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7" r:id="rId4"/>
    <p:sldId id="280" r:id="rId5"/>
    <p:sldId id="281" r:id="rId6"/>
    <p:sldId id="289" r:id="rId7"/>
    <p:sldId id="287" r:id="rId8"/>
    <p:sldId id="288" r:id="rId9"/>
    <p:sldId id="284" r:id="rId10"/>
    <p:sldId id="282" r:id="rId11"/>
    <p:sldId id="286" r:id="rId12"/>
    <p:sldId id="278" r:id="rId13"/>
    <p:sldId id="28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1AA"/>
    <a:srgbClr val="3E282B"/>
    <a:srgbClr val="CC3300"/>
    <a:srgbClr val="00529E"/>
    <a:srgbClr val="004F9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17" autoAdjust="0"/>
  </p:normalViewPr>
  <p:slideViewPr>
    <p:cSldViewPr>
      <p:cViewPr>
        <p:scale>
          <a:sx n="100" d="100"/>
          <a:sy n="100" d="100"/>
        </p:scale>
        <p:origin x="-1344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A0AB6-732A-CE4B-B619-3574EC5E9699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41F24A-71F5-234B-BC60-4BD39FC94D68}">
      <dgm:prSet phldrT="[Text]"/>
      <dgm:spPr/>
      <dgm:t>
        <a:bodyPr/>
        <a:lstStyle/>
        <a:p>
          <a:r>
            <a:rPr lang="en-US" b="1" dirty="0" smtClean="0"/>
            <a:t>Metric Results</a:t>
          </a:r>
          <a:endParaRPr lang="en-US" b="1" dirty="0"/>
        </a:p>
      </dgm:t>
    </dgm:pt>
    <dgm:pt modelId="{3DB9875D-2CF8-1F42-AA38-D7EB57BC81E9}" type="parTrans" cxnId="{11462D7D-A28F-B945-B52D-C204829AFB12}">
      <dgm:prSet/>
      <dgm:spPr/>
      <dgm:t>
        <a:bodyPr/>
        <a:lstStyle/>
        <a:p>
          <a:endParaRPr lang="en-US"/>
        </a:p>
      </dgm:t>
    </dgm:pt>
    <dgm:pt modelId="{2B665CDF-ADDF-244E-BCD6-DF943158C8AE}" type="sibTrans" cxnId="{11462D7D-A28F-B945-B52D-C204829AFB12}">
      <dgm:prSet/>
      <dgm:spPr/>
      <dgm:t>
        <a:bodyPr/>
        <a:lstStyle/>
        <a:p>
          <a:endParaRPr lang="en-US"/>
        </a:p>
      </dgm:t>
    </dgm:pt>
    <dgm:pt modelId="{08AEFA13-2A28-964E-BCF8-AFCDBED7294D}">
      <dgm:prSet phldrT="[Text]"/>
      <dgm:spPr/>
      <dgm:t>
        <a:bodyPr/>
        <a:lstStyle/>
        <a:p>
          <a:r>
            <a:rPr lang="en-US" b="1" dirty="0" smtClean="0"/>
            <a:t>Status Computation</a:t>
          </a:r>
          <a:endParaRPr lang="en-US" b="1" dirty="0"/>
        </a:p>
      </dgm:t>
    </dgm:pt>
    <dgm:pt modelId="{3B6F312B-FCF6-6143-A735-6671ECA086A4}" type="parTrans" cxnId="{68B3FBD2-7E8B-B143-9236-6319DDFFC58A}">
      <dgm:prSet/>
      <dgm:spPr/>
      <dgm:t>
        <a:bodyPr/>
        <a:lstStyle/>
        <a:p>
          <a:endParaRPr lang="en-US"/>
        </a:p>
      </dgm:t>
    </dgm:pt>
    <dgm:pt modelId="{146EC18E-B883-EC49-8DD8-EC28D71D8BF5}" type="sibTrans" cxnId="{68B3FBD2-7E8B-B143-9236-6319DDFFC58A}">
      <dgm:prSet/>
      <dgm:spPr/>
      <dgm:t>
        <a:bodyPr/>
        <a:lstStyle/>
        <a:p>
          <a:endParaRPr lang="en-US"/>
        </a:p>
      </dgm:t>
    </dgm:pt>
    <dgm:pt modelId="{60DA1028-06F2-1044-91C0-58D33F7D9A62}">
      <dgm:prSet phldrT="[Text]"/>
      <dgm:spPr/>
      <dgm:t>
        <a:bodyPr/>
        <a:lstStyle/>
        <a:p>
          <a:r>
            <a:rPr lang="en-US" dirty="0" smtClean="0"/>
            <a:t>Calculated </a:t>
          </a:r>
          <a:r>
            <a:rPr lang="en-US" smtClean="0"/>
            <a:t>per Hour, Day, Week</a:t>
          </a:r>
          <a:r>
            <a:rPr lang="en-US" dirty="0" smtClean="0"/>
            <a:t>, </a:t>
          </a:r>
          <a:r>
            <a:rPr lang="en-US" smtClean="0"/>
            <a:t>and Month</a:t>
          </a:r>
          <a:endParaRPr lang="en-US" dirty="0"/>
        </a:p>
      </dgm:t>
    </dgm:pt>
    <dgm:pt modelId="{A412A3FB-60F2-9846-A2CE-482268B2F3F1}" type="parTrans" cxnId="{05FBFC85-48AF-1A43-B272-90D5A7F35513}">
      <dgm:prSet/>
      <dgm:spPr/>
      <dgm:t>
        <a:bodyPr/>
        <a:lstStyle/>
        <a:p>
          <a:endParaRPr lang="en-US"/>
        </a:p>
      </dgm:t>
    </dgm:pt>
    <dgm:pt modelId="{393D314E-4EC2-F042-A468-BA592540BC26}" type="sibTrans" cxnId="{05FBFC85-48AF-1A43-B272-90D5A7F35513}">
      <dgm:prSet/>
      <dgm:spPr/>
      <dgm:t>
        <a:bodyPr/>
        <a:lstStyle/>
        <a:p>
          <a:endParaRPr lang="en-US"/>
        </a:p>
      </dgm:t>
    </dgm:pt>
    <dgm:pt modelId="{5A23037C-6021-DF4C-990C-586D58A604EA}">
      <dgm:prSet phldrT="[Text]"/>
      <dgm:spPr/>
      <dgm:t>
        <a:bodyPr/>
        <a:lstStyle/>
        <a:p>
          <a:r>
            <a:rPr lang="en-US" dirty="0" smtClean="0"/>
            <a:t>Calculated continuously</a:t>
          </a:r>
          <a:endParaRPr lang="en-US" dirty="0"/>
        </a:p>
      </dgm:t>
    </dgm:pt>
    <dgm:pt modelId="{E151C2FF-84AF-364F-817E-1CACF7612B13}" type="parTrans" cxnId="{BC8B9564-A028-7F44-83FD-ACF20133D438}">
      <dgm:prSet/>
      <dgm:spPr/>
      <dgm:t>
        <a:bodyPr/>
        <a:lstStyle/>
        <a:p>
          <a:endParaRPr lang="en-US"/>
        </a:p>
      </dgm:t>
    </dgm:pt>
    <dgm:pt modelId="{96231C08-BBE2-2C42-9E02-4ED008745392}" type="sibTrans" cxnId="{BC8B9564-A028-7F44-83FD-ACF20133D438}">
      <dgm:prSet/>
      <dgm:spPr/>
      <dgm:t>
        <a:bodyPr/>
        <a:lstStyle/>
        <a:p>
          <a:endParaRPr lang="en-US"/>
        </a:p>
      </dgm:t>
    </dgm:pt>
    <dgm:pt modelId="{AD13CAC4-88B9-5A4E-B0CA-6685AE41BA2E}">
      <dgm:prSet phldrT="[Text]"/>
      <dgm:spPr/>
      <dgm:t>
        <a:bodyPr/>
        <a:lstStyle/>
        <a:p>
          <a:r>
            <a:rPr lang="en-US" b="1" dirty="0" smtClean="0"/>
            <a:t>Availability Computation</a:t>
          </a:r>
          <a:endParaRPr lang="en-US" b="1" dirty="0"/>
        </a:p>
      </dgm:t>
    </dgm:pt>
    <dgm:pt modelId="{3EB6BE03-07EC-AD44-B62C-CB51EACE566D}" type="parTrans" cxnId="{8AA57AF1-0E9F-0D43-BF7B-A85C7F9A1CEA}">
      <dgm:prSet/>
      <dgm:spPr/>
      <dgm:t>
        <a:bodyPr/>
        <a:lstStyle/>
        <a:p>
          <a:endParaRPr lang="en-US"/>
        </a:p>
      </dgm:t>
    </dgm:pt>
    <dgm:pt modelId="{C8BDF6D2-96B4-3B48-AB85-B4E46CDC639A}" type="sibTrans" cxnId="{8AA57AF1-0E9F-0D43-BF7B-A85C7F9A1CEA}">
      <dgm:prSet/>
      <dgm:spPr/>
      <dgm:t>
        <a:bodyPr/>
        <a:lstStyle/>
        <a:p>
          <a:endParaRPr lang="en-US"/>
        </a:p>
      </dgm:t>
    </dgm:pt>
    <dgm:pt modelId="{B24D1360-7782-2F45-9684-3B9CB54B525A}">
      <dgm:prSet phldrT="[Text]"/>
      <dgm:spPr/>
      <dgm:t>
        <a:bodyPr/>
        <a:lstStyle/>
        <a:p>
          <a:r>
            <a:rPr lang="en-US" dirty="0" smtClean="0"/>
            <a:t>Based on Service Instances, Service Flavours, Sites</a:t>
          </a:r>
          <a:endParaRPr lang="en-US" dirty="0"/>
        </a:p>
      </dgm:t>
    </dgm:pt>
    <dgm:pt modelId="{C621D97B-305E-6141-B922-08A20BAFA6F7}" type="parTrans" cxnId="{D685033E-D766-9E49-A1BA-D8E964086AFC}">
      <dgm:prSet/>
      <dgm:spPr/>
      <dgm:t>
        <a:bodyPr/>
        <a:lstStyle/>
        <a:p>
          <a:endParaRPr lang="en-US"/>
        </a:p>
      </dgm:t>
    </dgm:pt>
    <dgm:pt modelId="{D57DC9AF-3D5B-DD42-8527-DB5FD8917FE1}" type="sibTrans" cxnId="{D685033E-D766-9E49-A1BA-D8E964086AFC}">
      <dgm:prSet/>
      <dgm:spPr/>
      <dgm:t>
        <a:bodyPr/>
        <a:lstStyle/>
        <a:p>
          <a:endParaRPr lang="en-US"/>
        </a:p>
      </dgm:t>
    </dgm:pt>
    <dgm:pt modelId="{A56A517E-3C4A-7D4B-BE2F-8143179DCBB8}">
      <dgm:prSet phldrT="[Text]"/>
      <dgm:spPr/>
      <dgm:t>
        <a:bodyPr/>
        <a:lstStyle/>
        <a:p>
          <a:r>
            <a:rPr lang="en-US" dirty="0" smtClean="0"/>
            <a:t>Based on Service Instances, Service Flavours, Sites</a:t>
          </a:r>
          <a:endParaRPr lang="en-US" dirty="0"/>
        </a:p>
      </dgm:t>
    </dgm:pt>
    <dgm:pt modelId="{729AD2E8-494B-4B45-ABBC-2D3489FD0E36}" type="parTrans" cxnId="{99B57314-9D87-9D43-8FCD-D7BA55252A26}">
      <dgm:prSet/>
      <dgm:spPr/>
      <dgm:t>
        <a:bodyPr/>
        <a:lstStyle/>
        <a:p>
          <a:endParaRPr lang="en-US"/>
        </a:p>
      </dgm:t>
    </dgm:pt>
    <dgm:pt modelId="{CBDD0296-37DA-7B43-9320-F17E55054209}" type="sibTrans" cxnId="{99B57314-9D87-9D43-8FCD-D7BA55252A26}">
      <dgm:prSet/>
      <dgm:spPr/>
      <dgm:t>
        <a:bodyPr/>
        <a:lstStyle/>
        <a:p>
          <a:endParaRPr lang="en-US"/>
        </a:p>
      </dgm:t>
    </dgm:pt>
    <dgm:pt modelId="{31DF88AA-5480-DA47-AF3F-A3481487B304}">
      <dgm:prSet phldrT="[Text]"/>
      <dgm:spPr/>
      <dgm:t>
        <a:bodyPr/>
        <a:lstStyle/>
        <a:p>
          <a:r>
            <a:rPr lang="en-US" b="1" dirty="0" smtClean="0"/>
            <a:t>Visualization</a:t>
          </a:r>
          <a:endParaRPr lang="en-US" b="1" dirty="0"/>
        </a:p>
      </dgm:t>
    </dgm:pt>
    <dgm:pt modelId="{A805889B-6DA8-B94D-8992-74C973651C4A}" type="parTrans" cxnId="{F4504BCE-4D63-A545-8274-734A15D65B44}">
      <dgm:prSet/>
      <dgm:spPr/>
      <dgm:t>
        <a:bodyPr/>
        <a:lstStyle/>
        <a:p>
          <a:endParaRPr lang="en-US"/>
        </a:p>
      </dgm:t>
    </dgm:pt>
    <dgm:pt modelId="{1DADC7F1-17FF-C041-ADBB-5814C7575365}" type="sibTrans" cxnId="{F4504BCE-4D63-A545-8274-734A15D65B44}">
      <dgm:prSet/>
      <dgm:spPr/>
      <dgm:t>
        <a:bodyPr/>
        <a:lstStyle/>
        <a:p>
          <a:endParaRPr lang="en-US"/>
        </a:p>
      </dgm:t>
    </dgm:pt>
    <dgm:pt modelId="{C444A9BB-C60C-4046-8281-F619F5C16AD7}">
      <dgm:prSet phldrT="[Text]"/>
      <dgm:spPr/>
      <dgm:t>
        <a:bodyPr/>
        <a:lstStyle/>
        <a:p>
          <a:r>
            <a:rPr lang="en-US" dirty="0" smtClean="0"/>
            <a:t>Retrieved from Messaging Broker and stored in DB</a:t>
          </a:r>
          <a:endParaRPr lang="en-US" dirty="0"/>
        </a:p>
      </dgm:t>
    </dgm:pt>
    <dgm:pt modelId="{80CF2D1B-DCFB-FD41-8EB9-422CDD62747F}" type="parTrans" cxnId="{7E193B6E-DA3D-2846-9CAE-D8D74084EDCC}">
      <dgm:prSet/>
      <dgm:spPr/>
      <dgm:t>
        <a:bodyPr/>
        <a:lstStyle/>
        <a:p>
          <a:endParaRPr lang="en-US"/>
        </a:p>
      </dgm:t>
    </dgm:pt>
    <dgm:pt modelId="{CECFEC4E-11DB-204B-80D5-9B960B8A3928}" type="sibTrans" cxnId="{7E193B6E-DA3D-2846-9CAE-D8D74084EDCC}">
      <dgm:prSet/>
      <dgm:spPr/>
      <dgm:t>
        <a:bodyPr/>
        <a:lstStyle/>
        <a:p>
          <a:endParaRPr lang="en-US"/>
        </a:p>
      </dgm:t>
    </dgm:pt>
    <dgm:pt modelId="{CF1B1A99-55E6-2548-AD5C-DC92AF8DFDA2}">
      <dgm:prSet phldrT="[Text]"/>
      <dgm:spPr/>
      <dgm:t>
        <a:bodyPr/>
        <a:lstStyle/>
        <a:p>
          <a:r>
            <a:rPr lang="en-US" dirty="0" smtClean="0"/>
            <a:t>Monthly Reports</a:t>
          </a:r>
          <a:endParaRPr lang="en-US" dirty="0"/>
        </a:p>
      </dgm:t>
    </dgm:pt>
    <dgm:pt modelId="{2746F05C-7808-6444-9863-7934EE892ABB}" type="parTrans" cxnId="{9992C3B2-BFF5-D24F-9C85-2B34B46CCD4D}">
      <dgm:prSet/>
      <dgm:spPr/>
      <dgm:t>
        <a:bodyPr/>
        <a:lstStyle/>
        <a:p>
          <a:endParaRPr lang="en-US"/>
        </a:p>
      </dgm:t>
    </dgm:pt>
    <dgm:pt modelId="{0A35BC94-FA29-8248-A2DE-AF4E15428853}" type="sibTrans" cxnId="{9992C3B2-BFF5-D24F-9C85-2B34B46CCD4D}">
      <dgm:prSet/>
      <dgm:spPr/>
      <dgm:t>
        <a:bodyPr/>
        <a:lstStyle/>
        <a:p>
          <a:endParaRPr lang="en-US"/>
        </a:p>
      </dgm:t>
    </dgm:pt>
    <dgm:pt modelId="{A9BF3241-528C-EC40-8990-3FDD9131A1CB}">
      <dgm:prSet phldrT="[Text]"/>
      <dgm:spPr/>
      <dgm:t>
        <a:bodyPr/>
        <a:lstStyle/>
        <a:p>
          <a:r>
            <a:rPr lang="en-US" dirty="0" smtClean="0"/>
            <a:t>Web Interface</a:t>
          </a:r>
          <a:endParaRPr lang="en-US" dirty="0"/>
        </a:p>
      </dgm:t>
    </dgm:pt>
    <dgm:pt modelId="{3099C235-4BAB-1548-80A8-F24F9BE01170}" type="parTrans" cxnId="{64CD5409-71F0-3E40-B335-C822BB505D0B}">
      <dgm:prSet/>
      <dgm:spPr/>
      <dgm:t>
        <a:bodyPr/>
        <a:lstStyle/>
        <a:p>
          <a:endParaRPr lang="en-US"/>
        </a:p>
      </dgm:t>
    </dgm:pt>
    <dgm:pt modelId="{71010BDB-A45F-0C41-9994-FC039F66C141}" type="sibTrans" cxnId="{64CD5409-71F0-3E40-B335-C822BB505D0B}">
      <dgm:prSet/>
      <dgm:spPr/>
      <dgm:t>
        <a:bodyPr/>
        <a:lstStyle/>
        <a:p>
          <a:endParaRPr lang="en-US"/>
        </a:p>
      </dgm:t>
    </dgm:pt>
    <dgm:pt modelId="{D3A9A7DC-09E6-F34C-BA7C-683749657E4A}" type="pres">
      <dgm:prSet presAssocID="{764A0AB6-732A-CE4B-B619-3574EC5E969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230DB9-3734-7C4F-AB36-470FD8573405}" type="pres">
      <dgm:prSet presAssocID="{764A0AB6-732A-CE4B-B619-3574EC5E9699}" presName="dummyMaxCanvas" presStyleCnt="0">
        <dgm:presLayoutVars/>
      </dgm:prSet>
      <dgm:spPr/>
    </dgm:pt>
    <dgm:pt modelId="{F90FB345-1379-C844-9BA7-8E103862596E}" type="pres">
      <dgm:prSet presAssocID="{764A0AB6-732A-CE4B-B619-3574EC5E969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E4245-881A-A54D-B781-72323F32EB64}" type="pres">
      <dgm:prSet presAssocID="{764A0AB6-732A-CE4B-B619-3574EC5E969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C4275-6253-E040-B52A-8B0E7901D01F}" type="pres">
      <dgm:prSet presAssocID="{764A0AB6-732A-CE4B-B619-3574EC5E969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F0917-51A9-2946-9477-4CB2CBCBAC10}" type="pres">
      <dgm:prSet presAssocID="{764A0AB6-732A-CE4B-B619-3574EC5E969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EBFA8-A667-DB49-92C5-20339445E95B}" type="pres">
      <dgm:prSet presAssocID="{764A0AB6-732A-CE4B-B619-3574EC5E969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73F48-7ED4-7240-9F80-AD8B5A70D778}" type="pres">
      <dgm:prSet presAssocID="{764A0AB6-732A-CE4B-B619-3574EC5E969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435D3-65EF-5C49-AB52-34F46421F920}" type="pres">
      <dgm:prSet presAssocID="{764A0AB6-732A-CE4B-B619-3574EC5E969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11F7-46FA-E746-801E-EEDAC05DEBD1}" type="pres">
      <dgm:prSet presAssocID="{764A0AB6-732A-CE4B-B619-3574EC5E969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47218-DD09-8E40-9645-AA8ED8890B6F}" type="pres">
      <dgm:prSet presAssocID="{764A0AB6-732A-CE4B-B619-3574EC5E969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41B73-C06F-464D-A260-484D09A506D1}" type="pres">
      <dgm:prSet presAssocID="{764A0AB6-732A-CE4B-B619-3574EC5E969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793B9-6C93-6A4C-9F54-F12DF9AA510C}" type="pres">
      <dgm:prSet presAssocID="{764A0AB6-732A-CE4B-B619-3574EC5E969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10A9B0-49E6-DC47-A675-2CC08D1F866D}" type="presOf" srcId="{AD13CAC4-88B9-5A4E-B0CA-6685AE41BA2E}" destId="{F9241B73-C06F-464D-A260-484D09A506D1}" srcOrd="1" destOrd="0" presId="urn:microsoft.com/office/officeart/2005/8/layout/vProcess5"/>
    <dgm:cxn modelId="{F4504BCE-4D63-A545-8274-734A15D65B44}" srcId="{764A0AB6-732A-CE4B-B619-3574EC5E9699}" destId="{31DF88AA-5480-DA47-AF3F-A3481487B304}" srcOrd="3" destOrd="0" parTransId="{A805889B-6DA8-B94D-8992-74C973651C4A}" sibTransId="{1DADC7F1-17FF-C041-ADBB-5814C7575365}"/>
    <dgm:cxn modelId="{674428C6-3633-0541-8186-A14ABF9AB046}" type="presOf" srcId="{764A0AB6-732A-CE4B-B619-3574EC5E9699}" destId="{D3A9A7DC-09E6-F34C-BA7C-683749657E4A}" srcOrd="0" destOrd="0" presId="urn:microsoft.com/office/officeart/2005/8/layout/vProcess5"/>
    <dgm:cxn modelId="{6576FB6D-8F6E-304C-9016-9343770DED9C}" type="presOf" srcId="{31DF88AA-5480-DA47-AF3F-A3481487B304}" destId="{13BF0917-51A9-2946-9477-4CB2CBCBAC10}" srcOrd="0" destOrd="0" presId="urn:microsoft.com/office/officeart/2005/8/layout/vProcess5"/>
    <dgm:cxn modelId="{EA29E3BF-FE06-A441-8011-73BBCA8CEA5F}" type="presOf" srcId="{5041F24A-71F5-234B-BC60-4BD39FC94D68}" destId="{196211F7-46FA-E746-801E-EEDAC05DEBD1}" srcOrd="1" destOrd="0" presId="urn:microsoft.com/office/officeart/2005/8/layout/vProcess5"/>
    <dgm:cxn modelId="{BD28C722-6064-B54F-AB59-7DC6DE7E5CDB}" type="presOf" srcId="{A56A517E-3C4A-7D4B-BE2F-8143179DCBB8}" destId="{F9241B73-C06F-464D-A260-484D09A506D1}" srcOrd="1" destOrd="2" presId="urn:microsoft.com/office/officeart/2005/8/layout/vProcess5"/>
    <dgm:cxn modelId="{BC8B9564-A028-7F44-83FD-ACF20133D438}" srcId="{08AEFA13-2A28-964E-BCF8-AFCDBED7294D}" destId="{5A23037C-6021-DF4C-990C-586D58A604EA}" srcOrd="0" destOrd="0" parTransId="{E151C2FF-84AF-364F-817E-1CACF7612B13}" sibTransId="{96231C08-BBE2-2C42-9E02-4ED008745392}"/>
    <dgm:cxn modelId="{D685033E-D766-9E49-A1BA-D8E964086AFC}" srcId="{08AEFA13-2A28-964E-BCF8-AFCDBED7294D}" destId="{B24D1360-7782-2F45-9684-3B9CB54B525A}" srcOrd="1" destOrd="0" parTransId="{C621D97B-305E-6141-B922-08A20BAFA6F7}" sibTransId="{D57DC9AF-3D5B-DD42-8527-DB5FD8917FE1}"/>
    <dgm:cxn modelId="{1603BFEF-69A5-9048-A4D8-62844B176892}" type="presOf" srcId="{A9BF3241-528C-EC40-8990-3FDD9131A1CB}" destId="{B40793B9-6C93-6A4C-9F54-F12DF9AA510C}" srcOrd="1" destOrd="2" presId="urn:microsoft.com/office/officeart/2005/8/layout/vProcess5"/>
    <dgm:cxn modelId="{818D6459-1D33-0140-B2AF-45E11DC4E229}" type="presOf" srcId="{08AEFA13-2A28-964E-BCF8-AFCDBED7294D}" destId="{03FE4245-881A-A54D-B781-72323F32EB64}" srcOrd="0" destOrd="0" presId="urn:microsoft.com/office/officeart/2005/8/layout/vProcess5"/>
    <dgm:cxn modelId="{05FBFC85-48AF-1A43-B272-90D5A7F35513}" srcId="{AD13CAC4-88B9-5A4E-B0CA-6685AE41BA2E}" destId="{60DA1028-06F2-1044-91C0-58D33F7D9A62}" srcOrd="0" destOrd="0" parTransId="{A412A3FB-60F2-9846-A2CE-482268B2F3F1}" sibTransId="{393D314E-4EC2-F042-A468-BA592540BC26}"/>
    <dgm:cxn modelId="{954E7253-E430-304F-AF82-E4B3EE18D69B}" type="presOf" srcId="{CF1B1A99-55E6-2548-AD5C-DC92AF8DFDA2}" destId="{13BF0917-51A9-2946-9477-4CB2CBCBAC10}" srcOrd="0" destOrd="1" presId="urn:microsoft.com/office/officeart/2005/8/layout/vProcess5"/>
    <dgm:cxn modelId="{7E193B6E-DA3D-2846-9CAE-D8D74084EDCC}" srcId="{5041F24A-71F5-234B-BC60-4BD39FC94D68}" destId="{C444A9BB-C60C-4046-8281-F619F5C16AD7}" srcOrd="0" destOrd="0" parTransId="{80CF2D1B-DCFB-FD41-8EB9-422CDD62747F}" sibTransId="{CECFEC4E-11DB-204B-80D5-9B960B8A3928}"/>
    <dgm:cxn modelId="{64CD5409-71F0-3E40-B335-C822BB505D0B}" srcId="{31DF88AA-5480-DA47-AF3F-A3481487B304}" destId="{A9BF3241-528C-EC40-8990-3FDD9131A1CB}" srcOrd="1" destOrd="0" parTransId="{3099C235-4BAB-1548-80A8-F24F9BE01170}" sibTransId="{71010BDB-A45F-0C41-9994-FC039F66C141}"/>
    <dgm:cxn modelId="{1C0CC0C0-C831-654E-96DF-97D8EF1C2FE4}" type="presOf" srcId="{146EC18E-B883-EC49-8DD8-EC28D71D8BF5}" destId="{4E273F48-7ED4-7240-9F80-AD8B5A70D778}" srcOrd="0" destOrd="0" presId="urn:microsoft.com/office/officeart/2005/8/layout/vProcess5"/>
    <dgm:cxn modelId="{B7FF07D0-642F-444C-86B9-6464D7744D39}" type="presOf" srcId="{2B665CDF-ADDF-244E-BCD6-DF943158C8AE}" destId="{03AEBFA8-A667-DB49-92C5-20339445E95B}" srcOrd="0" destOrd="0" presId="urn:microsoft.com/office/officeart/2005/8/layout/vProcess5"/>
    <dgm:cxn modelId="{7406978E-458B-B547-BF10-E80783112FDC}" type="presOf" srcId="{5A23037C-6021-DF4C-990C-586D58A604EA}" destId="{03FE4245-881A-A54D-B781-72323F32EB64}" srcOrd="0" destOrd="1" presId="urn:microsoft.com/office/officeart/2005/8/layout/vProcess5"/>
    <dgm:cxn modelId="{68B3FBD2-7E8B-B143-9236-6319DDFFC58A}" srcId="{764A0AB6-732A-CE4B-B619-3574EC5E9699}" destId="{08AEFA13-2A28-964E-BCF8-AFCDBED7294D}" srcOrd="1" destOrd="0" parTransId="{3B6F312B-FCF6-6143-A735-6671ECA086A4}" sibTransId="{146EC18E-B883-EC49-8DD8-EC28D71D8BF5}"/>
    <dgm:cxn modelId="{F4F05147-FB54-DF4C-AFFC-79D12A51C43D}" type="presOf" srcId="{C444A9BB-C60C-4046-8281-F619F5C16AD7}" destId="{F90FB345-1379-C844-9BA7-8E103862596E}" srcOrd="0" destOrd="1" presId="urn:microsoft.com/office/officeart/2005/8/layout/vProcess5"/>
    <dgm:cxn modelId="{7CC8FED2-4B48-434B-B403-086E485BF272}" type="presOf" srcId="{60DA1028-06F2-1044-91C0-58D33F7D9A62}" destId="{7F4C4275-6253-E040-B52A-8B0E7901D01F}" srcOrd="0" destOrd="1" presId="urn:microsoft.com/office/officeart/2005/8/layout/vProcess5"/>
    <dgm:cxn modelId="{99B57314-9D87-9D43-8FCD-D7BA55252A26}" srcId="{AD13CAC4-88B9-5A4E-B0CA-6685AE41BA2E}" destId="{A56A517E-3C4A-7D4B-BE2F-8143179DCBB8}" srcOrd="1" destOrd="0" parTransId="{729AD2E8-494B-4B45-ABBC-2D3489FD0E36}" sibTransId="{CBDD0296-37DA-7B43-9320-F17E55054209}"/>
    <dgm:cxn modelId="{4EE19595-1779-AF46-A9A1-1C5D85A1A59D}" type="presOf" srcId="{B24D1360-7782-2F45-9684-3B9CB54B525A}" destId="{F2747218-DD09-8E40-9645-AA8ED8890B6F}" srcOrd="1" destOrd="2" presId="urn:microsoft.com/office/officeart/2005/8/layout/vProcess5"/>
    <dgm:cxn modelId="{3D31DF72-2C83-5A42-971D-114C14B2E265}" type="presOf" srcId="{08AEFA13-2A28-964E-BCF8-AFCDBED7294D}" destId="{F2747218-DD09-8E40-9645-AA8ED8890B6F}" srcOrd="1" destOrd="0" presId="urn:microsoft.com/office/officeart/2005/8/layout/vProcess5"/>
    <dgm:cxn modelId="{7ED94416-242A-704F-BDAF-4BDED65D3280}" type="presOf" srcId="{A56A517E-3C4A-7D4B-BE2F-8143179DCBB8}" destId="{7F4C4275-6253-E040-B52A-8B0E7901D01F}" srcOrd="0" destOrd="2" presId="urn:microsoft.com/office/officeart/2005/8/layout/vProcess5"/>
    <dgm:cxn modelId="{67B36B96-1C53-C141-96F9-BA19F37ABA22}" type="presOf" srcId="{C444A9BB-C60C-4046-8281-F619F5C16AD7}" destId="{196211F7-46FA-E746-801E-EEDAC05DEBD1}" srcOrd="1" destOrd="1" presId="urn:microsoft.com/office/officeart/2005/8/layout/vProcess5"/>
    <dgm:cxn modelId="{A8DA4ED3-1C19-F24F-9108-A69FD9EA1D78}" type="presOf" srcId="{5A23037C-6021-DF4C-990C-586D58A604EA}" destId="{F2747218-DD09-8E40-9645-AA8ED8890B6F}" srcOrd="1" destOrd="1" presId="urn:microsoft.com/office/officeart/2005/8/layout/vProcess5"/>
    <dgm:cxn modelId="{B0166A39-47D1-BC47-9D0E-18876E1FC7AC}" type="presOf" srcId="{AD13CAC4-88B9-5A4E-B0CA-6685AE41BA2E}" destId="{7F4C4275-6253-E040-B52A-8B0E7901D01F}" srcOrd="0" destOrd="0" presId="urn:microsoft.com/office/officeart/2005/8/layout/vProcess5"/>
    <dgm:cxn modelId="{9992C3B2-BFF5-D24F-9C85-2B34B46CCD4D}" srcId="{31DF88AA-5480-DA47-AF3F-A3481487B304}" destId="{CF1B1A99-55E6-2548-AD5C-DC92AF8DFDA2}" srcOrd="0" destOrd="0" parTransId="{2746F05C-7808-6444-9863-7934EE892ABB}" sibTransId="{0A35BC94-FA29-8248-A2DE-AF4E15428853}"/>
    <dgm:cxn modelId="{11462D7D-A28F-B945-B52D-C204829AFB12}" srcId="{764A0AB6-732A-CE4B-B619-3574EC5E9699}" destId="{5041F24A-71F5-234B-BC60-4BD39FC94D68}" srcOrd="0" destOrd="0" parTransId="{3DB9875D-2CF8-1F42-AA38-D7EB57BC81E9}" sibTransId="{2B665CDF-ADDF-244E-BCD6-DF943158C8AE}"/>
    <dgm:cxn modelId="{A20826E5-F8BE-D743-8763-2F3DB6A3224F}" type="presOf" srcId="{A9BF3241-528C-EC40-8990-3FDD9131A1CB}" destId="{13BF0917-51A9-2946-9477-4CB2CBCBAC10}" srcOrd="0" destOrd="2" presId="urn:microsoft.com/office/officeart/2005/8/layout/vProcess5"/>
    <dgm:cxn modelId="{2DD38914-5226-814D-98BD-86220811E873}" type="presOf" srcId="{60DA1028-06F2-1044-91C0-58D33F7D9A62}" destId="{F9241B73-C06F-464D-A260-484D09A506D1}" srcOrd="1" destOrd="1" presId="urn:microsoft.com/office/officeart/2005/8/layout/vProcess5"/>
    <dgm:cxn modelId="{C8DB0D1F-62E2-C644-B9AE-774B171809C0}" type="presOf" srcId="{C8BDF6D2-96B4-3B48-AB85-B4E46CDC639A}" destId="{0A8435D3-65EF-5C49-AB52-34F46421F920}" srcOrd="0" destOrd="0" presId="urn:microsoft.com/office/officeart/2005/8/layout/vProcess5"/>
    <dgm:cxn modelId="{6A846F6E-3C7D-A342-99E6-9F85278554ED}" type="presOf" srcId="{31DF88AA-5480-DA47-AF3F-A3481487B304}" destId="{B40793B9-6C93-6A4C-9F54-F12DF9AA510C}" srcOrd="1" destOrd="0" presId="urn:microsoft.com/office/officeart/2005/8/layout/vProcess5"/>
    <dgm:cxn modelId="{F4B85C50-1E3F-1845-8D91-EE38770F6A4B}" type="presOf" srcId="{B24D1360-7782-2F45-9684-3B9CB54B525A}" destId="{03FE4245-881A-A54D-B781-72323F32EB64}" srcOrd="0" destOrd="2" presId="urn:microsoft.com/office/officeart/2005/8/layout/vProcess5"/>
    <dgm:cxn modelId="{B3471DE1-5F8E-7F41-A31D-F7171074E654}" type="presOf" srcId="{5041F24A-71F5-234B-BC60-4BD39FC94D68}" destId="{F90FB345-1379-C844-9BA7-8E103862596E}" srcOrd="0" destOrd="0" presId="urn:microsoft.com/office/officeart/2005/8/layout/vProcess5"/>
    <dgm:cxn modelId="{D0D0CC79-F85E-174B-978F-96CB241D32EA}" type="presOf" srcId="{CF1B1A99-55E6-2548-AD5C-DC92AF8DFDA2}" destId="{B40793B9-6C93-6A4C-9F54-F12DF9AA510C}" srcOrd="1" destOrd="1" presId="urn:microsoft.com/office/officeart/2005/8/layout/vProcess5"/>
    <dgm:cxn modelId="{8AA57AF1-0E9F-0D43-BF7B-A85C7F9A1CEA}" srcId="{764A0AB6-732A-CE4B-B619-3574EC5E9699}" destId="{AD13CAC4-88B9-5A4E-B0CA-6685AE41BA2E}" srcOrd="2" destOrd="0" parTransId="{3EB6BE03-07EC-AD44-B62C-CB51EACE566D}" sibTransId="{C8BDF6D2-96B4-3B48-AB85-B4E46CDC639A}"/>
    <dgm:cxn modelId="{2339120C-55CD-714B-9252-87298A6D69AB}" type="presParOf" srcId="{D3A9A7DC-09E6-F34C-BA7C-683749657E4A}" destId="{8C230DB9-3734-7C4F-AB36-470FD8573405}" srcOrd="0" destOrd="0" presId="urn:microsoft.com/office/officeart/2005/8/layout/vProcess5"/>
    <dgm:cxn modelId="{FFDC5645-176A-D341-961F-8FF3A049AA6F}" type="presParOf" srcId="{D3A9A7DC-09E6-F34C-BA7C-683749657E4A}" destId="{F90FB345-1379-C844-9BA7-8E103862596E}" srcOrd="1" destOrd="0" presId="urn:microsoft.com/office/officeart/2005/8/layout/vProcess5"/>
    <dgm:cxn modelId="{C93B98AF-45A7-0149-9F51-9FBF38BC3BD1}" type="presParOf" srcId="{D3A9A7DC-09E6-F34C-BA7C-683749657E4A}" destId="{03FE4245-881A-A54D-B781-72323F32EB64}" srcOrd="2" destOrd="0" presId="urn:microsoft.com/office/officeart/2005/8/layout/vProcess5"/>
    <dgm:cxn modelId="{97541019-A582-5845-93B6-22D4B5903ED0}" type="presParOf" srcId="{D3A9A7DC-09E6-F34C-BA7C-683749657E4A}" destId="{7F4C4275-6253-E040-B52A-8B0E7901D01F}" srcOrd="3" destOrd="0" presId="urn:microsoft.com/office/officeart/2005/8/layout/vProcess5"/>
    <dgm:cxn modelId="{8D893BC1-0E3D-684E-9DF7-19026CC059D9}" type="presParOf" srcId="{D3A9A7DC-09E6-F34C-BA7C-683749657E4A}" destId="{13BF0917-51A9-2946-9477-4CB2CBCBAC10}" srcOrd="4" destOrd="0" presId="urn:microsoft.com/office/officeart/2005/8/layout/vProcess5"/>
    <dgm:cxn modelId="{DFDAD05E-BCFA-094D-B35D-9CB00974A66E}" type="presParOf" srcId="{D3A9A7DC-09E6-F34C-BA7C-683749657E4A}" destId="{03AEBFA8-A667-DB49-92C5-20339445E95B}" srcOrd="5" destOrd="0" presId="urn:microsoft.com/office/officeart/2005/8/layout/vProcess5"/>
    <dgm:cxn modelId="{389574AF-8DF7-D546-8AD2-1DC5535E3F0C}" type="presParOf" srcId="{D3A9A7DC-09E6-F34C-BA7C-683749657E4A}" destId="{4E273F48-7ED4-7240-9F80-AD8B5A70D778}" srcOrd="6" destOrd="0" presId="urn:microsoft.com/office/officeart/2005/8/layout/vProcess5"/>
    <dgm:cxn modelId="{2544E8FB-3BDD-D648-8DD2-14CC8B7A8969}" type="presParOf" srcId="{D3A9A7DC-09E6-F34C-BA7C-683749657E4A}" destId="{0A8435D3-65EF-5C49-AB52-34F46421F920}" srcOrd="7" destOrd="0" presId="urn:microsoft.com/office/officeart/2005/8/layout/vProcess5"/>
    <dgm:cxn modelId="{48AF9178-56C8-524F-8537-78DA7942580A}" type="presParOf" srcId="{D3A9A7DC-09E6-F34C-BA7C-683749657E4A}" destId="{196211F7-46FA-E746-801E-EEDAC05DEBD1}" srcOrd="8" destOrd="0" presId="urn:microsoft.com/office/officeart/2005/8/layout/vProcess5"/>
    <dgm:cxn modelId="{3CE25F8E-7850-F647-94E2-335E575356F0}" type="presParOf" srcId="{D3A9A7DC-09E6-F34C-BA7C-683749657E4A}" destId="{F2747218-DD09-8E40-9645-AA8ED8890B6F}" srcOrd="9" destOrd="0" presId="urn:microsoft.com/office/officeart/2005/8/layout/vProcess5"/>
    <dgm:cxn modelId="{14894242-17E8-1D41-A860-6FC9F4AAC0CF}" type="presParOf" srcId="{D3A9A7DC-09E6-F34C-BA7C-683749657E4A}" destId="{F9241B73-C06F-464D-A260-484D09A506D1}" srcOrd="10" destOrd="0" presId="urn:microsoft.com/office/officeart/2005/8/layout/vProcess5"/>
    <dgm:cxn modelId="{F1874033-D53E-D946-9371-1DDCB979C45C}" type="presParOf" srcId="{D3A9A7DC-09E6-F34C-BA7C-683749657E4A}" destId="{B40793B9-6C93-6A4C-9F54-F12DF9AA510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AC2D8-1DE2-8347-ACBE-105BE701D321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EE718-5BD8-DA48-B78B-D0D27FBF58D3}">
      <dgm:prSet phldrT="[Text]" custT="1"/>
      <dgm:spPr/>
      <dgm:t>
        <a:bodyPr/>
        <a:lstStyle/>
        <a:p>
          <a:r>
            <a:rPr lang="en-US" sz="1800" b="1" dirty="0" err="1" smtClean="0"/>
            <a:t>iReport</a:t>
          </a:r>
          <a:endParaRPr lang="en-US" sz="1800" b="1" dirty="0"/>
        </a:p>
      </dgm:t>
    </dgm:pt>
    <dgm:pt modelId="{697C901C-7067-194F-8557-07632035E8EA}" type="parTrans" cxnId="{88122E5B-19D2-1C40-ABF5-67AD38B3F7CD}">
      <dgm:prSet/>
      <dgm:spPr/>
      <dgm:t>
        <a:bodyPr/>
        <a:lstStyle/>
        <a:p>
          <a:endParaRPr lang="en-US"/>
        </a:p>
      </dgm:t>
    </dgm:pt>
    <dgm:pt modelId="{929BA873-E35B-B94A-9570-B7F6EDCC0E8D}" type="sibTrans" cxnId="{88122E5B-19D2-1C40-ABF5-67AD38B3F7CD}">
      <dgm:prSet/>
      <dgm:spPr/>
      <dgm:t>
        <a:bodyPr/>
        <a:lstStyle/>
        <a:p>
          <a:endParaRPr lang="en-US"/>
        </a:p>
      </dgm:t>
    </dgm:pt>
    <dgm:pt modelId="{3EE7D94D-0FB7-3E49-8A28-13B08F19D27E}">
      <dgm:prSet phldrT="[Text]" custT="1"/>
      <dgm:spPr/>
      <dgm:t>
        <a:bodyPr/>
        <a:lstStyle/>
        <a:p>
          <a:r>
            <a:rPr lang="en-US" sz="1800" b="1" dirty="0" err="1" smtClean="0"/>
            <a:t>OpenReports</a:t>
          </a:r>
          <a:endParaRPr lang="en-US" sz="1800" b="1" dirty="0"/>
        </a:p>
      </dgm:t>
    </dgm:pt>
    <dgm:pt modelId="{0E3C830C-90F8-BF44-A0AC-46BFA1C2742B}" type="parTrans" cxnId="{F94057EE-F642-5147-A671-E9C2F2D1B20D}">
      <dgm:prSet/>
      <dgm:spPr/>
      <dgm:t>
        <a:bodyPr/>
        <a:lstStyle/>
        <a:p>
          <a:endParaRPr lang="en-US"/>
        </a:p>
      </dgm:t>
    </dgm:pt>
    <dgm:pt modelId="{8882ADE8-494A-B742-B7A5-4ECA62598406}" type="sibTrans" cxnId="{F94057EE-F642-5147-A671-E9C2F2D1B20D}">
      <dgm:prSet/>
      <dgm:spPr/>
      <dgm:t>
        <a:bodyPr/>
        <a:lstStyle/>
        <a:p>
          <a:endParaRPr lang="en-US"/>
        </a:p>
      </dgm:t>
    </dgm:pt>
    <dgm:pt modelId="{163F6B87-C758-6043-883F-32E1EFE96A60}">
      <dgm:prSet phldrT="[Text]" custT="1"/>
      <dgm:spPr/>
      <dgm:t>
        <a:bodyPr/>
        <a:lstStyle/>
        <a:p>
          <a:r>
            <a:rPr lang="en-US" sz="1800" b="1" dirty="0" err="1" smtClean="0"/>
            <a:t>JasperReports</a:t>
          </a:r>
          <a:endParaRPr lang="en-US" sz="1800" b="1" dirty="0"/>
        </a:p>
      </dgm:t>
    </dgm:pt>
    <dgm:pt modelId="{69B755CA-FB75-A549-8273-220BD44CAC36}" type="parTrans" cxnId="{FA3FCFC3-BFFF-214F-8CAA-7EC8DC86187B}">
      <dgm:prSet/>
      <dgm:spPr/>
      <dgm:t>
        <a:bodyPr/>
        <a:lstStyle/>
        <a:p>
          <a:endParaRPr lang="en-US"/>
        </a:p>
      </dgm:t>
    </dgm:pt>
    <dgm:pt modelId="{90F123A6-D107-224F-95B0-204B3936F67F}" type="sibTrans" cxnId="{FA3FCFC3-BFFF-214F-8CAA-7EC8DC86187B}">
      <dgm:prSet/>
      <dgm:spPr/>
      <dgm:t>
        <a:bodyPr/>
        <a:lstStyle/>
        <a:p>
          <a:endParaRPr lang="en-US"/>
        </a:p>
      </dgm:t>
    </dgm:pt>
    <dgm:pt modelId="{C035ED45-825B-FF44-BB9F-92CAA260D8BA}" type="pres">
      <dgm:prSet presAssocID="{47BAC2D8-1DE2-8347-ACBE-105BE701D3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74A181-AAD3-1A40-BE10-FC0C79523E83}" type="pres">
      <dgm:prSet presAssocID="{47BAC2D8-1DE2-8347-ACBE-105BE701D321}" presName="dummyMaxCanvas" presStyleCnt="0">
        <dgm:presLayoutVars/>
      </dgm:prSet>
      <dgm:spPr/>
    </dgm:pt>
    <dgm:pt modelId="{1D51515E-CA85-574D-BDE8-02F998377785}" type="pres">
      <dgm:prSet presAssocID="{47BAC2D8-1DE2-8347-ACBE-105BE701D32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07632-A4B3-8647-BA78-1CD1C016F1C3}" type="pres">
      <dgm:prSet presAssocID="{47BAC2D8-1DE2-8347-ACBE-105BE701D32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220C7-29AA-3142-A454-D28D770401C2}" type="pres">
      <dgm:prSet presAssocID="{47BAC2D8-1DE2-8347-ACBE-105BE701D32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2E292-37F0-F84F-A281-A55E0C7721F3}" type="pres">
      <dgm:prSet presAssocID="{47BAC2D8-1DE2-8347-ACBE-105BE701D32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C3D54-060F-C842-BE9A-DFD7CC55D661}" type="pres">
      <dgm:prSet presAssocID="{47BAC2D8-1DE2-8347-ACBE-105BE701D32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60088-6E20-2746-B56E-9E29F4BA7CA3}" type="pres">
      <dgm:prSet presAssocID="{47BAC2D8-1DE2-8347-ACBE-105BE701D32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EF377-A3FA-2A4A-95DE-6905FE21BC3B}" type="pres">
      <dgm:prSet presAssocID="{47BAC2D8-1DE2-8347-ACBE-105BE701D32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A9CF8-AD89-E846-B9AE-D9E50AFF0B28}" type="pres">
      <dgm:prSet presAssocID="{47BAC2D8-1DE2-8347-ACBE-105BE701D32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AB9176-C25B-9F4D-8599-D41DEA49C2DB}" type="presOf" srcId="{748EE718-5BD8-DA48-B78B-D0D27FBF58D3}" destId="{1D51515E-CA85-574D-BDE8-02F998377785}" srcOrd="0" destOrd="0" presId="urn:microsoft.com/office/officeart/2005/8/layout/vProcess5"/>
    <dgm:cxn modelId="{F94057EE-F642-5147-A671-E9C2F2D1B20D}" srcId="{47BAC2D8-1DE2-8347-ACBE-105BE701D321}" destId="{3EE7D94D-0FB7-3E49-8A28-13B08F19D27E}" srcOrd="1" destOrd="0" parTransId="{0E3C830C-90F8-BF44-A0AC-46BFA1C2742B}" sibTransId="{8882ADE8-494A-B742-B7A5-4ECA62598406}"/>
    <dgm:cxn modelId="{7ADC30C8-365C-644B-977B-8C5C9D60E64E}" type="presOf" srcId="{163F6B87-C758-6043-883F-32E1EFE96A60}" destId="{D2AA9CF8-AD89-E846-B9AE-D9E50AFF0B28}" srcOrd="1" destOrd="0" presId="urn:microsoft.com/office/officeart/2005/8/layout/vProcess5"/>
    <dgm:cxn modelId="{7B64C392-469D-BF45-B9DA-493F7442F313}" type="presOf" srcId="{929BA873-E35B-B94A-9570-B7F6EDCC0E8D}" destId="{36D2E292-37F0-F84F-A281-A55E0C7721F3}" srcOrd="0" destOrd="0" presId="urn:microsoft.com/office/officeart/2005/8/layout/vProcess5"/>
    <dgm:cxn modelId="{88122E5B-19D2-1C40-ABF5-67AD38B3F7CD}" srcId="{47BAC2D8-1DE2-8347-ACBE-105BE701D321}" destId="{748EE718-5BD8-DA48-B78B-D0D27FBF58D3}" srcOrd="0" destOrd="0" parTransId="{697C901C-7067-194F-8557-07632035E8EA}" sibTransId="{929BA873-E35B-B94A-9570-B7F6EDCC0E8D}"/>
    <dgm:cxn modelId="{DFF6E07F-41A6-3F4D-BF37-34CA2B8C41A2}" type="presOf" srcId="{748EE718-5BD8-DA48-B78B-D0D27FBF58D3}" destId="{9DF60088-6E20-2746-B56E-9E29F4BA7CA3}" srcOrd="1" destOrd="0" presId="urn:microsoft.com/office/officeart/2005/8/layout/vProcess5"/>
    <dgm:cxn modelId="{8540789D-97B6-F34E-BBF6-3A44D1A30F0C}" type="presOf" srcId="{163F6B87-C758-6043-883F-32E1EFE96A60}" destId="{47A220C7-29AA-3142-A454-D28D770401C2}" srcOrd="0" destOrd="0" presId="urn:microsoft.com/office/officeart/2005/8/layout/vProcess5"/>
    <dgm:cxn modelId="{F39E69B0-80B2-484D-916C-B871A623051E}" type="presOf" srcId="{3EE7D94D-0FB7-3E49-8A28-13B08F19D27E}" destId="{06307632-A4B3-8647-BA78-1CD1C016F1C3}" srcOrd="0" destOrd="0" presId="urn:microsoft.com/office/officeart/2005/8/layout/vProcess5"/>
    <dgm:cxn modelId="{FA3FCFC3-BFFF-214F-8CAA-7EC8DC86187B}" srcId="{47BAC2D8-1DE2-8347-ACBE-105BE701D321}" destId="{163F6B87-C758-6043-883F-32E1EFE96A60}" srcOrd="2" destOrd="0" parTransId="{69B755CA-FB75-A549-8273-220BD44CAC36}" sibTransId="{90F123A6-D107-224F-95B0-204B3936F67F}"/>
    <dgm:cxn modelId="{DABD7D5B-6D98-8048-A386-73AFF871B750}" type="presOf" srcId="{8882ADE8-494A-B742-B7A5-4ECA62598406}" destId="{870C3D54-060F-C842-BE9A-DFD7CC55D661}" srcOrd="0" destOrd="0" presId="urn:microsoft.com/office/officeart/2005/8/layout/vProcess5"/>
    <dgm:cxn modelId="{B1FA2946-EC70-B444-B93C-F2EB46D5FB27}" type="presOf" srcId="{47BAC2D8-1DE2-8347-ACBE-105BE701D321}" destId="{C035ED45-825B-FF44-BB9F-92CAA260D8BA}" srcOrd="0" destOrd="0" presId="urn:microsoft.com/office/officeart/2005/8/layout/vProcess5"/>
    <dgm:cxn modelId="{95C90BA9-79ED-2444-BCF8-7650766CEDEF}" type="presOf" srcId="{3EE7D94D-0FB7-3E49-8A28-13B08F19D27E}" destId="{EE5EF377-A3FA-2A4A-95DE-6905FE21BC3B}" srcOrd="1" destOrd="0" presId="urn:microsoft.com/office/officeart/2005/8/layout/vProcess5"/>
    <dgm:cxn modelId="{1D36E539-D531-2B4C-BA10-9B0AC3EAFEAA}" type="presParOf" srcId="{C035ED45-825B-FF44-BB9F-92CAA260D8BA}" destId="{BF74A181-AAD3-1A40-BE10-FC0C79523E83}" srcOrd="0" destOrd="0" presId="urn:microsoft.com/office/officeart/2005/8/layout/vProcess5"/>
    <dgm:cxn modelId="{E00B1E33-CDE2-E249-B5CF-CABEBD52267C}" type="presParOf" srcId="{C035ED45-825B-FF44-BB9F-92CAA260D8BA}" destId="{1D51515E-CA85-574D-BDE8-02F998377785}" srcOrd="1" destOrd="0" presId="urn:microsoft.com/office/officeart/2005/8/layout/vProcess5"/>
    <dgm:cxn modelId="{A8C4994A-5317-814F-B6DD-85F50A516B4D}" type="presParOf" srcId="{C035ED45-825B-FF44-BB9F-92CAA260D8BA}" destId="{06307632-A4B3-8647-BA78-1CD1C016F1C3}" srcOrd="2" destOrd="0" presId="urn:microsoft.com/office/officeart/2005/8/layout/vProcess5"/>
    <dgm:cxn modelId="{9B97B18C-A4C6-354E-A837-7C8B5BA1B0D8}" type="presParOf" srcId="{C035ED45-825B-FF44-BB9F-92CAA260D8BA}" destId="{47A220C7-29AA-3142-A454-D28D770401C2}" srcOrd="3" destOrd="0" presId="urn:microsoft.com/office/officeart/2005/8/layout/vProcess5"/>
    <dgm:cxn modelId="{AC6EC9C7-059E-0041-81B7-9F80BC660C8C}" type="presParOf" srcId="{C035ED45-825B-FF44-BB9F-92CAA260D8BA}" destId="{36D2E292-37F0-F84F-A281-A55E0C7721F3}" srcOrd="4" destOrd="0" presId="urn:microsoft.com/office/officeart/2005/8/layout/vProcess5"/>
    <dgm:cxn modelId="{CFD89D6A-D94E-F94C-BE0C-AC7C71762EA8}" type="presParOf" srcId="{C035ED45-825B-FF44-BB9F-92CAA260D8BA}" destId="{870C3D54-060F-C842-BE9A-DFD7CC55D661}" srcOrd="5" destOrd="0" presId="urn:microsoft.com/office/officeart/2005/8/layout/vProcess5"/>
    <dgm:cxn modelId="{A1F63D49-25B7-7D47-BA08-8C03A4D4A962}" type="presParOf" srcId="{C035ED45-825B-FF44-BB9F-92CAA260D8BA}" destId="{9DF60088-6E20-2746-B56E-9E29F4BA7CA3}" srcOrd="6" destOrd="0" presId="urn:microsoft.com/office/officeart/2005/8/layout/vProcess5"/>
    <dgm:cxn modelId="{18262C2E-3793-134C-82D8-07A71E0F0EC7}" type="presParOf" srcId="{C035ED45-825B-FF44-BB9F-92CAA260D8BA}" destId="{EE5EF377-A3FA-2A4A-95DE-6905FE21BC3B}" srcOrd="7" destOrd="0" presId="urn:microsoft.com/office/officeart/2005/8/layout/vProcess5"/>
    <dgm:cxn modelId="{892E4C4D-A29A-8C46-A368-51619CD1194D}" type="presParOf" srcId="{C035ED45-825B-FF44-BB9F-92CAA260D8BA}" destId="{D2AA9CF8-AD89-E846-B9AE-D9E50AFF0B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FB345-1379-C844-9BA7-8E103862596E}">
      <dsp:nvSpPr>
        <dsp:cNvPr id="0" name=""/>
        <dsp:cNvSpPr/>
      </dsp:nvSpPr>
      <dsp:spPr>
        <a:xfrm>
          <a:off x="0" y="0"/>
          <a:ext cx="6278880" cy="1106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Metric Results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Retrieved from Messaging Broker and stored in DB</a:t>
          </a:r>
          <a:endParaRPr lang="en-US" sz="1500" kern="1200" dirty="0"/>
        </a:p>
      </dsp:txBody>
      <dsp:txXfrm>
        <a:off x="32406" y="32406"/>
        <a:ext cx="4991469" cy="1041612"/>
      </dsp:txXfrm>
    </dsp:sp>
    <dsp:sp modelId="{03FE4245-881A-A54D-B781-72323F32EB64}">
      <dsp:nvSpPr>
        <dsp:cNvPr id="0" name=""/>
        <dsp:cNvSpPr/>
      </dsp:nvSpPr>
      <dsp:spPr>
        <a:xfrm>
          <a:off x="525856" y="1307592"/>
          <a:ext cx="6278880" cy="1106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Status Computation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Calculated continuously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Based on Service Instances, Service Flavours, Sites</a:t>
          </a:r>
          <a:endParaRPr lang="en-US" sz="1500" kern="1200" dirty="0"/>
        </a:p>
      </dsp:txBody>
      <dsp:txXfrm>
        <a:off x="558262" y="1339998"/>
        <a:ext cx="4969036" cy="1041611"/>
      </dsp:txXfrm>
    </dsp:sp>
    <dsp:sp modelId="{7F4C4275-6253-E040-B52A-8B0E7901D01F}">
      <dsp:nvSpPr>
        <dsp:cNvPr id="0" name=""/>
        <dsp:cNvSpPr/>
      </dsp:nvSpPr>
      <dsp:spPr>
        <a:xfrm>
          <a:off x="1043863" y="2615184"/>
          <a:ext cx="6278880" cy="1106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Availability Computation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Calculated </a:t>
          </a:r>
          <a:r>
            <a:rPr lang="en-US" sz="1500" kern="1200" smtClean="0"/>
            <a:t>per Hour, Day, Week</a:t>
          </a:r>
          <a:r>
            <a:rPr lang="en-US" sz="1500" kern="1200" dirty="0" smtClean="0"/>
            <a:t>, </a:t>
          </a:r>
          <a:r>
            <a:rPr lang="en-US" sz="1500" kern="1200" smtClean="0"/>
            <a:t>and Month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Based on Service Instances, Service Flavours, Sites</a:t>
          </a:r>
          <a:endParaRPr lang="en-US" sz="1500" kern="1200" dirty="0"/>
        </a:p>
      </dsp:txBody>
      <dsp:txXfrm>
        <a:off x="1076269" y="2647590"/>
        <a:ext cx="4976884" cy="1041612"/>
      </dsp:txXfrm>
    </dsp:sp>
    <dsp:sp modelId="{13BF0917-51A9-2946-9477-4CB2CBCBAC10}">
      <dsp:nvSpPr>
        <dsp:cNvPr id="0" name=""/>
        <dsp:cNvSpPr/>
      </dsp:nvSpPr>
      <dsp:spPr>
        <a:xfrm>
          <a:off x="1569719" y="3922775"/>
          <a:ext cx="6278880" cy="1106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Visualization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Monthly Reports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Web Interface</a:t>
          </a:r>
          <a:endParaRPr lang="en-US" sz="1500" kern="1200" dirty="0"/>
        </a:p>
      </dsp:txBody>
      <dsp:txXfrm>
        <a:off x="1602125" y="3955181"/>
        <a:ext cx="4969036" cy="1041612"/>
      </dsp:txXfrm>
    </dsp:sp>
    <dsp:sp modelId="{03AEBFA8-A667-DB49-92C5-20339445E95B}">
      <dsp:nvSpPr>
        <dsp:cNvPr id="0" name=""/>
        <dsp:cNvSpPr/>
      </dsp:nvSpPr>
      <dsp:spPr>
        <a:xfrm>
          <a:off x="5559704" y="847420"/>
          <a:ext cx="719175" cy="719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721518" y="847420"/>
        <a:ext cx="395547" cy="541179"/>
      </dsp:txXfrm>
    </dsp:sp>
    <dsp:sp modelId="{4E273F48-7ED4-7240-9F80-AD8B5A70D778}">
      <dsp:nvSpPr>
        <dsp:cNvPr id="0" name=""/>
        <dsp:cNvSpPr/>
      </dsp:nvSpPr>
      <dsp:spPr>
        <a:xfrm>
          <a:off x="6085560" y="2155012"/>
          <a:ext cx="719175" cy="719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247374" y="2155012"/>
        <a:ext cx="395547" cy="541179"/>
      </dsp:txXfrm>
    </dsp:sp>
    <dsp:sp modelId="{0A8435D3-65EF-5C49-AB52-34F46421F920}">
      <dsp:nvSpPr>
        <dsp:cNvPr id="0" name=""/>
        <dsp:cNvSpPr/>
      </dsp:nvSpPr>
      <dsp:spPr>
        <a:xfrm>
          <a:off x="6603568" y="3462604"/>
          <a:ext cx="719175" cy="719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765382" y="3462604"/>
        <a:ext cx="395547" cy="541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1515E-CA85-574D-BDE8-02F998377785}">
      <dsp:nvSpPr>
        <dsp:cNvPr id="0" name=""/>
        <dsp:cNvSpPr/>
      </dsp:nvSpPr>
      <dsp:spPr>
        <a:xfrm>
          <a:off x="0" y="0"/>
          <a:ext cx="3108960" cy="571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iReport</a:t>
          </a:r>
          <a:endParaRPr lang="en-US" sz="1800" b="1" kern="1200" dirty="0"/>
        </a:p>
      </dsp:txBody>
      <dsp:txXfrm>
        <a:off x="16739" y="16739"/>
        <a:ext cx="2492266" cy="538022"/>
      </dsp:txXfrm>
    </dsp:sp>
    <dsp:sp modelId="{06307632-A4B3-8647-BA78-1CD1C016F1C3}">
      <dsp:nvSpPr>
        <dsp:cNvPr id="0" name=""/>
        <dsp:cNvSpPr/>
      </dsp:nvSpPr>
      <dsp:spPr>
        <a:xfrm>
          <a:off x="274319" y="666750"/>
          <a:ext cx="3108960" cy="571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OpenReports</a:t>
          </a:r>
          <a:endParaRPr lang="en-US" sz="1800" b="1" kern="1200" dirty="0"/>
        </a:p>
      </dsp:txBody>
      <dsp:txXfrm>
        <a:off x="291058" y="683489"/>
        <a:ext cx="2429686" cy="538022"/>
      </dsp:txXfrm>
    </dsp:sp>
    <dsp:sp modelId="{47A220C7-29AA-3142-A454-D28D770401C2}">
      <dsp:nvSpPr>
        <dsp:cNvPr id="0" name=""/>
        <dsp:cNvSpPr/>
      </dsp:nvSpPr>
      <dsp:spPr>
        <a:xfrm>
          <a:off x="548639" y="1333500"/>
          <a:ext cx="3108960" cy="571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JasperReports</a:t>
          </a:r>
          <a:endParaRPr lang="en-US" sz="1800" b="1" kern="1200" dirty="0"/>
        </a:p>
      </dsp:txBody>
      <dsp:txXfrm>
        <a:off x="565378" y="1350239"/>
        <a:ext cx="2429686" cy="538022"/>
      </dsp:txXfrm>
    </dsp:sp>
    <dsp:sp modelId="{36D2E292-37F0-F84F-A281-A55E0C7721F3}">
      <dsp:nvSpPr>
        <dsp:cNvPr id="0" name=""/>
        <dsp:cNvSpPr/>
      </dsp:nvSpPr>
      <dsp:spPr>
        <a:xfrm>
          <a:off x="2737484" y="433387"/>
          <a:ext cx="371475" cy="3714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821066" y="433387"/>
        <a:ext cx="204311" cy="279535"/>
      </dsp:txXfrm>
    </dsp:sp>
    <dsp:sp modelId="{870C3D54-060F-C842-BE9A-DFD7CC55D661}">
      <dsp:nvSpPr>
        <dsp:cNvPr id="0" name=""/>
        <dsp:cNvSpPr/>
      </dsp:nvSpPr>
      <dsp:spPr>
        <a:xfrm>
          <a:off x="3011804" y="1096327"/>
          <a:ext cx="371475" cy="3714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095386" y="1096327"/>
        <a:ext cx="204311" cy="279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AD3C8BA-EB9F-CE4A-89D3-A27527696000}" type="datetimeFigureOut">
              <a:rPr lang="en-US"/>
              <a:pPr>
                <a:defRPr/>
              </a:pPr>
              <a:t>9/20/11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1F01C75-0C7B-5C42-B326-96B8C54BC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78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D842D7-1466-9349-B503-C8BF5933DFBF}" type="datetimeFigureOut">
              <a:rPr lang="en-US"/>
              <a:pPr>
                <a:defRPr/>
              </a:pPr>
              <a:t>9/20/11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63FF74F-49E4-AB45-8867-C561E0859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14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1143000" y="0"/>
            <a:ext cx="8001000" cy="849313"/>
            <a:chOff x="1143000" y="0"/>
            <a:chExt cx="8001000" cy="849313"/>
          </a:xfrm>
        </p:grpSpPr>
        <p:pic>
          <p:nvPicPr>
            <p:cNvPr id="5" name="Picture 20" descr="banner-ITonly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0"/>
              <a:ext cx="8001000" cy="84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itle 1"/>
            <p:cNvSpPr txBox="1">
              <a:spLocks/>
            </p:cNvSpPr>
            <p:nvPr userDrawn="1"/>
          </p:nvSpPr>
          <p:spPr bwMode="auto">
            <a:xfrm>
              <a:off x="1295400" y="0"/>
              <a:ext cx="5562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3200" smtClean="0">
                  <a:solidFill>
                    <a:schemeClr val="bg1"/>
                  </a:solidFill>
                </a:rPr>
                <a:t>Grid Technology</a:t>
              </a:r>
            </a:p>
          </p:txBody>
        </p:sp>
      </p:grpSp>
      <p:pic>
        <p:nvPicPr>
          <p:cNvPr id="7" name="Picture 20" descr="CERNlogo-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3"/>
          <p:cNvSpPr txBox="1">
            <a:spLocks noChangeArrowheads="1"/>
          </p:cNvSpPr>
          <p:nvPr userDrawn="1"/>
        </p:nvSpPr>
        <p:spPr bwMode="auto">
          <a:xfrm>
            <a:off x="0" y="6111875"/>
            <a:ext cx="129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>
                <a:latin typeface="Tahoma" charset="0"/>
              </a:rPr>
              <a:t>CERN IT Department</a:t>
            </a:r>
          </a:p>
          <a:p>
            <a:pPr algn="r" eaLnBrk="1" hangingPunct="1">
              <a:defRPr/>
            </a:pPr>
            <a:r>
              <a:rPr lang="en-US" sz="900" smtClean="0">
                <a:latin typeface="Tahoma" charset="0"/>
              </a:rPr>
              <a:t>CH-1211 Geneva 23</a:t>
            </a:r>
          </a:p>
          <a:p>
            <a:pPr algn="r" eaLnBrk="1" hangingPunct="1">
              <a:defRPr/>
            </a:pPr>
            <a:r>
              <a:rPr lang="en-US" sz="900" smtClean="0">
                <a:latin typeface="Tahoma" charset="0"/>
              </a:rPr>
              <a:t>Switzerland</a:t>
            </a:r>
          </a:p>
          <a:p>
            <a:pPr algn="r" eaLnBrk="1" hangingPunct="1">
              <a:defRPr/>
            </a:pPr>
            <a:r>
              <a:rPr lang="en-US" sz="1100" b="1" smtClean="0">
                <a:latin typeface="Tahoma" charset="0"/>
              </a:rPr>
              <a:t>www.cern.ch/i</a:t>
            </a:r>
            <a:r>
              <a:rPr lang="en-US" sz="1000" b="1" smtClean="0">
                <a:latin typeface="Tahoma" charset="0"/>
              </a:rPr>
              <a:t>t</a:t>
            </a:r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76200" y="68263"/>
            <a:ext cx="1371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smtClean="0">
                <a:solidFill>
                  <a:schemeClr val="bg1"/>
                </a:solidFill>
              </a:rPr>
              <a:t>DB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-76200" y="68263"/>
            <a:ext cx="1371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smtClean="0">
                <a:solidFill>
                  <a:schemeClr val="bg1"/>
                </a:solidFill>
              </a:rPr>
              <a:t>CF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-76200" y="76200"/>
            <a:ext cx="137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smtClean="0">
                <a:solidFill>
                  <a:schemeClr val="bg1"/>
                </a:solidFill>
              </a:rPr>
              <a:t>CF</a:t>
            </a:r>
            <a:endParaRPr lang="en-US" sz="3600" smtClean="0">
              <a:solidFill>
                <a:schemeClr val="bg1"/>
              </a:solidFill>
            </a:endParaRPr>
          </a:p>
        </p:txBody>
      </p:sp>
      <p:grpSp>
        <p:nvGrpSpPr>
          <p:cNvPr id="12" name="Group 18"/>
          <p:cNvGrpSpPr>
            <a:grpSpLocks/>
          </p:cNvGrpSpPr>
          <p:nvPr userDrawn="1"/>
        </p:nvGrpSpPr>
        <p:grpSpPr bwMode="auto">
          <a:xfrm>
            <a:off x="0" y="0"/>
            <a:ext cx="1219200" cy="6019800"/>
            <a:chOff x="-304800" y="1"/>
            <a:chExt cx="1219200" cy="6019800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7" t="10815" r="4213" b="2667"/>
            <a:stretch>
              <a:fillRect/>
            </a:stretch>
          </p:blipFill>
          <p:spPr bwMode="auto">
            <a:xfrm>
              <a:off x="-304800" y="1"/>
              <a:ext cx="1219200" cy="601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304800" y="5410201"/>
              <a:ext cx="609600" cy="60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TextBox 24"/>
          <p:cNvSpPr txBox="1">
            <a:spLocks noChangeArrowheads="1"/>
          </p:cNvSpPr>
          <p:nvPr userDrawn="1"/>
        </p:nvSpPr>
        <p:spPr bwMode="auto">
          <a:xfrm>
            <a:off x="-76200" y="76200"/>
            <a:ext cx="137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smtClean="0">
                <a:solidFill>
                  <a:schemeClr val="bg1"/>
                </a:solidFill>
              </a:rPr>
              <a:t>GT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52600"/>
            <a:ext cx="6553200" cy="1470025"/>
          </a:xfrm>
        </p:spPr>
        <p:txBody>
          <a:bodyPr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 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3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Presentation Title - </a:t>
            </a:r>
            <a:fld id="{FB77AB37-4676-6B44-A346-30B9F8E030A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9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2057400" y="1752600"/>
            <a:ext cx="655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 smtClean="0">
                <a:solidFill>
                  <a:srgbClr val="3861AA"/>
                </a:solidFill>
              </a:rPr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3861AA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5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ACE Status Update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3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- </a:t>
            </a:r>
            <a:fld id="{8C2FC599-E259-2F43-90AE-611C810490A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6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- </a:t>
            </a:r>
            <a:fld id="{8F7C095D-3390-F344-9994-EAE3BDFC73E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6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Presentation Title - 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0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- 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3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 dirty="0" smtClean="0"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ACE Status Update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4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Presentation Title - </a:t>
            </a:r>
            <a:fld id="{29647A60-196C-514D-9344-FF1922751DE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5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banner-ITonly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21" descr="CERNlogo-rgb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22"/>
          <p:cNvSpPr txBox="1">
            <a:spLocks noChangeArrowheads="1"/>
          </p:cNvSpPr>
          <p:nvPr userDrawn="1"/>
        </p:nvSpPr>
        <p:spPr bwMode="auto">
          <a:xfrm>
            <a:off x="0" y="6111875"/>
            <a:ext cx="129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>
                <a:latin typeface="Tahoma" charset="0"/>
              </a:rPr>
              <a:t>CERN IT Department</a:t>
            </a:r>
          </a:p>
          <a:p>
            <a:pPr algn="r" eaLnBrk="1" hangingPunct="1">
              <a:defRPr/>
            </a:pPr>
            <a:r>
              <a:rPr lang="en-US" sz="900" smtClean="0">
                <a:latin typeface="Tahoma" charset="0"/>
              </a:rPr>
              <a:t>CH-1211 Geneva 23</a:t>
            </a:r>
          </a:p>
          <a:p>
            <a:pPr algn="r" eaLnBrk="1" hangingPunct="1">
              <a:defRPr/>
            </a:pPr>
            <a:r>
              <a:rPr lang="en-US" sz="900" smtClean="0">
                <a:latin typeface="Tahoma" charset="0"/>
              </a:rPr>
              <a:t>Switzerland</a:t>
            </a:r>
          </a:p>
          <a:p>
            <a:pPr algn="r" eaLnBrk="1" hangingPunct="1">
              <a:defRPr/>
            </a:pPr>
            <a:r>
              <a:rPr lang="en-US" sz="1100" b="1" smtClean="0">
                <a:latin typeface="Tahoma" charset="0"/>
              </a:rPr>
              <a:t>www.cern.ch/i</a:t>
            </a:r>
            <a:r>
              <a:rPr lang="en-US" sz="1000" b="1" smtClean="0">
                <a:latin typeface="Tahoma" charset="0"/>
              </a:rPr>
              <a:t>t</a:t>
            </a: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0" y="0"/>
            <a:ext cx="1219200" cy="6019800"/>
            <a:chOff x="-304800" y="1"/>
            <a:chExt cx="1219200" cy="6019800"/>
          </a:xfrm>
        </p:grpSpPr>
        <p:pic>
          <p:nvPicPr>
            <p:cNvPr id="1034" name="Picture 2"/>
            <p:cNvPicPr>
              <a:picLocks noChangeAspect="1" noChangeArrowheads="1"/>
            </p:cNvPicPr>
            <p:nvPr userDrawn="1"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7" t="10815" r="4213" b="2667"/>
            <a:stretch>
              <a:fillRect/>
            </a:stretch>
          </p:blipFill>
          <p:spPr bwMode="auto">
            <a:xfrm>
              <a:off x="-304800" y="1"/>
              <a:ext cx="1219200" cy="601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304800" y="5410201"/>
              <a:ext cx="609600" cy="60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32" name="TextBox 11"/>
          <p:cNvSpPr txBox="1">
            <a:spLocks noChangeArrowheads="1"/>
          </p:cNvSpPr>
          <p:nvPr userDrawn="1"/>
        </p:nvSpPr>
        <p:spPr bwMode="auto">
          <a:xfrm>
            <a:off x="-76200" y="68263"/>
            <a:ext cx="1371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smtClean="0">
                <a:solidFill>
                  <a:schemeClr val="bg1"/>
                </a:solidFill>
              </a:rPr>
              <a:t>GT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 dirty="0" smtClean="0">
                <a:solidFill>
                  <a:srgbClr val="00529E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ACE Status Update</a:t>
            </a:r>
            <a:endParaRPr lang="en-US">
              <a:solidFill>
                <a:srgbClr val="3861A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36" r:id="rId3"/>
    <p:sldLayoutId id="2147483840" r:id="rId4"/>
    <p:sldLayoutId id="2147483841" r:id="rId5"/>
    <p:sldLayoutId id="2147483842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F9E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82B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8600" y="1066800"/>
            <a:ext cx="8763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195" name="Picture 7" descr="banner-ITonly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7" t="51231" r="4213" b="36617"/>
          <a:stretch>
            <a:fillRect/>
          </a:stretch>
        </p:blipFill>
        <p:spPr bwMode="auto">
          <a:xfrm>
            <a:off x="0" y="0"/>
            <a:ext cx="12192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8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25146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 - </a:t>
            </a:r>
            <a:endParaRPr lang="en-US">
              <a:solidFill>
                <a:srgbClr val="3861AA"/>
              </a:solidFill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 userDrawn="1"/>
        </p:nvSpPr>
        <p:spPr bwMode="auto">
          <a:xfrm>
            <a:off x="0" y="82550"/>
            <a:ext cx="1371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chemeClr val="bg1"/>
                </a:solidFill>
              </a:rPr>
              <a:t>Grid Technology</a:t>
            </a:r>
            <a:endParaRPr lang="en-US" sz="12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43" r:id="rId2"/>
    <p:sldLayoutId id="2147483844" r:id="rId3"/>
    <p:sldLayoutId id="2147483845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edro.andrade@cern.c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tomtools.cern.ch/confluence/display/SAMDOC/Hom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gvdev.cern.ch/GRIDVIEW/downloads/Reports/" TargetMode="External"/><Relationship Id="rId3" Type="http://schemas.openxmlformats.org/officeDocument/2006/relationships/hyperlink" Target="https://grid-monitoring.cern.ch/myegi/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ACE Status Update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004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Pedro </a:t>
            </a:r>
            <a:r>
              <a:rPr lang="en-US" dirty="0">
                <a:latin typeface="Arial" charset="0"/>
              </a:rPr>
              <a:t>Andrade</a:t>
            </a:r>
          </a:p>
          <a:p>
            <a:pPr eaLnBrk="1" hangingPunct="1"/>
            <a:r>
              <a:rPr lang="en-US" dirty="0">
                <a:latin typeface="Arial" charset="0"/>
                <a:hlinkClick r:id="rId2"/>
              </a:rPr>
              <a:t>pedro.andrade@cern.ch</a:t>
            </a:r>
            <a:endParaRPr lang="en-US" dirty="0">
              <a:latin typeface="Arial" charset="0"/>
            </a:endParaRPr>
          </a:p>
        </p:txBody>
      </p:sp>
      <p:pic>
        <p:nvPicPr>
          <p:cNvPr id="4" name="Picture 101" descr="DAE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724400"/>
            <a:ext cx="1165673" cy="130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WLCG-Logo-Comp2L-W-Hi_p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19625"/>
            <a:ext cx="1910862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Operation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Management </a:t>
            </a:r>
            <a:r>
              <a:rPr lang="en-US" dirty="0">
                <a:latin typeface="Arial" charset="0"/>
              </a:rPr>
              <a:t>of OPS </a:t>
            </a:r>
            <a:r>
              <a:rPr lang="en-US" dirty="0" smtClean="0">
                <a:latin typeface="Arial" charset="0"/>
              </a:rPr>
              <a:t>VO profile and algorithm:</a:t>
            </a:r>
            <a:endParaRPr lang="en-US" dirty="0">
              <a:latin typeface="Arial" charset="0"/>
            </a:endParaRPr>
          </a:p>
          <a:p>
            <a:pPr lvl="1"/>
            <a:r>
              <a:rPr lang="en-US" sz="2200" dirty="0" smtClean="0"/>
              <a:t>(OR CEs) AND (OR of SEs) AND</a:t>
            </a:r>
            <a:r>
              <a:rPr lang="en-US" sz="2200" dirty="0"/>
              <a:t> </a:t>
            </a:r>
            <a:r>
              <a:rPr lang="en-US" sz="2200" dirty="0" err="1" smtClean="0"/>
              <a:t>sBDII</a:t>
            </a:r>
            <a:endParaRPr lang="en-US" sz="2200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Operation </a:t>
            </a:r>
            <a:r>
              <a:rPr lang="en-US" dirty="0">
                <a:latin typeface="Arial" charset="0"/>
              </a:rPr>
              <a:t>of </a:t>
            </a: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service availability web </a:t>
            </a:r>
            <a:r>
              <a:rPr lang="en-US" dirty="0" smtClean="0">
                <a:latin typeface="Arial" charset="0"/>
              </a:rPr>
              <a:t>interface provided by the central </a:t>
            </a:r>
            <a:r>
              <a:rPr lang="en-US" dirty="0">
                <a:latin typeface="Arial" charset="0"/>
              </a:rPr>
              <a:t>grid-monitoring </a:t>
            </a:r>
            <a:r>
              <a:rPr lang="en-US" dirty="0" err="1" smtClean="0">
                <a:latin typeface="Arial" charset="0"/>
              </a:rPr>
              <a:t>MyEGI</a:t>
            </a:r>
            <a:r>
              <a:rPr lang="en-US" dirty="0" smtClean="0">
                <a:latin typeface="Arial" charset="0"/>
              </a:rPr>
              <a:t> portal</a:t>
            </a:r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Generation </a:t>
            </a:r>
            <a:r>
              <a:rPr lang="en-US" dirty="0">
                <a:latin typeface="Arial" charset="0"/>
              </a:rPr>
              <a:t>of monthly availability and reliability reports for OPS </a:t>
            </a:r>
            <a:r>
              <a:rPr lang="en-US" dirty="0" smtClean="0">
                <a:latin typeface="Arial" charset="0"/>
              </a:rPr>
              <a:t>VO. Including the maintenance </a:t>
            </a:r>
            <a:r>
              <a:rPr lang="en-US" dirty="0">
                <a:latin typeface="Arial" charset="0"/>
              </a:rPr>
              <a:t>of templates </a:t>
            </a:r>
            <a:r>
              <a:rPr lang="en-US" dirty="0" smtClean="0">
                <a:latin typeface="Arial" charset="0"/>
              </a:rPr>
              <a:t>used to generate the reports</a:t>
            </a: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ACE Status Update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0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Thanks!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latin typeface="Arial" charset="0"/>
            </a:endParaRPr>
          </a:p>
          <a:p>
            <a:pPr algn="ctr"/>
            <a:endParaRPr lang="en-US" dirty="0" smtClean="0">
              <a:latin typeface="Arial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charset="0"/>
              </a:rPr>
              <a:t>For more information please visit the </a:t>
            </a:r>
          </a:p>
          <a:p>
            <a:pPr marL="0" indent="0" algn="ctr">
              <a:buNone/>
            </a:pPr>
            <a:r>
              <a:rPr lang="en-US" dirty="0" smtClean="0">
                <a:latin typeface="Arial" charset="0"/>
              </a:rPr>
              <a:t>SAM Documentation website</a:t>
            </a:r>
          </a:p>
          <a:p>
            <a:pPr marL="0" indent="0" algn="ctr">
              <a:buNone/>
            </a:pPr>
            <a:endParaRPr lang="en-US" dirty="0" smtClean="0">
              <a:latin typeface="Arial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" charset="0"/>
                <a:hlinkClick r:id="rId2"/>
              </a:rPr>
              <a:t>https://tomtools.cern.ch/confluence/display/SAMDOC/</a:t>
            </a:r>
            <a:r>
              <a:rPr lang="en-US" sz="2400" dirty="0" smtClean="0">
                <a:latin typeface="Arial" charset="0"/>
                <a:hlinkClick r:id="rId2"/>
              </a:rPr>
              <a:t>Home</a:t>
            </a:r>
            <a:endParaRPr lang="en-US" sz="2400" dirty="0" smtClean="0">
              <a:latin typeface="Arial" charset="0"/>
            </a:endParaRPr>
          </a:p>
          <a:p>
            <a:pPr marL="0" indent="0" algn="ctr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ACE Status Update</a:t>
            </a:r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en-US" dirty="0"/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dirty="0" smtClean="0">
                <a:solidFill>
                  <a:srgbClr val="00529E"/>
                </a:solidFill>
              </a:rPr>
              <a:t>ACE Status Update</a:t>
            </a:r>
            <a:endParaRPr lang="en-US" sz="1400" dirty="0">
              <a:solidFill>
                <a:srgbClr val="3861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Monthly Reports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0995134"/>
              </p:ext>
            </p:extLst>
          </p:nvPr>
        </p:nvGraphicFramePr>
        <p:xfrm>
          <a:off x="381000" y="1828800"/>
          <a:ext cx="3657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98" name="Picture 5" descr="gold_db_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25" y="3200400"/>
            <a:ext cx="464284" cy="4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6" descr="vo_feed_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90500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" descr="Availability_repor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3" y="4114800"/>
            <a:ext cx="3244327" cy="2438400"/>
          </a:xfrm>
          <a:prstGeom prst="rect">
            <a:avLst/>
          </a:prstGeom>
          <a:noFill/>
          <a:ln w="6350" cap="flat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yegi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43" y="1905000"/>
            <a:ext cx="4037557" cy="4267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667125" y="3657600"/>
            <a:ext cx="371475" cy="371475"/>
            <a:chOff x="3011804" y="1096327"/>
            <a:chExt cx="371475" cy="371475"/>
          </a:xfrm>
        </p:grpSpPr>
        <p:sp>
          <p:nvSpPr>
            <p:cNvPr id="17" name="Down Arrow 16"/>
            <p:cNvSpPr/>
            <p:nvPr/>
          </p:nvSpPr>
          <p:spPr>
            <a:xfrm>
              <a:off x="3011804" y="1096327"/>
              <a:ext cx="371475" cy="37147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3095386" y="1096327"/>
              <a:ext cx="204311" cy="279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81200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Brief History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Overview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Status Computation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Availability Computation</a:t>
            </a:r>
          </a:p>
          <a:p>
            <a:r>
              <a:rPr lang="en-US" dirty="0">
                <a:latin typeface="Arial" charset="0"/>
              </a:rPr>
              <a:t>Operation Status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ACE Status Update</a:t>
            </a:r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development of ACE is part of a </a:t>
            </a:r>
            <a:r>
              <a:rPr lang="en-US" b="1" dirty="0" smtClean="0"/>
              <a:t>co-operation agreement </a:t>
            </a:r>
            <a:r>
              <a:rPr lang="en-US" dirty="0" smtClean="0"/>
              <a:t>between CERN and the Department of Atomic Energy (DAE) of the Government of India for the WLCG project</a:t>
            </a:r>
          </a:p>
          <a:p>
            <a:endParaRPr lang="en-US" dirty="0" smtClean="0"/>
          </a:p>
          <a:p>
            <a:r>
              <a:rPr lang="en-US" dirty="0" smtClean="0"/>
              <a:t>ACE is an </a:t>
            </a:r>
            <a:r>
              <a:rPr lang="en-US" b="1" dirty="0" smtClean="0"/>
              <a:t>external</a:t>
            </a:r>
            <a:r>
              <a:rPr lang="en-US" dirty="0" smtClean="0"/>
              <a:t> </a:t>
            </a:r>
            <a:r>
              <a:rPr lang="en-US" b="1" dirty="0" smtClean="0"/>
              <a:t>product</a:t>
            </a:r>
            <a:r>
              <a:rPr lang="en-US" dirty="0" smtClean="0"/>
              <a:t> designed and developed by the </a:t>
            </a:r>
            <a:r>
              <a:rPr lang="en-US" dirty="0" err="1" smtClean="0"/>
              <a:t>Bhabha</a:t>
            </a:r>
            <a:r>
              <a:rPr lang="en-US" dirty="0" smtClean="0"/>
              <a:t> Atomic Research Centre (BARC) based in Mumbai</a:t>
            </a:r>
          </a:p>
          <a:p>
            <a:endParaRPr lang="en-US" dirty="0" smtClean="0"/>
          </a:p>
          <a:p>
            <a:r>
              <a:rPr lang="en-US" dirty="0" smtClean="0"/>
              <a:t>ACE is </a:t>
            </a:r>
            <a:r>
              <a:rPr lang="en-US" b="1" dirty="0" smtClean="0"/>
              <a:t>released</a:t>
            </a:r>
            <a:r>
              <a:rPr lang="en-US" dirty="0" smtClean="0"/>
              <a:t> by the SAM team and made available in the central grid-monitoring service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ACE Status Update</a:t>
            </a:r>
            <a:endParaRPr lang="en-US" dirty="0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Overview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</a:rPr>
              <a:t>ACE main task is to compute availability and reliability statistics for grid services and sites:</a:t>
            </a:r>
            <a:endParaRPr lang="en-GB" b="1" dirty="0" smtClean="0">
              <a:latin typeface="Arial" charset="0"/>
            </a:endParaRPr>
          </a:p>
          <a:p>
            <a:pPr lvl="1"/>
            <a:r>
              <a:rPr lang="en-GB" b="1" dirty="0">
                <a:latin typeface="Arial" charset="0"/>
              </a:rPr>
              <a:t>Status</a:t>
            </a: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is the status of service instances, overall service flavours, and sites at </a:t>
            </a:r>
            <a:r>
              <a:rPr lang="en-GB" dirty="0">
                <a:latin typeface="Arial" charset="0"/>
              </a:rPr>
              <a:t>a </a:t>
            </a:r>
            <a:r>
              <a:rPr lang="en-GB" dirty="0" smtClean="0">
                <a:latin typeface="Arial" charset="0"/>
              </a:rPr>
              <a:t>given </a:t>
            </a:r>
            <a:r>
              <a:rPr lang="en-GB" dirty="0">
                <a:latin typeface="Arial" charset="0"/>
              </a:rPr>
              <a:t>point in </a:t>
            </a:r>
            <a:r>
              <a:rPr lang="en-GB" dirty="0" smtClean="0">
                <a:latin typeface="Arial" charset="0"/>
              </a:rPr>
              <a:t>time</a:t>
            </a:r>
          </a:p>
          <a:p>
            <a:pPr lvl="1"/>
            <a:r>
              <a:rPr lang="en-GB" b="1" dirty="0" smtClean="0">
                <a:latin typeface="Arial" charset="0"/>
              </a:rPr>
              <a:t>Availability</a:t>
            </a:r>
            <a:r>
              <a:rPr lang="en-GB" dirty="0" smtClean="0">
                <a:latin typeface="Arial" charset="0"/>
              </a:rPr>
              <a:t> is the fraction of time a service was up during the period the service was known</a:t>
            </a:r>
          </a:p>
          <a:p>
            <a:pPr lvl="1"/>
            <a:r>
              <a:rPr lang="en-GB" b="1" dirty="0" smtClean="0">
                <a:latin typeface="Arial" charset="0"/>
                <a:ea typeface="ＭＳ Ｐゴシック" charset="0"/>
              </a:rPr>
              <a:t>Reliability</a:t>
            </a:r>
            <a:r>
              <a:rPr lang="en-GB" dirty="0" smtClean="0">
                <a:latin typeface="Arial" charset="0"/>
                <a:ea typeface="ＭＳ Ｐゴシック" charset="0"/>
              </a:rPr>
              <a:t> is the fraction of time a service was up during the period the service was scheduled to be up</a:t>
            </a:r>
          </a:p>
          <a:p>
            <a:endParaRPr lang="en-GB" dirty="0" smtClean="0">
              <a:latin typeface="Arial" charset="0"/>
            </a:endParaRPr>
          </a:p>
          <a:p>
            <a:pPr lvl="1"/>
            <a:endParaRPr lang="en-GB" dirty="0">
              <a:latin typeface="Arial" charset="0"/>
              <a:ea typeface="ＭＳ Ｐゴシック" charset="0"/>
            </a:endParaRPr>
          </a:p>
          <a:p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416646"/>
              </p:ext>
            </p:extLst>
          </p:nvPr>
        </p:nvGraphicFramePr>
        <p:xfrm>
          <a:off x="1295400" y="5105400"/>
          <a:ext cx="341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3416040" imgH="545760" progId="Equation.3">
                  <p:embed/>
                </p:oleObj>
              </mc:Choice>
              <mc:Fallback>
                <p:oleObj name="Equation" r:id="rId3" imgW="341604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34163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343615"/>
              </p:ext>
            </p:extLst>
          </p:nvPr>
        </p:nvGraphicFramePr>
        <p:xfrm>
          <a:off x="5549900" y="5105400"/>
          <a:ext cx="2222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5" imgW="2222280" imgH="507960" progId="Equation.3">
                  <p:embed/>
                </p:oleObj>
              </mc:Choice>
              <mc:Fallback>
                <p:oleObj name="Equation" r:id="rId5" imgW="2222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5105400"/>
                        <a:ext cx="2222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4600" y="6553200"/>
            <a:ext cx="6477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ACE Status Update</a:t>
            </a:r>
            <a:endParaRPr lang="en-US" dirty="0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1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GB" sz="2800" dirty="0" smtClean="0">
                <a:latin typeface="Arial" charset="0"/>
              </a:rPr>
              <a:t>ACE </a:t>
            </a:r>
            <a:r>
              <a:rPr lang="en-GB" sz="2800" b="1" dirty="0" smtClean="0">
                <a:latin typeface="Arial" charset="0"/>
              </a:rPr>
              <a:t>Profiles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800" dirty="0">
                <a:latin typeface="Arial" charset="0"/>
              </a:rPr>
              <a:t>are a collection of metrics/services defined for </a:t>
            </a:r>
            <a:r>
              <a:rPr lang="en-GB" sz="2800" dirty="0" smtClean="0">
                <a:latin typeface="Arial" charset="0"/>
              </a:rPr>
              <a:t>VOs (</a:t>
            </a:r>
            <a:r>
              <a:rPr lang="en-GB" sz="2800" dirty="0">
                <a:latin typeface="Arial" charset="0"/>
              </a:rPr>
              <a:t>multiple </a:t>
            </a:r>
            <a:r>
              <a:rPr lang="en-GB" sz="2800" dirty="0" smtClean="0">
                <a:latin typeface="Arial" charset="0"/>
              </a:rPr>
              <a:t>profiles per VO). </a:t>
            </a:r>
            <a:r>
              <a:rPr lang="en-GB" sz="2800" dirty="0">
                <a:latin typeface="Arial" charset="0"/>
              </a:rPr>
              <a:t>Each profile defines its computation </a:t>
            </a:r>
            <a:r>
              <a:rPr lang="en-GB" sz="2800" b="1" dirty="0">
                <a:latin typeface="Arial" charset="0"/>
              </a:rPr>
              <a:t>algorithm</a:t>
            </a:r>
            <a:r>
              <a:rPr lang="en-GB" sz="2800" dirty="0" smtClean="0">
                <a:latin typeface="Arial" charset="0"/>
              </a:rPr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ACE Status Update</a:t>
            </a:r>
            <a:endParaRPr lang="en-US" dirty="0">
              <a:solidFill>
                <a:srgbClr val="3861AA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2819400"/>
            <a:ext cx="6324600" cy="34259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ular Callout 29"/>
          <p:cNvSpPr/>
          <p:nvPr/>
        </p:nvSpPr>
        <p:spPr>
          <a:xfrm>
            <a:off x="7696200" y="5638800"/>
            <a:ext cx="1143000" cy="432000"/>
          </a:xfrm>
          <a:prstGeom prst="wedgeRectCallout">
            <a:avLst>
              <a:gd name="adj1" fmla="val -160483"/>
              <a:gd name="adj2" fmla="val -100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Metric</a:t>
            </a:r>
            <a:endParaRPr lang="en-US" dirty="0"/>
          </a:p>
        </p:txBody>
      </p:sp>
      <p:sp>
        <p:nvSpPr>
          <p:cNvPr id="46" name="Rectangular Callout 45"/>
          <p:cNvSpPr/>
          <p:nvPr/>
        </p:nvSpPr>
        <p:spPr>
          <a:xfrm>
            <a:off x="7696200" y="4038600"/>
            <a:ext cx="1143000" cy="432000"/>
          </a:xfrm>
          <a:prstGeom prst="wedgeRectCallout">
            <a:avLst>
              <a:gd name="adj1" fmla="val -119316"/>
              <a:gd name="adj2" fmla="val 702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Profile 1</a:t>
            </a:r>
            <a:endParaRPr lang="en-US" dirty="0"/>
          </a:p>
        </p:txBody>
      </p:sp>
      <p:sp>
        <p:nvSpPr>
          <p:cNvPr id="47" name="Rectangular Callout 46"/>
          <p:cNvSpPr/>
          <p:nvPr/>
        </p:nvSpPr>
        <p:spPr>
          <a:xfrm>
            <a:off x="7696200" y="4724400"/>
            <a:ext cx="1143000" cy="432000"/>
          </a:xfrm>
          <a:prstGeom prst="wedgeRectCallout">
            <a:avLst>
              <a:gd name="adj1" fmla="val -139527"/>
              <a:gd name="adj2" fmla="val 4897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Profile 2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4844308" y="2971800"/>
            <a:ext cx="1567708" cy="3121152"/>
            <a:chOff x="5121646" y="3124200"/>
            <a:chExt cx="1567708" cy="3121152"/>
          </a:xfrm>
        </p:grpSpPr>
        <p:sp>
          <p:nvSpPr>
            <p:cNvPr id="22" name="Oval 21"/>
            <p:cNvSpPr/>
            <p:nvPr/>
          </p:nvSpPr>
          <p:spPr>
            <a:xfrm>
              <a:off x="5121646" y="5651998"/>
              <a:ext cx="593354" cy="59335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t</a:t>
              </a:r>
              <a:r>
                <a:rPr lang="pl-PL" baseline="-25000" dirty="0" smtClean="0"/>
                <a:t>1’’</a:t>
              </a:r>
              <a:endParaRPr lang="en-US" baseline="-250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096000" y="5651998"/>
              <a:ext cx="593354" cy="59335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t</a:t>
              </a:r>
              <a:r>
                <a:rPr lang="pl-PL" baseline="-25000" dirty="0" smtClean="0"/>
                <a:t>n’’</a:t>
              </a:r>
              <a:endParaRPr lang="en-US" baseline="-250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471160" y="4248150"/>
              <a:ext cx="857250" cy="8572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000" dirty="0" smtClean="0"/>
                <a:t>sBDII</a:t>
              </a:r>
              <a:endParaRPr lang="en-US" sz="1000" dirty="0"/>
            </a:p>
          </p:txBody>
        </p:sp>
        <p:cxnSp>
          <p:nvCxnSpPr>
            <p:cNvPr id="25" name="Straight Arrow Connector 24"/>
            <p:cNvCxnSpPr>
              <a:stCxn id="22" idx="0"/>
              <a:endCxn id="24" idx="3"/>
            </p:cNvCxnSpPr>
            <p:nvPr/>
          </p:nvCxnSpPr>
          <p:spPr>
            <a:xfrm flipV="1">
              <a:off x="5418323" y="4979859"/>
              <a:ext cx="178378" cy="6721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3" idx="0"/>
              <a:endCxn id="24" idx="5"/>
            </p:cNvCxnSpPr>
            <p:nvPr/>
          </p:nvCxnSpPr>
          <p:spPr>
            <a:xfrm flipH="1" flipV="1">
              <a:off x="6202869" y="4979859"/>
              <a:ext cx="189808" cy="6721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181600" y="3124200"/>
              <a:ext cx="548640" cy="5486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s</a:t>
              </a:r>
              <a:r>
                <a:rPr lang="pl-PL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6096000" y="3124200"/>
              <a:ext cx="548640" cy="5486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s</a:t>
              </a:r>
              <a:r>
                <a:rPr lang="pl-PL" baseline="-25000" dirty="0" smtClean="0"/>
                <a:t>n</a:t>
              </a:r>
              <a:endParaRPr lang="en-US" baseline="-25000" dirty="0"/>
            </a:p>
          </p:txBody>
        </p:sp>
        <p:cxnSp>
          <p:nvCxnSpPr>
            <p:cNvPr id="50" name="Straight Arrow Connector 49"/>
            <p:cNvCxnSpPr>
              <a:stCxn id="24" idx="7"/>
              <a:endCxn id="32" idx="4"/>
            </p:cNvCxnSpPr>
            <p:nvPr/>
          </p:nvCxnSpPr>
          <p:spPr>
            <a:xfrm flipV="1">
              <a:off x="6202869" y="3672840"/>
              <a:ext cx="167451" cy="7008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4" idx="1"/>
              <a:endCxn id="31" idx="4"/>
            </p:cNvCxnSpPr>
            <p:nvPr/>
          </p:nvCxnSpPr>
          <p:spPr>
            <a:xfrm flipH="1" flipV="1">
              <a:off x="5455920" y="3672840"/>
              <a:ext cx="140781" cy="7008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ounded Rectangle 53"/>
          <p:cNvSpPr/>
          <p:nvPr/>
        </p:nvSpPr>
        <p:spPr>
          <a:xfrm>
            <a:off x="3581400" y="2590800"/>
            <a:ext cx="3048000" cy="3806952"/>
          </a:xfrm>
          <a:prstGeom prst="roundRect">
            <a:avLst/>
          </a:prstGeom>
          <a:ln w="254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ular Callout 54"/>
          <p:cNvSpPr/>
          <p:nvPr/>
        </p:nvSpPr>
        <p:spPr>
          <a:xfrm>
            <a:off x="7696200" y="3301800"/>
            <a:ext cx="1143000" cy="432000"/>
          </a:xfrm>
          <a:prstGeom prst="wedgeRectCallout">
            <a:avLst>
              <a:gd name="adj1" fmla="val -193236"/>
              <a:gd name="adj2" fmla="val 1909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Flavour</a:t>
            </a:r>
            <a:endParaRPr lang="en-US" dirty="0"/>
          </a:p>
        </p:txBody>
      </p:sp>
      <p:sp>
        <p:nvSpPr>
          <p:cNvPr id="56" name="Rectangular Callout 55"/>
          <p:cNvSpPr/>
          <p:nvPr/>
        </p:nvSpPr>
        <p:spPr>
          <a:xfrm>
            <a:off x="7696200" y="2692200"/>
            <a:ext cx="1143000" cy="432000"/>
          </a:xfrm>
          <a:prstGeom prst="wedgeRectCallout">
            <a:avLst>
              <a:gd name="adj1" fmla="val -162389"/>
              <a:gd name="adj2" fmla="val 65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Service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2895600" y="2971800"/>
            <a:ext cx="1567708" cy="3121152"/>
            <a:chOff x="5121646" y="3124200"/>
            <a:chExt cx="1567708" cy="3121152"/>
          </a:xfrm>
        </p:grpSpPr>
        <p:sp>
          <p:nvSpPr>
            <p:cNvPr id="70" name="Oval 69"/>
            <p:cNvSpPr/>
            <p:nvPr/>
          </p:nvSpPr>
          <p:spPr>
            <a:xfrm>
              <a:off x="5121646" y="5651998"/>
              <a:ext cx="593354" cy="59335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t</a:t>
              </a:r>
              <a:r>
                <a:rPr lang="pl-PL" baseline="-25000" dirty="0" smtClean="0"/>
                <a:t>1’</a:t>
              </a:r>
              <a:endParaRPr lang="en-US" baseline="-250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6096000" y="5651998"/>
              <a:ext cx="593354" cy="59335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dirty="0" err="1" smtClean="0"/>
                <a:t>t</a:t>
              </a:r>
              <a:r>
                <a:rPr lang="pl-PL" baseline="-25000" dirty="0" err="1" smtClean="0"/>
                <a:t>n</a:t>
              </a:r>
              <a:r>
                <a:rPr lang="pl-PL" baseline="-25000" dirty="0" smtClean="0"/>
                <a:t>’</a:t>
              </a:r>
              <a:endParaRPr lang="en-US" baseline="-250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5471160" y="4248150"/>
              <a:ext cx="857250" cy="8572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000" dirty="0" smtClean="0"/>
                <a:t>SRMv2</a:t>
              </a:r>
              <a:endParaRPr lang="en-US" sz="1000" dirty="0"/>
            </a:p>
          </p:txBody>
        </p:sp>
        <p:cxnSp>
          <p:nvCxnSpPr>
            <p:cNvPr id="73" name="Straight Arrow Connector 72"/>
            <p:cNvCxnSpPr>
              <a:stCxn id="70" idx="0"/>
              <a:endCxn id="72" idx="3"/>
            </p:cNvCxnSpPr>
            <p:nvPr/>
          </p:nvCxnSpPr>
          <p:spPr>
            <a:xfrm flipV="1">
              <a:off x="5418323" y="4979859"/>
              <a:ext cx="178378" cy="6721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71" idx="0"/>
              <a:endCxn id="72" idx="5"/>
            </p:cNvCxnSpPr>
            <p:nvPr/>
          </p:nvCxnSpPr>
          <p:spPr>
            <a:xfrm flipH="1" flipV="1">
              <a:off x="6202869" y="4979859"/>
              <a:ext cx="189808" cy="6721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5181600" y="3124200"/>
              <a:ext cx="548640" cy="5486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s</a:t>
              </a:r>
              <a:r>
                <a:rPr lang="pl-PL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096000" y="3124200"/>
              <a:ext cx="548640" cy="5486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s</a:t>
              </a:r>
              <a:r>
                <a:rPr lang="pl-PL" baseline="-25000" dirty="0" smtClean="0"/>
                <a:t>n</a:t>
              </a:r>
              <a:endParaRPr lang="en-US" baseline="-25000" dirty="0"/>
            </a:p>
          </p:txBody>
        </p:sp>
        <p:cxnSp>
          <p:nvCxnSpPr>
            <p:cNvPr id="77" name="Straight Arrow Connector 76"/>
            <p:cNvCxnSpPr>
              <a:stCxn id="72" idx="7"/>
              <a:endCxn id="76" idx="4"/>
            </p:cNvCxnSpPr>
            <p:nvPr/>
          </p:nvCxnSpPr>
          <p:spPr>
            <a:xfrm flipV="1">
              <a:off x="6202869" y="3672840"/>
              <a:ext cx="167451" cy="7008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2" idx="1"/>
              <a:endCxn id="75" idx="4"/>
            </p:cNvCxnSpPr>
            <p:nvPr/>
          </p:nvCxnSpPr>
          <p:spPr>
            <a:xfrm flipH="1" flipV="1">
              <a:off x="5455920" y="3672840"/>
              <a:ext cx="140781" cy="7008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838200" y="2971800"/>
            <a:ext cx="1567708" cy="3121152"/>
            <a:chOff x="5121646" y="3124200"/>
            <a:chExt cx="1567708" cy="3121152"/>
          </a:xfrm>
        </p:grpSpPr>
        <p:sp>
          <p:nvSpPr>
            <p:cNvPr id="80" name="Oval 79"/>
            <p:cNvSpPr/>
            <p:nvPr/>
          </p:nvSpPr>
          <p:spPr>
            <a:xfrm>
              <a:off x="5121646" y="5651998"/>
              <a:ext cx="593354" cy="59335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t</a:t>
              </a:r>
              <a:r>
                <a:rPr lang="pl-PL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096000" y="5651998"/>
              <a:ext cx="593354" cy="59335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t</a:t>
              </a:r>
              <a:r>
                <a:rPr lang="pl-PL" baseline="-25000" dirty="0" smtClean="0"/>
                <a:t>n’’</a:t>
              </a:r>
              <a:endParaRPr lang="en-US" baseline="-25000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5471160" y="4248150"/>
              <a:ext cx="857250" cy="8572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000" dirty="0" smtClean="0"/>
                <a:t>CREAM-CE</a:t>
              </a:r>
              <a:endParaRPr lang="en-US" sz="1000" dirty="0"/>
            </a:p>
          </p:txBody>
        </p:sp>
        <p:cxnSp>
          <p:nvCxnSpPr>
            <p:cNvPr id="83" name="Straight Arrow Connector 82"/>
            <p:cNvCxnSpPr>
              <a:stCxn id="80" idx="0"/>
              <a:endCxn id="82" idx="3"/>
            </p:cNvCxnSpPr>
            <p:nvPr/>
          </p:nvCxnSpPr>
          <p:spPr>
            <a:xfrm flipV="1">
              <a:off x="5418323" y="4979859"/>
              <a:ext cx="178378" cy="6721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81" idx="0"/>
              <a:endCxn id="82" idx="5"/>
            </p:cNvCxnSpPr>
            <p:nvPr/>
          </p:nvCxnSpPr>
          <p:spPr>
            <a:xfrm flipH="1" flipV="1">
              <a:off x="6202869" y="4979859"/>
              <a:ext cx="189808" cy="6721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5181600" y="3124200"/>
              <a:ext cx="548640" cy="5486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s</a:t>
              </a:r>
              <a:r>
                <a:rPr lang="pl-PL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096000" y="3124200"/>
              <a:ext cx="548640" cy="5486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s</a:t>
              </a:r>
              <a:r>
                <a:rPr lang="pl-PL" baseline="-25000" dirty="0" smtClean="0"/>
                <a:t>n</a:t>
              </a:r>
              <a:endParaRPr lang="en-US" baseline="-25000" dirty="0"/>
            </a:p>
          </p:txBody>
        </p:sp>
        <p:cxnSp>
          <p:nvCxnSpPr>
            <p:cNvPr id="87" name="Straight Arrow Connector 86"/>
            <p:cNvCxnSpPr>
              <a:stCxn id="82" idx="7"/>
              <a:endCxn id="86" idx="4"/>
            </p:cNvCxnSpPr>
            <p:nvPr/>
          </p:nvCxnSpPr>
          <p:spPr>
            <a:xfrm flipV="1">
              <a:off x="6202869" y="3672840"/>
              <a:ext cx="167451" cy="7008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2" idx="1"/>
              <a:endCxn id="85" idx="4"/>
            </p:cNvCxnSpPr>
            <p:nvPr/>
          </p:nvCxnSpPr>
          <p:spPr>
            <a:xfrm flipH="1" flipV="1">
              <a:off x="5455920" y="3672840"/>
              <a:ext cx="140781" cy="7008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Overview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8406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46" grpId="0" animBg="1"/>
      <p:bldP spid="47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ACE Status Update</a:t>
            </a:r>
            <a:endParaRPr lang="en-US">
              <a:solidFill>
                <a:srgbClr val="3861AA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66865"/>
              </p:ext>
            </p:extLst>
          </p:nvPr>
        </p:nvGraphicFramePr>
        <p:xfrm>
          <a:off x="685800" y="1219200"/>
          <a:ext cx="7848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006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800" dirty="0" smtClean="0"/>
              <a:t>ACE computes status for services, service flavours, and sites based on metric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ACE Status Update</a:t>
            </a:r>
            <a:endParaRPr lang="en-US">
              <a:solidFill>
                <a:srgbClr val="3861AA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1216" y="3886200"/>
            <a:ext cx="1295400" cy="6480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</a:pPr>
            <a:r>
              <a:rPr lang="pl-P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Metric</a:t>
            </a:r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l-PL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</a:pPr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GB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5616" y="3886200"/>
            <a:ext cx="1524000" cy="6480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</a:pPr>
            <a:r>
              <a:rPr lang="en-GB" sz="1600" b="1" dirty="0">
                <a:latin typeface="Verdana" pitchFamily="34" charset="0"/>
                <a:ea typeface="MS PGothic" pitchFamily="34" charset="-128"/>
              </a:rPr>
              <a:t>Service </a:t>
            </a:r>
            <a:endParaRPr lang="pl-PL" sz="1600" b="1" dirty="0" smtClean="0">
              <a:latin typeface="Verdana" pitchFamily="34" charset="0"/>
              <a:ea typeface="MS PGothic" pitchFamily="34" charset="-128"/>
            </a:endParaRPr>
          </a:p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</a:pPr>
            <a:r>
              <a:rPr lang="en-GB" sz="1600" b="1" dirty="0" smtClean="0">
                <a:latin typeface="Verdana" pitchFamily="34" charset="0"/>
                <a:ea typeface="MS PGothic" pitchFamily="34" charset="-128"/>
              </a:rPr>
              <a:t>Status </a:t>
            </a:r>
            <a:endParaRPr lang="en-GB" sz="1600" b="1" dirty="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18616" y="3886200"/>
            <a:ext cx="1981200" cy="6480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</a:pPr>
            <a:r>
              <a:rPr lang="pl-P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Service Flavour</a:t>
            </a:r>
          </a:p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</a:pPr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Status</a:t>
            </a:r>
            <a:endParaRPr lang="en-GB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788816" y="3886200"/>
            <a:ext cx="1143000" cy="6480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</a:pPr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Site</a:t>
            </a:r>
            <a:endParaRPr lang="pl-PL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</a:pPr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Status</a:t>
            </a:r>
            <a:endParaRPr lang="en-GB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AutoShape 8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1616616" y="4210200"/>
            <a:ext cx="889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9"/>
          <p:cNvCxnSpPr>
            <a:cxnSpLocks noChangeShapeType="1"/>
            <a:stCxn id="7" idx="3"/>
            <a:endCxn id="8" idx="1"/>
          </p:cNvCxnSpPr>
          <p:nvPr/>
        </p:nvCxnSpPr>
        <p:spPr bwMode="auto">
          <a:xfrm>
            <a:off x="4029616" y="4210200"/>
            <a:ext cx="889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10"/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6899816" y="4210200"/>
            <a:ext cx="889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066800" y="5257800"/>
            <a:ext cx="2819400" cy="762000"/>
          </a:xfrm>
          <a:prstGeom prst="wedgeRectCallout">
            <a:avLst>
              <a:gd name="adj1" fmla="val -17368"/>
              <a:gd name="adj2" fmla="val -18596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/>
          <a:lstStyle/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tabLst>
                <a:tab pos="2781300" algn="l"/>
              </a:tabLst>
            </a:pPr>
            <a:r>
              <a:rPr lang="en-GB" sz="1400" b="1" dirty="0" err="1">
                <a:latin typeface="Verdana" pitchFamily="34" charset="0"/>
                <a:ea typeface="MS PGothic" pitchFamily="34" charset="-128"/>
              </a:rPr>
              <a:t>AND</a:t>
            </a:r>
            <a:r>
              <a:rPr lang="en-GB" sz="1400" dirty="0" err="1">
                <a:latin typeface="Verdana" pitchFamily="34" charset="0"/>
                <a:ea typeface="MS PGothic" pitchFamily="34" charset="-128"/>
              </a:rPr>
              <a:t>ing</a:t>
            </a:r>
            <a:endParaRPr lang="en-GB" sz="1400" dirty="0">
              <a:latin typeface="Verdana" pitchFamily="34" charset="0"/>
              <a:ea typeface="MS PGothic" pitchFamily="34" charset="-128"/>
            </a:endParaRPr>
          </a:p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tabLst>
                <a:tab pos="2781300" algn="l"/>
              </a:tabLst>
            </a:pPr>
            <a:r>
              <a:rPr lang="pl-PL" sz="1400" dirty="0" smtClean="0">
                <a:latin typeface="Verdana" pitchFamily="34" charset="0"/>
                <a:ea typeface="MS PGothic" pitchFamily="34" charset="-128"/>
              </a:rPr>
              <a:t>All metrics in OK </a:t>
            </a:r>
            <a:r>
              <a:rPr lang="pl-PL" sz="1400" dirty="0" err="1" smtClean="0">
                <a:latin typeface="Verdana" pitchFamily="34" charset="0"/>
                <a:ea typeface="MS PGothic" pitchFamily="34" charset="-128"/>
              </a:rPr>
              <a:t>state</a:t>
            </a:r>
            <a:r>
              <a:rPr lang="pl-PL" sz="1400" dirty="0" smtClean="0">
                <a:latin typeface="Verdana" pitchFamily="34" charset="0"/>
                <a:ea typeface="MS PGothic" pitchFamily="34" charset="-128"/>
              </a:rPr>
              <a:t> </a:t>
            </a:r>
            <a:r>
              <a:rPr lang="en-GB" sz="1400" dirty="0" smtClean="0">
                <a:latin typeface="Verdana" pitchFamily="34" charset="0"/>
                <a:ea typeface="MS PGothic" pitchFamily="34" charset="-128"/>
                <a:sym typeface="Symbol" pitchFamily="18" charset="2"/>
              </a:rPr>
              <a:t></a:t>
            </a:r>
            <a:r>
              <a:rPr lang="pl-PL" sz="1400" dirty="0" smtClean="0">
                <a:latin typeface="Verdana" pitchFamily="34" charset="0"/>
                <a:ea typeface="MS PGothic" pitchFamily="34" charset="-128"/>
                <a:sym typeface="Symbol" pitchFamily="18" charset="2"/>
              </a:rPr>
              <a:t> </a:t>
            </a:r>
            <a:r>
              <a:rPr lang="en-GB" sz="1400" b="1" dirty="0" smtClean="0">
                <a:solidFill>
                  <a:srgbClr val="00CC00"/>
                </a:solidFill>
                <a:latin typeface="Verdana" pitchFamily="34" charset="0"/>
                <a:ea typeface="MS PGothic" pitchFamily="34" charset="-128"/>
              </a:rPr>
              <a:t>up</a:t>
            </a:r>
            <a:endParaRPr lang="en-GB" sz="1400" b="1" dirty="0">
              <a:solidFill>
                <a:srgbClr val="00B05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216816" y="2209800"/>
            <a:ext cx="3031584" cy="1219200"/>
          </a:xfrm>
          <a:prstGeom prst="wedgeRectCallout">
            <a:avLst>
              <a:gd name="adj1" fmla="val -3643"/>
              <a:gd name="adj2" fmla="val 1190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/>
          <a:lstStyle/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tabLst>
                <a:tab pos="2867025" algn="l"/>
              </a:tabLst>
            </a:pPr>
            <a:r>
              <a:rPr lang="en-GB" sz="1400" b="1" dirty="0" err="1">
                <a:latin typeface="Verdana" pitchFamily="34" charset="0"/>
                <a:ea typeface="MS PGothic" pitchFamily="34" charset="-128"/>
              </a:rPr>
              <a:t>OR</a:t>
            </a:r>
            <a:r>
              <a:rPr lang="en-GB" sz="1400" dirty="0" err="1">
                <a:latin typeface="Verdana" pitchFamily="34" charset="0"/>
                <a:ea typeface="MS PGothic" pitchFamily="34" charset="-128"/>
              </a:rPr>
              <a:t>ing</a:t>
            </a:r>
            <a:endParaRPr lang="en-GB" sz="1400" dirty="0">
              <a:latin typeface="Verdana" pitchFamily="34" charset="0"/>
              <a:ea typeface="MS PGothic" pitchFamily="34" charset="-128"/>
            </a:endParaRPr>
          </a:p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tabLst>
                <a:tab pos="2867025" algn="l"/>
              </a:tabLst>
            </a:pPr>
            <a:r>
              <a:rPr lang="en-GB" sz="1400" dirty="0">
                <a:latin typeface="Verdana" pitchFamily="34" charset="0"/>
                <a:ea typeface="MS PGothic" pitchFamily="34" charset="-128"/>
              </a:rPr>
              <a:t>At least one </a:t>
            </a:r>
            <a:r>
              <a:rPr lang="en-GB" sz="1400" dirty="0" err="1" smtClean="0">
                <a:latin typeface="Verdana" pitchFamily="34" charset="0"/>
                <a:ea typeface="MS PGothic" pitchFamily="34" charset="-128"/>
              </a:rPr>
              <a:t>servi</a:t>
            </a:r>
            <a:r>
              <a:rPr lang="pl-PL" sz="1400" dirty="0" smtClean="0">
                <a:latin typeface="Verdana" pitchFamily="34" charset="0"/>
                <a:ea typeface="MS PGothic" pitchFamily="34" charset="-128"/>
              </a:rPr>
              <a:t>ce</a:t>
            </a:r>
            <a:r>
              <a:rPr lang="en-GB" sz="1400" dirty="0" smtClean="0">
                <a:latin typeface="Verdana" pitchFamily="34" charset="0"/>
                <a:ea typeface="MS PGothic" pitchFamily="34" charset="-128"/>
              </a:rPr>
              <a:t> </a:t>
            </a:r>
            <a:r>
              <a:rPr lang="en-GB" sz="1400" b="1" dirty="0" smtClean="0">
                <a:solidFill>
                  <a:srgbClr val="00CC00"/>
                </a:solidFill>
                <a:latin typeface="Verdana" pitchFamily="34" charset="0"/>
                <a:ea typeface="MS PGothic" pitchFamily="34" charset="-128"/>
              </a:rPr>
              <a:t>up</a:t>
            </a:r>
            <a:r>
              <a:rPr lang="pl-PL" sz="1400" dirty="0" smtClean="0">
                <a:latin typeface="Verdana" pitchFamily="34" charset="0"/>
                <a:ea typeface="MS PGothic" pitchFamily="34" charset="-128"/>
              </a:rPr>
              <a:t> </a:t>
            </a:r>
            <a:r>
              <a:rPr lang="en-GB" sz="1400" dirty="0" smtClean="0">
                <a:latin typeface="Verdana" pitchFamily="34" charset="0"/>
                <a:ea typeface="MS PGothic" pitchFamily="34" charset="-128"/>
                <a:sym typeface="Symbol" pitchFamily="18" charset="2"/>
              </a:rPr>
              <a:t></a:t>
            </a:r>
            <a:r>
              <a:rPr lang="pl-PL" sz="1400" dirty="0" smtClean="0">
                <a:latin typeface="Verdana" pitchFamily="34" charset="0"/>
                <a:ea typeface="MS PGothic" pitchFamily="34" charset="-128"/>
                <a:sym typeface="Symbol" pitchFamily="18" charset="2"/>
              </a:rPr>
              <a:t> </a:t>
            </a:r>
            <a:r>
              <a:rPr lang="en-GB" sz="1400" b="1" dirty="0" smtClean="0">
                <a:solidFill>
                  <a:srgbClr val="00CC00"/>
                </a:solidFill>
                <a:latin typeface="Verdana" pitchFamily="34" charset="0"/>
                <a:ea typeface="MS PGothic" pitchFamily="34" charset="-128"/>
              </a:rPr>
              <a:t>up</a:t>
            </a:r>
          </a:p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tabLst>
                <a:tab pos="2867025" algn="l"/>
              </a:tabLst>
            </a:pPr>
            <a:r>
              <a:rPr lang="en-GB" sz="1400" b="1" dirty="0" err="1" smtClean="0">
                <a:latin typeface="Verdana" pitchFamily="34" charset="0"/>
                <a:ea typeface="MS PGothic" pitchFamily="34" charset="-128"/>
              </a:rPr>
              <a:t>AND</a:t>
            </a:r>
            <a:r>
              <a:rPr lang="en-GB" sz="1400" dirty="0" err="1" smtClean="0">
                <a:latin typeface="Verdana" pitchFamily="34" charset="0"/>
                <a:ea typeface="MS PGothic" pitchFamily="34" charset="-128"/>
              </a:rPr>
              <a:t>ing</a:t>
            </a:r>
            <a:endParaRPr lang="en-GB" sz="1400" dirty="0">
              <a:latin typeface="Verdana" pitchFamily="34" charset="0"/>
              <a:ea typeface="MS PGothic" pitchFamily="34" charset="-128"/>
            </a:endParaRPr>
          </a:p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tabLst>
                <a:tab pos="2867025" algn="l"/>
              </a:tabLst>
            </a:pPr>
            <a:r>
              <a:rPr lang="en-GB" sz="1400" dirty="0" smtClean="0">
                <a:latin typeface="Verdana" pitchFamily="34" charset="0"/>
                <a:ea typeface="MS PGothic" pitchFamily="34" charset="-128"/>
              </a:rPr>
              <a:t>All </a:t>
            </a:r>
            <a:r>
              <a:rPr lang="en-GB" sz="1400" dirty="0" err="1" smtClean="0">
                <a:latin typeface="Verdana" pitchFamily="34" charset="0"/>
                <a:ea typeface="MS PGothic" pitchFamily="34" charset="-128"/>
              </a:rPr>
              <a:t>servi</a:t>
            </a:r>
            <a:r>
              <a:rPr lang="pl-PL" sz="1400" dirty="0" smtClean="0">
                <a:latin typeface="Verdana" pitchFamily="34" charset="0"/>
                <a:ea typeface="MS PGothic" pitchFamily="34" charset="-128"/>
              </a:rPr>
              <a:t>ces</a:t>
            </a:r>
            <a:r>
              <a:rPr lang="en-GB" sz="1400" dirty="0" smtClean="0">
                <a:latin typeface="Verdana" pitchFamily="34" charset="0"/>
                <a:ea typeface="MS PGothic" pitchFamily="34" charset="-128"/>
              </a:rPr>
              <a:t> </a:t>
            </a:r>
            <a:r>
              <a:rPr lang="en-GB" sz="1400" b="1" dirty="0">
                <a:solidFill>
                  <a:srgbClr val="00CC00"/>
                </a:solidFill>
                <a:latin typeface="Verdana" pitchFamily="34" charset="0"/>
                <a:ea typeface="MS PGothic" pitchFamily="34" charset="-128"/>
              </a:rPr>
              <a:t>up</a:t>
            </a:r>
            <a:r>
              <a:rPr lang="pl-PL" sz="1400" dirty="0">
                <a:latin typeface="Verdana" pitchFamily="34" charset="0"/>
                <a:ea typeface="MS PGothic" pitchFamily="34" charset="-128"/>
              </a:rPr>
              <a:t> </a:t>
            </a:r>
            <a:r>
              <a:rPr lang="en-GB" sz="1400" dirty="0">
                <a:latin typeface="Verdana" pitchFamily="34" charset="0"/>
                <a:ea typeface="MS PGothic" pitchFamily="34" charset="-128"/>
                <a:sym typeface="Symbol" pitchFamily="18" charset="2"/>
              </a:rPr>
              <a:t></a:t>
            </a:r>
            <a:r>
              <a:rPr lang="pl-PL" sz="1400" dirty="0">
                <a:latin typeface="Verdana" pitchFamily="34" charset="0"/>
                <a:ea typeface="MS PGothic" pitchFamily="34" charset="-128"/>
                <a:sym typeface="Symbol" pitchFamily="18" charset="2"/>
              </a:rPr>
              <a:t> </a:t>
            </a:r>
            <a:r>
              <a:rPr lang="en-GB" sz="1400" b="1" dirty="0">
                <a:solidFill>
                  <a:srgbClr val="00CC00"/>
                </a:solidFill>
                <a:latin typeface="Verdana" pitchFamily="34" charset="0"/>
                <a:ea typeface="MS PGothic" pitchFamily="34" charset="-128"/>
              </a:rPr>
              <a:t>up</a:t>
            </a:r>
          </a:p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tabLst>
                <a:tab pos="2867025" algn="l"/>
              </a:tabLst>
            </a:pPr>
            <a:endParaRPr lang="en-GB" sz="1400" b="1" dirty="0">
              <a:solidFill>
                <a:srgbClr val="00CC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5257800" y="5105400"/>
            <a:ext cx="2879184" cy="1143000"/>
          </a:xfrm>
          <a:prstGeom prst="wedgeRectCallout">
            <a:avLst>
              <a:gd name="adj1" fmla="val 21720"/>
              <a:gd name="adj2" fmla="val -12641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/>
          <a:lstStyle/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tabLst>
                <a:tab pos="2781300" algn="l"/>
              </a:tabLst>
            </a:pPr>
            <a:r>
              <a:rPr lang="en-GB" sz="1400" b="1" dirty="0" err="1" smtClean="0">
                <a:latin typeface="Verdana" pitchFamily="34" charset="0"/>
                <a:ea typeface="MS PGothic" pitchFamily="34" charset="-128"/>
              </a:rPr>
              <a:t>OR</a:t>
            </a:r>
            <a:r>
              <a:rPr lang="en-GB" sz="1400" dirty="0" err="1" smtClean="0">
                <a:latin typeface="Verdana" pitchFamily="34" charset="0"/>
                <a:ea typeface="MS PGothic" pitchFamily="34" charset="-128"/>
              </a:rPr>
              <a:t>ing</a:t>
            </a:r>
            <a:endParaRPr lang="en-GB" sz="1400" dirty="0">
              <a:latin typeface="Verdana" pitchFamily="34" charset="0"/>
              <a:ea typeface="MS PGothic" pitchFamily="34" charset="-128"/>
            </a:endParaRPr>
          </a:p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tabLst>
                <a:tab pos="2781300" algn="l"/>
              </a:tabLst>
            </a:pPr>
            <a:r>
              <a:rPr lang="en-US" sz="1400" dirty="0" smtClean="0">
                <a:latin typeface="Verdana" pitchFamily="34" charset="0"/>
                <a:ea typeface="MS PGothic" pitchFamily="34" charset="-128"/>
              </a:rPr>
              <a:t>At least one </a:t>
            </a:r>
            <a:r>
              <a:rPr lang="pl-PL" sz="1400" dirty="0" smtClean="0">
                <a:latin typeface="Verdana" pitchFamily="34" charset="0"/>
                <a:ea typeface="MS PGothic" pitchFamily="34" charset="-128"/>
              </a:rPr>
              <a:t>flavours </a:t>
            </a:r>
            <a:r>
              <a:rPr lang="en-GB" sz="1400" b="1" dirty="0">
                <a:solidFill>
                  <a:srgbClr val="00CC00"/>
                </a:solidFill>
                <a:latin typeface="Verdana" pitchFamily="34" charset="0"/>
                <a:ea typeface="MS PGothic" pitchFamily="34" charset="-128"/>
              </a:rPr>
              <a:t>up</a:t>
            </a:r>
            <a:r>
              <a:rPr lang="pl-PL" sz="1400" b="1" dirty="0">
                <a:solidFill>
                  <a:srgbClr val="00CC00"/>
                </a:solidFill>
                <a:latin typeface="Verdana" pitchFamily="34" charset="0"/>
                <a:ea typeface="MS PGothic" pitchFamily="34" charset="-128"/>
              </a:rPr>
              <a:t> </a:t>
            </a:r>
            <a:r>
              <a:rPr lang="en-GB" sz="1400" dirty="0">
                <a:latin typeface="Verdana" pitchFamily="34" charset="0"/>
                <a:ea typeface="MS PGothic" pitchFamily="34" charset="-128"/>
                <a:sym typeface="Symbol" pitchFamily="18" charset="2"/>
              </a:rPr>
              <a:t></a:t>
            </a:r>
            <a:r>
              <a:rPr lang="pl-PL" sz="1400" dirty="0">
                <a:latin typeface="Verdana" pitchFamily="34" charset="0"/>
                <a:ea typeface="MS PGothic" pitchFamily="34" charset="-128"/>
                <a:sym typeface="Symbol" pitchFamily="18" charset="2"/>
              </a:rPr>
              <a:t> </a:t>
            </a:r>
            <a:r>
              <a:rPr lang="en-GB" sz="1400" b="1" dirty="0" smtClean="0">
                <a:solidFill>
                  <a:srgbClr val="00CC00"/>
                </a:solidFill>
                <a:latin typeface="Verdana" pitchFamily="34" charset="0"/>
                <a:ea typeface="MS PGothic" pitchFamily="34" charset="-128"/>
              </a:rPr>
              <a:t>up</a:t>
            </a:r>
            <a:endParaRPr lang="en-GB" sz="1400" b="1" dirty="0" smtClean="0">
              <a:latin typeface="Verdana" pitchFamily="34" charset="0"/>
              <a:ea typeface="MS PGothic" pitchFamily="34" charset="-128"/>
            </a:endParaRPr>
          </a:p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tabLst>
                <a:tab pos="2781300" algn="l"/>
              </a:tabLst>
            </a:pPr>
            <a:r>
              <a:rPr lang="en-GB" sz="1400" b="1" dirty="0" err="1" smtClean="0">
                <a:latin typeface="Verdana" pitchFamily="34" charset="0"/>
                <a:ea typeface="MS PGothic" pitchFamily="34" charset="-128"/>
              </a:rPr>
              <a:t>AND</a:t>
            </a:r>
            <a:r>
              <a:rPr lang="en-GB" sz="1400" dirty="0" err="1" smtClean="0">
                <a:latin typeface="Verdana" pitchFamily="34" charset="0"/>
                <a:ea typeface="MS PGothic" pitchFamily="34" charset="-128"/>
              </a:rPr>
              <a:t>ing</a:t>
            </a:r>
            <a:endParaRPr lang="en-GB" sz="1400" dirty="0">
              <a:latin typeface="Verdana" pitchFamily="34" charset="0"/>
              <a:ea typeface="MS PGothic" pitchFamily="34" charset="-128"/>
            </a:endParaRPr>
          </a:p>
          <a:p>
            <a:pPr algn="ctr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tabLst>
                <a:tab pos="2781300" algn="l"/>
              </a:tabLst>
            </a:pPr>
            <a:r>
              <a:rPr lang="pl-PL" sz="1400" dirty="0" smtClean="0">
                <a:latin typeface="Verdana" pitchFamily="34" charset="0"/>
                <a:ea typeface="MS PGothic" pitchFamily="34" charset="-128"/>
              </a:rPr>
              <a:t>A</a:t>
            </a:r>
            <a:r>
              <a:rPr lang="en-GB" sz="1400" dirty="0" err="1" smtClean="0">
                <a:latin typeface="Verdana" pitchFamily="34" charset="0"/>
                <a:ea typeface="MS PGothic" pitchFamily="34" charset="-128"/>
              </a:rPr>
              <a:t>ll</a:t>
            </a:r>
            <a:r>
              <a:rPr lang="en-GB" sz="1400" dirty="0" smtClean="0">
                <a:latin typeface="Verdana" pitchFamily="34" charset="0"/>
                <a:ea typeface="MS PGothic" pitchFamily="34" charset="-128"/>
              </a:rPr>
              <a:t> </a:t>
            </a:r>
            <a:r>
              <a:rPr lang="pl-PL" sz="1400" dirty="0" smtClean="0">
                <a:latin typeface="Verdana" pitchFamily="34" charset="0"/>
                <a:ea typeface="MS PGothic" pitchFamily="34" charset="-128"/>
              </a:rPr>
              <a:t>flavours </a:t>
            </a:r>
            <a:r>
              <a:rPr lang="en-GB" sz="1400" b="1" dirty="0" smtClean="0">
                <a:solidFill>
                  <a:srgbClr val="00CC00"/>
                </a:solidFill>
                <a:latin typeface="Verdana" pitchFamily="34" charset="0"/>
                <a:ea typeface="MS PGothic" pitchFamily="34" charset="-128"/>
              </a:rPr>
              <a:t>up</a:t>
            </a:r>
            <a:r>
              <a:rPr lang="pl-PL" sz="1400" b="1" dirty="0" smtClean="0">
                <a:solidFill>
                  <a:srgbClr val="00CC00"/>
                </a:solidFill>
                <a:latin typeface="Verdana" pitchFamily="34" charset="0"/>
                <a:ea typeface="MS PGothic" pitchFamily="34" charset="-128"/>
              </a:rPr>
              <a:t> </a:t>
            </a:r>
            <a:r>
              <a:rPr lang="en-GB" sz="1400" dirty="0" smtClean="0">
                <a:latin typeface="Verdana" pitchFamily="34" charset="0"/>
                <a:ea typeface="MS PGothic" pitchFamily="34" charset="-128"/>
                <a:sym typeface="Symbol" pitchFamily="18" charset="2"/>
              </a:rPr>
              <a:t></a:t>
            </a:r>
            <a:r>
              <a:rPr lang="pl-PL" sz="1400" dirty="0" smtClean="0">
                <a:latin typeface="Verdana" pitchFamily="34" charset="0"/>
                <a:ea typeface="MS PGothic" pitchFamily="34" charset="-128"/>
                <a:sym typeface="Symbol" pitchFamily="18" charset="2"/>
              </a:rPr>
              <a:t> </a:t>
            </a:r>
            <a:r>
              <a:rPr lang="en-GB" sz="1400" b="1" dirty="0" smtClean="0">
                <a:solidFill>
                  <a:srgbClr val="00CC00"/>
                </a:solidFill>
                <a:latin typeface="Verdana" pitchFamily="34" charset="0"/>
                <a:ea typeface="MS PGothic" pitchFamily="34" charset="-128"/>
              </a:rPr>
              <a:t>up</a:t>
            </a:r>
            <a:endParaRPr lang="en-GB" sz="1400" b="1" dirty="0">
              <a:solidFill>
                <a:srgbClr val="00CC00"/>
              </a:solidFill>
              <a:latin typeface="Verdan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16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Computatio</a:t>
            </a:r>
            <a:r>
              <a:rPr lang="en-US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ased on the concepts of hourly </a:t>
            </a:r>
            <a:r>
              <a:rPr lang="en-US" dirty="0"/>
              <a:t>up fraction, scheduled down fraction, and unknown </a:t>
            </a:r>
            <a:r>
              <a:rPr lang="en-US" dirty="0" smtClean="0"/>
              <a:t>fraction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From the status and downtimes information ACE computes </a:t>
            </a:r>
            <a:r>
              <a:rPr lang="en-US" b="1" dirty="0" smtClean="0"/>
              <a:t>hourly</a:t>
            </a:r>
            <a:r>
              <a:rPr lang="en-US" dirty="0" smtClean="0"/>
              <a:t> availability and reliability for </a:t>
            </a:r>
            <a:r>
              <a:rPr lang="en-US" dirty="0"/>
              <a:t>services, </a:t>
            </a:r>
            <a:r>
              <a:rPr lang="en-US" dirty="0" smtClean="0"/>
              <a:t>overall service </a:t>
            </a:r>
            <a:r>
              <a:rPr lang="en-US" dirty="0"/>
              <a:t>flavours, and </a:t>
            </a:r>
            <a:r>
              <a:rPr lang="en-US" dirty="0" smtClean="0"/>
              <a:t>sites</a:t>
            </a:r>
          </a:p>
          <a:p>
            <a:endParaRPr lang="en-US" dirty="0" smtClean="0"/>
          </a:p>
          <a:p>
            <a:r>
              <a:rPr lang="en-US" dirty="0" smtClean="0"/>
              <a:t>From the hourly availability </a:t>
            </a:r>
            <a:r>
              <a:rPr lang="en-US" dirty="0"/>
              <a:t>and </a:t>
            </a:r>
            <a:r>
              <a:rPr lang="en-US" dirty="0" smtClean="0"/>
              <a:t>reliability information ACE computes </a:t>
            </a:r>
            <a:r>
              <a:rPr lang="en-US" b="1" dirty="0" smtClean="0"/>
              <a:t>daily, weekly,</a:t>
            </a:r>
            <a:r>
              <a:rPr lang="en-US" dirty="0" smtClean="0"/>
              <a:t> </a:t>
            </a:r>
            <a:r>
              <a:rPr lang="en-US" b="1" dirty="0" smtClean="0"/>
              <a:t>monthly </a:t>
            </a:r>
            <a:r>
              <a:rPr lang="en-US" dirty="0" smtClean="0"/>
              <a:t>availabilities and reliabilities </a:t>
            </a:r>
            <a:r>
              <a:rPr lang="en-US" dirty="0"/>
              <a:t>for services, overall service flavours, </a:t>
            </a:r>
            <a:r>
              <a:rPr lang="en-US" dirty="0" smtClean="0"/>
              <a:t>sites, and federations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ACE Status Update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9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</a:rPr>
              <a:t>Monthly Reports:</a:t>
            </a:r>
          </a:p>
          <a:p>
            <a:pPr lvl="1"/>
            <a:r>
              <a:rPr lang="en-GB" dirty="0">
                <a:latin typeface="Arial" charset="0"/>
                <a:hlinkClick r:id="rId2"/>
              </a:rPr>
              <a:t>http://gvdev.cern.ch/GRIDVIEW/downloads/Reports</a:t>
            </a:r>
            <a:r>
              <a:rPr lang="en-GB" dirty="0" smtClean="0">
                <a:latin typeface="Arial" charset="0"/>
                <a:hlinkClick r:id="rId2"/>
              </a:rPr>
              <a:t>/</a:t>
            </a:r>
            <a:endParaRPr lang="en-GB" dirty="0" smtClean="0">
              <a:latin typeface="Arial" charset="0"/>
            </a:endParaRPr>
          </a:p>
          <a:p>
            <a:pPr lvl="1"/>
            <a:r>
              <a:rPr lang="en-GB" dirty="0">
                <a:latin typeface="Arial" charset="0"/>
              </a:rPr>
              <a:t>PDFs reporting monthly availability and reliability numbers </a:t>
            </a:r>
            <a:endParaRPr lang="en-GB" dirty="0" smtClean="0">
              <a:latin typeface="Arial" charset="0"/>
            </a:endParaRPr>
          </a:p>
          <a:p>
            <a:pPr lvl="1"/>
            <a:r>
              <a:rPr lang="en-GB" dirty="0" smtClean="0">
                <a:latin typeface="Arial" charset="0"/>
              </a:rPr>
              <a:t>Created </a:t>
            </a:r>
            <a:r>
              <a:rPr lang="en-GB" dirty="0">
                <a:latin typeface="Arial" charset="0"/>
              </a:rPr>
              <a:t>once per month and distributed to WLCG/EGI</a:t>
            </a:r>
          </a:p>
          <a:p>
            <a:pPr lvl="1"/>
            <a:r>
              <a:rPr lang="en-GB" dirty="0" smtClean="0">
                <a:latin typeface="Arial" charset="0"/>
              </a:rPr>
              <a:t>Created using </a:t>
            </a:r>
            <a:r>
              <a:rPr lang="en-GB" dirty="0" err="1" smtClean="0">
                <a:latin typeface="Arial" charset="0"/>
              </a:rPr>
              <a:t>iReport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OpenReports</a:t>
            </a:r>
            <a:r>
              <a:rPr lang="en-GB" dirty="0" smtClean="0">
                <a:latin typeface="Arial" charset="0"/>
              </a:rPr>
              <a:t>, and </a:t>
            </a:r>
            <a:r>
              <a:rPr lang="en-GB" dirty="0" err="1" smtClean="0">
                <a:latin typeface="Arial" charset="0"/>
              </a:rPr>
              <a:t>JasperReports</a:t>
            </a:r>
            <a:endParaRPr lang="en-GB" dirty="0">
              <a:latin typeface="Arial" charset="0"/>
            </a:endParaRPr>
          </a:p>
          <a:p>
            <a:endParaRPr lang="en-GB" dirty="0" smtClean="0">
              <a:latin typeface="Arial" charset="0"/>
            </a:endParaRPr>
          </a:p>
          <a:p>
            <a:r>
              <a:rPr lang="en-GB" dirty="0" smtClean="0">
                <a:latin typeface="Arial" charset="0"/>
              </a:rPr>
              <a:t>Web Interface:</a:t>
            </a:r>
          </a:p>
          <a:p>
            <a:pPr lvl="1"/>
            <a:r>
              <a:rPr lang="en-GB" dirty="0" smtClean="0">
                <a:latin typeface="Arial" charset="0"/>
                <a:hlinkClick r:id="rId3"/>
              </a:rPr>
              <a:t>https://grid-monitoring.cern.ch/myegi/sa</a:t>
            </a:r>
            <a:endParaRPr lang="en-GB" dirty="0">
              <a:latin typeface="Arial" charset="0"/>
            </a:endParaRPr>
          </a:p>
          <a:p>
            <a:pPr lvl="1"/>
            <a:r>
              <a:rPr lang="en-GB" dirty="0" smtClean="0">
                <a:latin typeface="Arial" charset="0"/>
              </a:rPr>
              <a:t>Online tool showing availability and reliability graphs</a:t>
            </a:r>
          </a:p>
          <a:p>
            <a:pPr lvl="1"/>
            <a:r>
              <a:rPr lang="en-GB" dirty="0" smtClean="0">
                <a:latin typeface="Arial" charset="0"/>
              </a:rPr>
              <a:t>Queries can be based on: profiles, groups, sites, dates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dirty="0" smtClean="0">
                <a:solidFill>
                  <a:srgbClr val="00529E"/>
                </a:solidFill>
              </a:rPr>
              <a:t>ACE Status Update</a:t>
            </a:r>
            <a:endParaRPr lang="en-US" sz="1400" dirty="0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600</Words>
  <Application>Microsoft Macintosh PowerPoint</Application>
  <PresentationFormat>On-screen Show (4:3)</PresentationFormat>
  <Paragraphs>130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Custom Design</vt:lpstr>
      <vt:lpstr>Equation</vt:lpstr>
      <vt:lpstr>ACE Status Update</vt:lpstr>
      <vt:lpstr>Outline</vt:lpstr>
      <vt:lpstr>Brief History</vt:lpstr>
      <vt:lpstr>Overview </vt:lpstr>
      <vt:lpstr>Overview </vt:lpstr>
      <vt:lpstr>Overview</vt:lpstr>
      <vt:lpstr>Status Computation</vt:lpstr>
      <vt:lpstr>Availability Computation</vt:lpstr>
      <vt:lpstr>Visualization </vt:lpstr>
      <vt:lpstr>Operation Status</vt:lpstr>
      <vt:lpstr>Thanks!</vt:lpstr>
      <vt:lpstr>Visualization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rosy</dc:creator>
  <cp:lastModifiedBy>Pedro Andrade</cp:lastModifiedBy>
  <cp:revision>159</cp:revision>
  <dcterms:created xsi:type="dcterms:W3CDTF">2006-05-15T08:51:15Z</dcterms:created>
  <dcterms:modified xsi:type="dcterms:W3CDTF">2011-09-20T09:57:12Z</dcterms:modified>
</cp:coreProperties>
</file>