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0"/>
  </p:notesMasterIdLst>
  <p:sldIdLst>
    <p:sldId id="256" r:id="rId2"/>
    <p:sldId id="257" r:id="rId3"/>
    <p:sldId id="258" r:id="rId4"/>
    <p:sldId id="261" r:id="rId5"/>
    <p:sldId id="262" r:id="rId6"/>
    <p:sldId id="263" r:id="rId7"/>
    <p:sldId id="264" r:id="rId8"/>
    <p:sldId id="265" r:id="rId9"/>
    <p:sldId id="267" r:id="rId10"/>
    <p:sldId id="268" r:id="rId11"/>
    <p:sldId id="270" r:id="rId12"/>
    <p:sldId id="271" r:id="rId13"/>
    <p:sldId id="272" r:id="rId14"/>
    <p:sldId id="273" r:id="rId15"/>
    <p:sldId id="280" r:id="rId16"/>
    <p:sldId id="277" r:id="rId17"/>
    <p:sldId id="274" r:id="rId18"/>
    <p:sldId id="290" r:id="rId19"/>
    <p:sldId id="276" r:id="rId20"/>
    <p:sldId id="278" r:id="rId21"/>
    <p:sldId id="279" r:id="rId22"/>
    <p:sldId id="285" r:id="rId23"/>
    <p:sldId id="282" r:id="rId24"/>
    <p:sldId id="283" r:id="rId25"/>
    <p:sldId id="286" r:id="rId26"/>
    <p:sldId id="287" r:id="rId27"/>
    <p:sldId id="284" r:id="rId28"/>
    <p:sldId id="289"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7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2CED2EC6-1914-4A64-8C19-29E19D627F76}" type="datetimeFigureOut">
              <a:rPr lang="en-US"/>
              <a:pPr>
                <a:defRPr/>
              </a:pPr>
              <a:t>9/19/2011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8B5B70B3-91A9-4009-B196-967C76351E26}"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0" y="685800"/>
            <a:ext cx="1447800" cy="5794375"/>
          </a:xfrm>
          <a:prstGeom prst="rect">
            <a:avLst/>
          </a:prstGeom>
          <a:noFill/>
          <a:ln w="9525">
            <a:noFill/>
            <a:round/>
            <a:headEnd/>
            <a:tailEnd/>
          </a:ln>
        </p:spPr>
      </p:pic>
      <p:sp>
        <p:nvSpPr>
          <p:cNvPr id="5" name="Text Box 2"/>
          <p:cNvSpPr txBox="1">
            <a:spLocks noChangeArrowheads="1"/>
          </p:cNvSpPr>
          <p:nvPr/>
        </p:nvSpPr>
        <p:spPr bwMode="auto">
          <a:xfrm>
            <a:off x="0" y="6308725"/>
            <a:ext cx="9144000" cy="549275"/>
          </a:xfrm>
          <a:prstGeom prst="rect">
            <a:avLst/>
          </a:prstGeom>
          <a:solidFill>
            <a:srgbClr val="0067B1"/>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endParaRPr lang="en-US" dirty="0" smtClean="0">
              <a:latin typeface="Arial"/>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a:defRPr/>
              </a:pPr>
              <a:endParaRPr lang="en-US">
                <a:ea typeface="ＭＳ Ｐゴシック" charset="-128"/>
              </a:endParaRPr>
            </a:p>
          </p:txBody>
        </p:sp>
        <p:pic>
          <p:nvPicPr>
            <p:cNvPr id="8" name="Picture 5"/>
            <p:cNvPicPr>
              <a:picLocks noChangeAspect="1" noChangeArrowheads="1"/>
            </p:cNvPicPr>
            <p:nvPr/>
          </p:nvPicPr>
          <p:blipFill>
            <a:blip r:embed="rId3" cstate="print"/>
            <a:srcRect/>
            <a:stretch>
              <a:fillRect/>
            </a:stretch>
          </p:blipFill>
          <p:spPr bwMode="auto">
            <a:xfrm>
              <a:off x="0" y="0"/>
              <a:ext cx="1735138" cy="979488"/>
            </a:xfrm>
            <a:prstGeom prst="rect">
              <a:avLst/>
            </a:prstGeom>
            <a:noFill/>
            <a:ln w="9525">
              <a:noFill/>
              <a:round/>
              <a:headEnd/>
              <a:tailEnd/>
            </a:ln>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a:defRPr/>
              </a:pPr>
              <a:endParaRPr lang="en-US">
                <a:ea typeface="ＭＳ Ｐゴシック" charset="-128"/>
              </a:endParaRPr>
            </a:p>
          </p:txBody>
        </p:sp>
        <p:sp>
          <p:nvSpPr>
            <p:cNvPr id="10" name="Freeform 7"/>
            <p:cNvSpPr>
              <a:spLocks noChangeArrowheads="1"/>
            </p:cNvSpPr>
            <p:nvPr/>
          </p:nvSpPr>
          <p:spPr bwMode="auto">
            <a:xfrm>
              <a:off x="1619249" y="0"/>
              <a:ext cx="1800225" cy="979488"/>
            </a:xfrm>
            <a:custGeom>
              <a:avLst/>
              <a:gdLst>
                <a:gd name="T0" fmla="*/ 647902813 w 5001"/>
                <a:gd name="T1" fmla="*/ 0 h 2721"/>
                <a:gd name="T2" fmla="*/ 647902813 w 5001"/>
                <a:gd name="T3" fmla="*/ 352460171 h 2721"/>
                <a:gd name="T4" fmla="*/ 0 w 5001"/>
                <a:gd name="T5" fmla="*/ 352460171 h 2721"/>
                <a:gd name="T6" fmla="*/ 259161125 w 5001"/>
                <a:gd name="T7" fmla="*/ 0 h 2721"/>
                <a:gd name="T8" fmla="*/ 647902813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a:defRPr/>
              </a:pPr>
              <a:endParaRPr lang="en-US">
                <a:ea typeface="ＭＳ Ｐゴシック" charset="-128"/>
              </a:endParaRPr>
            </a:p>
          </p:txBody>
        </p:sp>
        <p:sp>
          <p:nvSpPr>
            <p:cNvPr id="11" name="Text Box 12"/>
            <p:cNvSpPr txBox="1">
              <a:spLocks noChangeArrowheads="1"/>
            </p:cNvSpPr>
            <p:nvPr/>
          </p:nvSpPr>
          <p:spPr bwMode="auto">
            <a:xfrm>
              <a:off x="6551613" y="503238"/>
              <a:ext cx="2663825" cy="577850"/>
            </a:xfrm>
            <a:prstGeom prst="rect">
              <a:avLst/>
            </a:prstGeom>
            <a:noFill/>
            <a:ln>
              <a:noFill/>
            </a:ln>
            <a:extLst>
              <a:ext uri="{909E8E84-426E-40dd-AFC4-6F175D3DCCD1}"/>
              <a:ext uri="{91240B29-F687-4f45-9708-019B960494DF}"/>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ＭＳ Ｐゴシック" charset="0"/>
                </a:defRPr>
              </a:lvl9pPr>
            </a:lstStyle>
            <a:p>
              <a:pPr eaLnBrk="1" hangingPunct="1">
                <a:defRPr/>
              </a:pPr>
              <a:r>
                <a:rPr lang="en-GB" sz="3200" b="1" dirty="0" smtClean="0">
                  <a:solidFill>
                    <a:srgbClr val="FFFFFF"/>
                  </a:solidFill>
                  <a:ea typeface="SimSun" charset="0"/>
                  <a:cs typeface="Arial" charset="0"/>
                </a:rPr>
                <a:t>EGI-</a:t>
              </a:r>
              <a:r>
                <a:rPr lang="en-GB" sz="3200" b="1" dirty="0" err="1" smtClean="0">
                  <a:solidFill>
                    <a:srgbClr val="FFFFFF"/>
                  </a:solidFill>
                  <a:ea typeface="SimSun" charset="0"/>
                  <a:cs typeface="Arial" charset="0"/>
                </a:rPr>
                <a:t>InSPIRE</a:t>
              </a:r>
              <a:endParaRPr lang="en-GB" sz="3200" b="1" dirty="0" smtClean="0">
                <a:solidFill>
                  <a:srgbClr val="FFFFFF"/>
                </a:solidFill>
                <a:ea typeface="SimSun" charset="0"/>
                <a:cs typeface="Arial" charset="0"/>
              </a:endParaRPr>
            </a:p>
          </p:txBody>
        </p:sp>
      </p:grpSp>
      <p:pic>
        <p:nvPicPr>
          <p:cNvPr id="12" name="Picture 3"/>
          <p:cNvPicPr>
            <a:picLocks noChangeAspect="1" noChangeArrowheads="1"/>
          </p:cNvPicPr>
          <p:nvPr/>
        </p:nvPicPr>
        <p:blipFill>
          <a:blip r:embed="rId4" cstate="print"/>
          <a:srcRect/>
          <a:stretch>
            <a:fillRect/>
          </a:stretch>
        </p:blipFill>
        <p:spPr bwMode="auto">
          <a:xfrm>
            <a:off x="8243888" y="5713413"/>
            <a:ext cx="781050" cy="523875"/>
          </a:xfrm>
          <a:prstGeom prst="rect">
            <a:avLst/>
          </a:prstGeom>
          <a:noFill/>
          <a:ln w="9525">
            <a:noFill/>
            <a:round/>
            <a:headEnd/>
            <a:tailEnd/>
          </a:ln>
        </p:spPr>
      </p:pic>
      <p:pic>
        <p:nvPicPr>
          <p:cNvPr id="13" name="Picture 4"/>
          <p:cNvPicPr>
            <a:picLocks noChangeAspect="1" noChangeArrowheads="1"/>
          </p:cNvPicPr>
          <p:nvPr/>
        </p:nvPicPr>
        <p:blipFill>
          <a:blip r:embed="rId5" cstate="print"/>
          <a:srcRect/>
          <a:stretch>
            <a:fillRect/>
          </a:stretch>
        </p:blipFill>
        <p:spPr bwMode="auto">
          <a:xfrm>
            <a:off x="6580188" y="5640388"/>
            <a:ext cx="1447800" cy="588962"/>
          </a:xfrm>
          <a:prstGeom prst="rect">
            <a:avLst/>
          </a:prstGeom>
          <a:noFill/>
          <a:ln w="9525">
            <a:noFill/>
            <a:round/>
            <a:headEnd/>
            <a:tailEnd/>
          </a:ln>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ea typeface="SimSun" pitchFamily="2" charset="-122"/>
              </a:rPr>
              <a:t>www.egi.eu</a:t>
            </a:r>
          </a:p>
        </p:txBody>
      </p:sp>
      <p:sp>
        <p:nvSpPr>
          <p:cNvPr id="15" name="Rectangle 18"/>
          <p:cNvSpPr>
            <a:spLocks noChangeArrowheads="1"/>
          </p:cNvSpPr>
          <p:nvPr/>
        </p:nvSpPr>
        <p:spPr bwMode="auto">
          <a:xfrm>
            <a:off x="53975" y="6605588"/>
            <a:ext cx="2286000" cy="279400"/>
          </a:xfrm>
          <a:prstGeom prst="rect">
            <a:avLst/>
          </a:prstGeom>
          <a:noFill/>
          <a:ln w="9525">
            <a:noFill/>
            <a:round/>
            <a:headEnd/>
            <a:tailEnd/>
          </a:ln>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ea typeface="SimSun" pitchFamily="2" charset="-122"/>
              </a:rPr>
              <a:t>EGI-InSPIRE RI-261323</a:t>
            </a:r>
          </a:p>
        </p:txBody>
      </p:sp>
      <p:pic>
        <p:nvPicPr>
          <p:cNvPr id="16" name="Picture 26"/>
          <p:cNvPicPr>
            <a:picLocks noChangeAspect="1"/>
          </p:cNvPicPr>
          <p:nvPr userDrawn="1"/>
        </p:nvPicPr>
        <p:blipFill>
          <a:blip r:embed="rId6" cstate="print"/>
          <a:srcRect/>
          <a:stretch>
            <a:fillRect/>
          </a:stretch>
        </p:blipFill>
        <p:spPr bwMode="auto">
          <a:xfrm>
            <a:off x="5711825" y="5661025"/>
            <a:ext cx="731838" cy="593725"/>
          </a:xfrm>
          <a:prstGeom prst="rect">
            <a:avLst/>
          </a:prstGeom>
          <a:noFill/>
          <a:ln w="9525">
            <a:noFill/>
            <a:miter lim="800000"/>
            <a:headEnd/>
            <a:tailEnd/>
          </a:ln>
        </p:spPr>
      </p:pic>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Date Placeholder 3"/>
          <p:cNvSpPr>
            <a:spLocks noGrp="1"/>
          </p:cNvSpPr>
          <p:nvPr>
            <p:ph type="dt" sz="half" idx="10"/>
          </p:nvPr>
        </p:nvSpPr>
        <p:spPr/>
        <p:txBody>
          <a:bodyPr/>
          <a:lstStyle>
            <a:lvl1pPr>
              <a:defRPr/>
            </a:lvl1pPr>
          </a:lstStyle>
          <a:p>
            <a:pPr>
              <a:defRPr/>
            </a:pPr>
            <a:fld id="{A7F14AE0-93F8-40A0-A4B5-99126597255A}" type="datetime1">
              <a:rPr lang="en-US"/>
              <a:pPr>
                <a:defRPr/>
              </a:pPr>
              <a:t>9/19/2011</a:t>
            </a:fld>
            <a:endParaRPr lang="en-US"/>
          </a:p>
        </p:txBody>
      </p:sp>
      <p:sp>
        <p:nvSpPr>
          <p:cNvPr id="18" name="Footer Placeholder 4"/>
          <p:cNvSpPr>
            <a:spLocks noGrp="1"/>
          </p:cNvSpPr>
          <p:nvPr>
            <p:ph type="ftr" sz="quarter" idx="11"/>
          </p:nvPr>
        </p:nvSpPr>
        <p:spPr/>
        <p:txBody>
          <a:bodyPr/>
          <a:lstStyle>
            <a:lvl1pPr>
              <a:defRPr>
                <a:solidFill>
                  <a:schemeClr val="bg1"/>
                </a:solidFill>
                <a:latin typeface="Arial" pitchFamily="34" charset="0"/>
                <a:cs typeface="Arial" pitchFamily="34" charset="0"/>
              </a:defRPr>
            </a:lvl1pPr>
          </a:lstStyle>
          <a:p>
            <a:pPr>
              <a:defRPr/>
            </a:pPr>
            <a:endParaRPr lang="en-US"/>
          </a:p>
        </p:txBody>
      </p:sp>
      <p:sp>
        <p:nvSpPr>
          <p:cNvPr id="19" name="Slide Number Placeholder 5"/>
          <p:cNvSpPr>
            <a:spLocks noGrp="1"/>
          </p:cNvSpPr>
          <p:nvPr>
            <p:ph type="sldNum" sz="quarter" idx="12"/>
          </p:nvPr>
        </p:nvSpPr>
        <p:spPr>
          <a:xfrm>
            <a:off x="6975475" y="6356350"/>
            <a:ext cx="2133600" cy="365125"/>
          </a:xfrm>
        </p:spPr>
        <p:txBody>
          <a:bodyPr/>
          <a:lstStyle>
            <a:lvl1pPr>
              <a:defRPr/>
            </a:lvl1pPr>
          </a:lstStyle>
          <a:p>
            <a:pPr>
              <a:defRPr/>
            </a:pPr>
            <a:fld id="{BC31A500-1DBE-43A5-A06A-D29C971F2F36}"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08DA238-A512-40F2-A49A-B2C4A4DEFB60}" type="datetimeFigureOut">
              <a:rPr lang="en-US"/>
              <a:pPr>
                <a:defRPr/>
              </a:pPr>
              <a:t>9/19/2011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C0A3EA-4452-4B43-A44E-27FB9D16E6E4}"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4671996-0C8C-4FB0-9F9C-CEE6744FF5C7}" type="datetimeFigureOut">
              <a:rPr lang="en-US"/>
              <a:pPr>
                <a:defRPr/>
              </a:pPr>
              <a:t>9/19/2011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082E59-D72E-4239-A03E-D87F16A5E090}"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0" y="6308725"/>
            <a:ext cx="9144000" cy="549275"/>
          </a:xfrm>
          <a:prstGeom prst="rect">
            <a:avLst/>
          </a:prstGeom>
          <a:solidFill>
            <a:srgbClr val="0067B1"/>
          </a:solidFill>
          <a:ln>
            <a:noFill/>
          </a:ln>
          <a:extLst>
            <a:ext uri="{91240B29-F687-4f45-9708-019B960494DF}"/>
          </a:extLst>
        </p:spPr>
        <p:txBody>
          <a:bodyPr wrap="none"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endParaRPr lang="en-US" dirty="0" smtClean="0">
              <a:latin typeface="Arial"/>
            </a:endParaRPr>
          </a:p>
        </p:txBody>
      </p:sp>
      <p:grpSp>
        <p:nvGrpSpPr>
          <p:cNvPr id="1027" name="Group 12"/>
          <p:cNvGrpSpPr>
            <a:grpSpLocks/>
          </p:cNvGrpSpPr>
          <p:nvPr/>
        </p:nvGrpSpPr>
        <p:grpSpPr bwMode="auto">
          <a:xfrm>
            <a:off x="0" y="0"/>
            <a:ext cx="9144000" cy="1044575"/>
            <a:chOff x="-1" y="0"/>
            <a:chExt cx="9144001" cy="1044575"/>
          </a:xfrm>
        </p:grpSpPr>
        <p:sp>
          <p:nvSpPr>
            <p:cNvPr id="1035" name="Rectangle 4"/>
            <p:cNvSpPr>
              <a:spLocks noChangeArrowheads="1"/>
            </p:cNvSpPr>
            <p:nvPr/>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a:defRPr/>
              </a:pPr>
              <a:endParaRPr lang="en-US">
                <a:ea typeface="ＭＳ Ｐゴシック" charset="-128"/>
              </a:endParaRPr>
            </a:p>
          </p:txBody>
        </p:sp>
        <p:pic>
          <p:nvPicPr>
            <p:cNvPr id="1036" name="Picture 5"/>
            <p:cNvPicPr>
              <a:picLocks noChangeAspect="1" noChangeArrowheads="1"/>
            </p:cNvPicPr>
            <p:nvPr/>
          </p:nvPicPr>
          <p:blipFill>
            <a:blip r:embed="rId5" cstate="print"/>
            <a:srcRect/>
            <a:stretch>
              <a:fillRect/>
            </a:stretch>
          </p:blipFill>
          <p:spPr bwMode="auto">
            <a:xfrm>
              <a:off x="0" y="0"/>
              <a:ext cx="1735138" cy="979488"/>
            </a:xfrm>
            <a:prstGeom prst="rect">
              <a:avLst/>
            </a:prstGeom>
            <a:noFill/>
            <a:ln w="9525">
              <a:noFill/>
              <a:round/>
              <a:headEnd/>
              <a:tailEnd/>
            </a:ln>
          </p:spPr>
        </p:pic>
        <p:sp>
          <p:nvSpPr>
            <p:cNvPr id="1037"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a:defRPr/>
              </a:pPr>
              <a:endParaRPr lang="en-US">
                <a:ea typeface="ＭＳ Ｐゴシック" charset="-128"/>
              </a:endParaRPr>
            </a:p>
          </p:txBody>
        </p:sp>
        <p:sp>
          <p:nvSpPr>
            <p:cNvPr id="1038" name="Freeform 7"/>
            <p:cNvSpPr>
              <a:spLocks noChangeArrowheads="1"/>
            </p:cNvSpPr>
            <p:nvPr/>
          </p:nvSpPr>
          <p:spPr bwMode="auto">
            <a:xfrm>
              <a:off x="1619249" y="0"/>
              <a:ext cx="1800225" cy="979488"/>
            </a:xfrm>
            <a:custGeom>
              <a:avLst/>
              <a:gdLst>
                <a:gd name="T0" fmla="*/ 647902813 w 5001"/>
                <a:gd name="T1" fmla="*/ 0 h 2721"/>
                <a:gd name="T2" fmla="*/ 647902813 w 5001"/>
                <a:gd name="T3" fmla="*/ 352460171 h 2721"/>
                <a:gd name="T4" fmla="*/ 0 w 5001"/>
                <a:gd name="T5" fmla="*/ 352460171 h 2721"/>
                <a:gd name="T6" fmla="*/ 259161125 w 5001"/>
                <a:gd name="T7" fmla="*/ 0 h 2721"/>
                <a:gd name="T8" fmla="*/ 647902813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pPr>
                <a:defRPr/>
              </a:pPr>
              <a:endParaRPr lang="en-US">
                <a:ea typeface="ＭＳ Ｐゴシック" charset="-128"/>
              </a:endParaRPr>
            </a:p>
          </p:txBody>
        </p:sp>
      </p:grpSp>
      <p:sp>
        <p:nvSpPr>
          <p:cNvPr id="1028" name="Title Placeholder 1"/>
          <p:cNvSpPr>
            <a:spLocks noGrp="1"/>
          </p:cNvSpPr>
          <p:nvPr>
            <p:ph type="title"/>
          </p:nvPr>
        </p:nvSpPr>
        <p:spPr bwMode="auto">
          <a:xfrm>
            <a:off x="2124075" y="115888"/>
            <a:ext cx="6840538" cy="865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ea typeface="ＭＳ Ｐゴシック" charset="-128"/>
                <a:cs typeface="Arial" pitchFamily="34" charset="0"/>
              </a:defRPr>
            </a:lvl1pPr>
          </a:lstStyle>
          <a:p>
            <a:pPr>
              <a:defRPr/>
            </a:pPr>
            <a:fld id="{F3D0F99E-9285-4B4F-8D38-D84406978EFE}" type="datetimeFigureOut">
              <a:rPr lang="en-US"/>
              <a:pPr>
                <a:defRPr/>
              </a:pPr>
              <a:t>9/19/2011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ea typeface="ＭＳ Ｐゴシック" charset="-128"/>
                <a:cs typeface="Arial" pitchFamily="34" charset="0"/>
              </a:defRPr>
            </a:lvl1pPr>
          </a:lstStyle>
          <a:p>
            <a:pPr>
              <a:defRPr/>
            </a:pPr>
            <a:fld id="{629C41A6-C6A5-4F24-BBFD-D348FB7900E1}" type="slidenum">
              <a:rPr lang="en-US"/>
              <a:pPr>
                <a:defRPr/>
              </a:pPr>
              <a:t>‹N›</a:t>
            </a:fld>
            <a:endParaRPr lang="en-US"/>
          </a:p>
        </p:txBody>
      </p:sp>
      <p:sp>
        <p:nvSpPr>
          <p:cNvPr id="1033" name="Rectangle 17"/>
          <p:cNvSpPr>
            <a:spLocks noChangeArrowheads="1"/>
          </p:cNvSpPr>
          <p:nvPr/>
        </p:nvSpPr>
        <p:spPr bwMode="auto">
          <a:xfrm>
            <a:off x="7667625" y="6586538"/>
            <a:ext cx="1447800" cy="279400"/>
          </a:xfrm>
          <a:prstGeom prst="rect">
            <a:avLst/>
          </a:prstGeom>
          <a:noFill/>
          <a:ln w="9525">
            <a:noFill/>
            <a:round/>
            <a:headEnd/>
            <a:tailEnd/>
          </a:ln>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ea typeface="SimSun" pitchFamily="2" charset="-122"/>
              </a:rPr>
              <a:t>www.egi.eu</a:t>
            </a:r>
          </a:p>
        </p:txBody>
      </p:sp>
      <p:sp>
        <p:nvSpPr>
          <p:cNvPr id="1034" name="Rectangle 18"/>
          <p:cNvSpPr>
            <a:spLocks noChangeArrowheads="1"/>
          </p:cNvSpPr>
          <p:nvPr/>
        </p:nvSpPr>
        <p:spPr bwMode="auto">
          <a:xfrm>
            <a:off x="53975" y="6605588"/>
            <a:ext cx="2286000" cy="279400"/>
          </a:xfrm>
          <a:prstGeom prst="rect">
            <a:avLst/>
          </a:prstGeom>
          <a:noFill/>
          <a:ln w="9525">
            <a:noFill/>
            <a:round/>
            <a:headEnd/>
            <a:tailEnd/>
          </a:ln>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a:solidFill>
                  <a:srgbClr val="FFFFFF"/>
                </a:solidFill>
                <a:ea typeface="SimSun" pitchFamily="2" charset="-122"/>
              </a:rPr>
              <a:t>EGI-InSPIRE RI-261323</a:t>
            </a:r>
          </a:p>
        </p:txBody>
      </p:sp>
    </p:spTree>
  </p:cSld>
  <p:clrMap bg1="lt1" tx1="dk1" bg2="lt2" tx2="dk2" accent1="accent1" accent2="accent2" accent3="accent3" accent4="accent4" accent5="accent5" accent6="accent6" hlink="hlink" folHlink="folHlink"/>
  <p:sldLayoutIdLst>
    <p:sldLayoutId id="2147483690" r:id="rId1"/>
    <p:sldLayoutId id="2147483688" r:id="rId2"/>
    <p:sldLayoutId id="2147483689" r:id="rId3"/>
  </p:sldLayoutIdLst>
  <p:txStyles>
    <p:titleStyle>
      <a:lvl1pPr algn="ctr" rtl="0" eaLnBrk="0" fontAlgn="base" hangingPunct="0">
        <a:lnSpc>
          <a:spcPct val="90000"/>
        </a:lnSpc>
        <a:spcBef>
          <a:spcPct val="0"/>
        </a:spcBef>
        <a:spcAft>
          <a:spcPct val="0"/>
        </a:spcAft>
        <a:defRPr sz="3200" kern="1200">
          <a:solidFill>
            <a:schemeClr val="bg1"/>
          </a:solidFill>
          <a:latin typeface="Arial" pitchFamily="34" charset="0"/>
          <a:ea typeface="ＭＳ Ｐゴシック" charset="0"/>
          <a:cs typeface="Arial" pitchFamily="34" charset="0"/>
        </a:defRPr>
      </a:lvl1pPr>
      <a:lvl2pPr algn="ctr" rtl="0" eaLnBrk="0" fontAlgn="base" hangingPunct="0">
        <a:lnSpc>
          <a:spcPct val="90000"/>
        </a:lnSpc>
        <a:spcBef>
          <a:spcPct val="0"/>
        </a:spcBef>
        <a:spcAft>
          <a:spcPct val="0"/>
        </a:spcAft>
        <a:defRPr sz="3200">
          <a:solidFill>
            <a:schemeClr val="bg1"/>
          </a:solidFill>
          <a:latin typeface="Arial" pitchFamily="34" charset="0"/>
          <a:ea typeface="ＭＳ Ｐゴシック" charset="0"/>
          <a:cs typeface="Arial" pitchFamily="34" charset="0"/>
        </a:defRPr>
      </a:lvl2pPr>
      <a:lvl3pPr algn="ctr" rtl="0" eaLnBrk="0" fontAlgn="base" hangingPunct="0">
        <a:lnSpc>
          <a:spcPct val="90000"/>
        </a:lnSpc>
        <a:spcBef>
          <a:spcPct val="0"/>
        </a:spcBef>
        <a:spcAft>
          <a:spcPct val="0"/>
        </a:spcAft>
        <a:defRPr sz="3200">
          <a:solidFill>
            <a:schemeClr val="bg1"/>
          </a:solidFill>
          <a:latin typeface="Arial" pitchFamily="34" charset="0"/>
          <a:ea typeface="ＭＳ Ｐゴシック" charset="0"/>
          <a:cs typeface="Arial" pitchFamily="34" charset="0"/>
        </a:defRPr>
      </a:lvl3pPr>
      <a:lvl4pPr algn="ctr" rtl="0" eaLnBrk="0" fontAlgn="base" hangingPunct="0">
        <a:lnSpc>
          <a:spcPct val="90000"/>
        </a:lnSpc>
        <a:spcBef>
          <a:spcPct val="0"/>
        </a:spcBef>
        <a:spcAft>
          <a:spcPct val="0"/>
        </a:spcAft>
        <a:defRPr sz="3200">
          <a:solidFill>
            <a:schemeClr val="bg1"/>
          </a:solidFill>
          <a:latin typeface="Arial" pitchFamily="34" charset="0"/>
          <a:ea typeface="ＭＳ Ｐゴシック" charset="0"/>
          <a:cs typeface="Arial" pitchFamily="34" charset="0"/>
        </a:defRPr>
      </a:lvl4pPr>
      <a:lvl5pPr algn="ctr" rtl="0" eaLnBrk="0" fontAlgn="base" hangingPunct="0">
        <a:lnSpc>
          <a:spcPct val="90000"/>
        </a:lnSpc>
        <a:spcBef>
          <a:spcPct val="0"/>
        </a:spcBef>
        <a:spcAft>
          <a:spcPct val="0"/>
        </a:spcAft>
        <a:defRPr sz="3200">
          <a:solidFill>
            <a:schemeClr val="bg1"/>
          </a:solidFill>
          <a:latin typeface="Arial" pitchFamily="34" charset="0"/>
          <a:ea typeface="ＭＳ Ｐゴシック"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accent2"/>
        </a:buClr>
        <a:buFont typeface="Arial" pitchFamily="34" charset="0"/>
        <a:buChar char="•"/>
        <a:defRPr sz="32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Clr>
          <a:schemeClr val="accent2"/>
        </a:buClr>
        <a:buFont typeface="Arial" pitchFamily="34" charset="0"/>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accent2"/>
        </a:buClr>
        <a:buFont typeface="Arial" pitchFamily="34"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accent2"/>
        </a:buClr>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chemeClr val="accent2"/>
        </a:buClr>
        <a:buFont typeface="Arial" pitchFamily="34"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http.ipb.ac.rs/tools/gfinger/" TargetMode="External"/><Relationship Id="rId2" Type="http://schemas.openxmlformats.org/officeDocument/2006/relationships/hyperlink" Target="https://http.ipb.ac.rs/tools/watg_browser/" TargetMode="External"/><Relationship Id="rId1" Type="http://schemas.openxmlformats.org/officeDocument/2006/relationships/slideLayout" Target="../slideLayouts/slideLayout2.xml"/><Relationship Id="rId5" Type="http://schemas.openxmlformats.org/officeDocument/2006/relationships/hyperlink" Target="http://rpm.scl.rs/" TargetMode="External"/><Relationship Id="rId4" Type="http://schemas.openxmlformats.org/officeDocument/2006/relationships/hyperlink" Target="https://dwarf.scl.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1619250" y="1958975"/>
            <a:ext cx="7200900" cy="1470025"/>
          </a:xfrm>
        </p:spPr>
        <p:txBody>
          <a:bodyPr/>
          <a:lstStyle/>
          <a:p>
            <a:pPr eaLnBrk="1" hangingPunct="1"/>
            <a:r>
              <a:rPr lang="en-GB" smtClean="0">
                <a:ea typeface="ＭＳ Ｐゴシック" pitchFamily="34" charset="-128"/>
              </a:rPr>
              <a:t>NGI Operational Tools Marketplace</a:t>
            </a:r>
            <a:r>
              <a:rPr lang="en-GB" b="1" smtClean="0">
                <a:ea typeface="ＭＳ Ｐゴシック" pitchFamily="34" charset="-128"/>
              </a:rPr>
              <a:t/>
            </a:r>
            <a:br>
              <a:rPr lang="en-GB" b="1" smtClean="0">
                <a:ea typeface="ＭＳ Ｐゴシック" pitchFamily="34" charset="-128"/>
              </a:rPr>
            </a:br>
            <a:r>
              <a:rPr lang="en-GB" smtClean="0">
                <a:ea typeface="ＭＳ Ｐゴシック" pitchFamily="34" charset="-128"/>
              </a:rPr>
              <a:t/>
            </a:r>
            <a:br>
              <a:rPr lang="en-GB" smtClean="0">
                <a:ea typeface="ＭＳ Ｐゴシック" pitchFamily="34" charset="-128"/>
              </a:rPr>
            </a:br>
            <a:r>
              <a:rPr lang="en-GB" b="1" smtClean="0">
                <a:ea typeface="ＭＳ Ｐゴシック" pitchFamily="34" charset="-128"/>
              </a:rPr>
              <a:t>NGI_AEGIS Operational Tools:</a:t>
            </a:r>
            <a:br>
              <a:rPr lang="en-GB" b="1" smtClean="0">
                <a:ea typeface="ＭＳ Ｐゴシック" pitchFamily="34" charset="-128"/>
              </a:rPr>
            </a:br>
            <a:r>
              <a:rPr lang="en-GB" b="1" smtClean="0">
                <a:ea typeface="ＭＳ Ｐゴシック" pitchFamily="34" charset="-128"/>
              </a:rPr>
              <a:t>WatG Browser, gFinger, DWARF</a:t>
            </a:r>
          </a:p>
        </p:txBody>
      </p:sp>
      <p:sp>
        <p:nvSpPr>
          <p:cNvPr id="3075" name="Subtitle 4"/>
          <p:cNvSpPr>
            <a:spLocks noGrp="1"/>
          </p:cNvSpPr>
          <p:nvPr>
            <p:ph type="subTitle" idx="1"/>
          </p:nvPr>
        </p:nvSpPr>
        <p:spPr>
          <a:xfrm>
            <a:off x="2268538" y="3871913"/>
            <a:ext cx="6161087" cy="1343025"/>
          </a:xfrm>
        </p:spPr>
        <p:txBody>
          <a:bodyPr/>
          <a:lstStyle/>
          <a:p>
            <a:pPr eaLnBrk="1" hangingPunct="1"/>
            <a:r>
              <a:rPr lang="en-GB" sz="2400" smtClean="0">
                <a:ea typeface="ＭＳ Ｐゴシック" pitchFamily="34" charset="-128"/>
              </a:rPr>
              <a:t>Vladimir Slavnic</a:t>
            </a:r>
          </a:p>
          <a:p>
            <a:pPr eaLnBrk="1" hangingPunct="1"/>
            <a:r>
              <a:rPr lang="en-GB" sz="2400" smtClean="0">
                <a:ea typeface="ＭＳ Ｐゴシック" pitchFamily="34" charset="-128"/>
              </a:rPr>
              <a:t>SCL, Institute of Physics Belgrade, Serbia</a:t>
            </a:r>
          </a:p>
          <a:p>
            <a:pPr eaLnBrk="1" hangingPunct="1"/>
            <a:r>
              <a:rPr lang="en-GB" sz="2000" smtClean="0">
                <a:ea typeface="ＭＳ Ｐゴシック" pitchFamily="34" charset="-128"/>
              </a:rPr>
              <a:t>slavnic@ipb.ac.rs</a:t>
            </a:r>
          </a:p>
        </p:txBody>
      </p:sp>
      <p:sp>
        <p:nvSpPr>
          <p:cNvPr id="3076" name="Date Placeholder 3"/>
          <p:cNvSpPr>
            <a:spLocks noGrp="1"/>
          </p:cNvSpPr>
          <p:nvPr>
            <p:ph type="dt" sz="quarter" idx="10"/>
          </p:nvPr>
        </p:nvSpPr>
        <p:spPr bwMode="auto">
          <a:noFill/>
          <a:ln>
            <a:miter lim="800000"/>
            <a:headEnd/>
            <a:tailEnd/>
          </a:ln>
        </p:spPr>
        <p:txBody>
          <a:bodyPr/>
          <a:lstStyle/>
          <a:p>
            <a:fld id="{C9BD2044-350B-494A-8CDB-A0553F06BBFC}" type="datetime1">
              <a:rPr lang="en-US" smtClean="0">
                <a:ea typeface="ＭＳ Ｐゴシック" pitchFamily="34" charset="-128"/>
              </a:rPr>
              <a:pPr/>
              <a:t>9/19/2011</a:t>
            </a:fld>
            <a:endParaRPr lang="en-US" smtClean="0">
              <a:ea typeface="ＭＳ Ｐゴシック" pitchFamily="34" charset="-128"/>
            </a:endParaRPr>
          </a:p>
        </p:txBody>
      </p:sp>
      <p:sp>
        <p:nvSpPr>
          <p:cNvPr id="3077"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
        <p:nvSpPr>
          <p:cNvPr id="3078" name="Slide Number Placeholder 4"/>
          <p:cNvSpPr>
            <a:spLocks noGrp="1"/>
          </p:cNvSpPr>
          <p:nvPr>
            <p:ph type="sldNum" sz="quarter" idx="12"/>
          </p:nvPr>
        </p:nvSpPr>
        <p:spPr bwMode="auto">
          <a:noFill/>
          <a:ln>
            <a:miter lim="800000"/>
            <a:headEnd/>
            <a:tailEnd/>
          </a:ln>
        </p:spPr>
        <p:txBody>
          <a:bodyPr/>
          <a:lstStyle/>
          <a:p>
            <a:fld id="{31125E56-A3B5-40F4-BA2E-04C73C6FA0E9}" type="slidenum">
              <a:rPr lang="en-US" smtClean="0">
                <a:ea typeface="ＭＳ Ｐゴシック" pitchFamily="34" charset="-128"/>
              </a:rPr>
              <a:pPr/>
              <a:t>1</a:t>
            </a:fld>
            <a:endParaRPr lang="en-US" smtClean="0">
              <a:ea typeface="ＭＳ Ｐゴシック" pitchFamily="34" charset="-128"/>
            </a:endParaRPr>
          </a:p>
        </p:txBody>
      </p:sp>
      <p:pic>
        <p:nvPicPr>
          <p:cNvPr id="3079" name="Picture 10" descr="aegis.png"/>
          <p:cNvPicPr>
            <a:picLocks noChangeAspect="1"/>
          </p:cNvPicPr>
          <p:nvPr/>
        </p:nvPicPr>
        <p:blipFill>
          <a:blip r:embed="rId2" cstate="print"/>
          <a:srcRect/>
          <a:stretch>
            <a:fillRect/>
          </a:stretch>
        </p:blipFill>
        <p:spPr bwMode="auto">
          <a:xfrm>
            <a:off x="1497013" y="5000625"/>
            <a:ext cx="1289050" cy="1258888"/>
          </a:xfrm>
          <a:prstGeom prst="rect">
            <a:avLst/>
          </a:prstGeom>
          <a:noFill/>
          <a:ln w="9525">
            <a:noFill/>
            <a:miter lim="800000"/>
            <a:headEnd/>
            <a:tailEnd/>
          </a:ln>
        </p:spPr>
      </p:pic>
      <p:pic>
        <p:nvPicPr>
          <p:cNvPr id="3080" name="Picture 11" descr="scl.png"/>
          <p:cNvPicPr>
            <a:picLocks noChangeAspect="1"/>
          </p:cNvPicPr>
          <p:nvPr/>
        </p:nvPicPr>
        <p:blipFill>
          <a:blip r:embed="rId3" cstate="print"/>
          <a:srcRect/>
          <a:stretch>
            <a:fillRect/>
          </a:stretch>
        </p:blipFill>
        <p:spPr bwMode="auto">
          <a:xfrm>
            <a:off x="3000375" y="5143500"/>
            <a:ext cx="714375"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0"/>
          <p:cNvSpPr>
            <a:spLocks noGrp="1"/>
          </p:cNvSpPr>
          <p:nvPr>
            <p:ph type="title"/>
          </p:nvPr>
        </p:nvSpPr>
        <p:spPr/>
        <p:txBody>
          <a:bodyPr/>
          <a:lstStyle/>
          <a:p>
            <a:pPr algn="r" eaLnBrk="1" hangingPunct="1"/>
            <a:r>
              <a:rPr lang="en-US" smtClean="0">
                <a:ea typeface="ＭＳ Ｐゴシック" pitchFamily="34" charset="-128"/>
              </a:rPr>
              <a:t>WatG Browser implementation  (2/2)</a:t>
            </a:r>
          </a:p>
        </p:txBody>
      </p:sp>
      <p:sp>
        <p:nvSpPr>
          <p:cNvPr id="12291" name="Date Placeholder 3"/>
          <p:cNvSpPr>
            <a:spLocks noGrp="1"/>
          </p:cNvSpPr>
          <p:nvPr>
            <p:ph type="dt" sz="quarter" idx="10"/>
          </p:nvPr>
        </p:nvSpPr>
        <p:spPr bwMode="auto">
          <a:noFill/>
          <a:ln>
            <a:miter lim="800000"/>
            <a:headEnd/>
            <a:tailEnd/>
          </a:ln>
        </p:spPr>
        <p:txBody>
          <a:bodyPr/>
          <a:lstStyle/>
          <a:p>
            <a:fld id="{14950B26-15F5-4D6B-AF2A-47DCF1D4B919}" type="datetime1">
              <a:rPr lang="en-US" smtClean="0">
                <a:ea typeface="ＭＳ Ｐゴシック" pitchFamily="34" charset="-128"/>
              </a:rPr>
              <a:pPr/>
              <a:t>9/19/2011</a:t>
            </a:fld>
            <a:endParaRPr lang="en-US" smtClean="0">
              <a:ea typeface="ＭＳ Ｐゴシック" pitchFamily="34" charset="-128"/>
            </a:endParaRPr>
          </a:p>
        </p:txBody>
      </p:sp>
      <p:sp>
        <p:nvSpPr>
          <p:cNvPr id="12292" name="Slide Number Placeholder 5"/>
          <p:cNvSpPr>
            <a:spLocks noGrp="1"/>
          </p:cNvSpPr>
          <p:nvPr>
            <p:ph type="sldNum" sz="quarter" idx="12"/>
          </p:nvPr>
        </p:nvSpPr>
        <p:spPr bwMode="auto">
          <a:noFill/>
          <a:ln>
            <a:miter lim="800000"/>
            <a:headEnd/>
            <a:tailEnd/>
          </a:ln>
        </p:spPr>
        <p:txBody>
          <a:bodyPr/>
          <a:lstStyle/>
          <a:p>
            <a:fld id="{0EF66380-1448-4341-B39E-1349D743A93E}" type="slidenum">
              <a:rPr lang="en-US" smtClean="0">
                <a:ea typeface="ＭＳ Ｐゴシック" pitchFamily="34" charset="-128"/>
              </a:rPr>
              <a:pPr/>
              <a:t>10</a:t>
            </a:fld>
            <a:endParaRPr lang="en-US" smtClean="0">
              <a:ea typeface="ＭＳ Ｐゴシック" pitchFamily="34" charset="-128"/>
            </a:endParaRPr>
          </a:p>
        </p:txBody>
      </p:sp>
      <p:sp>
        <p:nvSpPr>
          <p:cNvPr id="12293"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pic>
        <p:nvPicPr>
          <p:cNvPr id="12294" name="Picture 7" descr="watg.png"/>
          <p:cNvPicPr>
            <a:picLocks noChangeAspect="1"/>
          </p:cNvPicPr>
          <p:nvPr/>
        </p:nvPicPr>
        <p:blipFill>
          <a:blip r:embed="rId2" cstate="print"/>
          <a:srcRect/>
          <a:stretch>
            <a:fillRect/>
          </a:stretch>
        </p:blipFill>
        <p:spPr bwMode="auto">
          <a:xfrm>
            <a:off x="146050" y="1420813"/>
            <a:ext cx="8851900" cy="4579937"/>
          </a:xfrm>
          <a:prstGeom prst="rect">
            <a:avLst/>
          </a:prstGeom>
          <a:noFill/>
          <a:ln w="9525">
            <a:noFill/>
            <a:miter lim="800000"/>
            <a:headEnd/>
            <a:tailEnd/>
          </a:ln>
        </p:spPr>
      </p:pic>
      <p:pic>
        <p:nvPicPr>
          <p:cNvPr id="12295" name="Picture 8" descr="watg_small2.png"/>
          <p:cNvPicPr>
            <a:picLocks noChangeAspect="1"/>
          </p:cNvPicPr>
          <p:nvPr/>
        </p:nvPicPr>
        <p:blipFill>
          <a:blip r:embed="rId3" cstate="print"/>
          <a:srcRect/>
          <a:stretch>
            <a:fillRect/>
          </a:stretch>
        </p:blipFill>
        <p:spPr bwMode="auto">
          <a:xfrm>
            <a:off x="4929188" y="1571625"/>
            <a:ext cx="327660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noFill/>
          <a:ln>
            <a:miter lim="800000"/>
            <a:headEnd/>
            <a:tailEnd/>
          </a:ln>
        </p:spPr>
        <p:txBody>
          <a:bodyPr/>
          <a:lstStyle/>
          <a:p>
            <a:fld id="{20D42343-6B15-4AA0-9334-884CDE6E9637}" type="datetime1">
              <a:rPr lang="en-US" smtClean="0">
                <a:ea typeface="ＭＳ Ｐゴシック" pitchFamily="34" charset="-128"/>
              </a:rPr>
              <a:pPr/>
              <a:t>9/19/2011</a:t>
            </a:fld>
            <a:endParaRPr lang="en-US" smtClean="0">
              <a:ea typeface="ＭＳ Ｐゴシック" pitchFamily="34" charset="-128"/>
            </a:endParaRPr>
          </a:p>
        </p:txBody>
      </p:sp>
      <p:sp>
        <p:nvSpPr>
          <p:cNvPr id="13315" name="Slide Number Placeholder 5"/>
          <p:cNvSpPr>
            <a:spLocks noGrp="1"/>
          </p:cNvSpPr>
          <p:nvPr>
            <p:ph type="sldNum" sz="quarter" idx="12"/>
          </p:nvPr>
        </p:nvSpPr>
        <p:spPr bwMode="auto">
          <a:noFill/>
          <a:ln>
            <a:miter lim="800000"/>
            <a:headEnd/>
            <a:tailEnd/>
          </a:ln>
        </p:spPr>
        <p:txBody>
          <a:bodyPr/>
          <a:lstStyle/>
          <a:p>
            <a:fld id="{D7384CE5-836B-41A7-A9C2-8AC584B19EF5}" type="slidenum">
              <a:rPr lang="en-US" smtClean="0">
                <a:ea typeface="ＭＳ Ｐゴシック" pitchFamily="34" charset="-128"/>
              </a:rPr>
              <a:pPr/>
              <a:t>11</a:t>
            </a:fld>
            <a:endParaRPr lang="en-US" smtClean="0">
              <a:ea typeface="ＭＳ Ｐゴシック" pitchFamily="34" charset="-128"/>
            </a:endParaRPr>
          </a:p>
        </p:txBody>
      </p:sp>
      <p:sp>
        <p:nvSpPr>
          <p:cNvPr id="13316"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pic>
        <p:nvPicPr>
          <p:cNvPr id="13317" name="Picture 8" descr="watg1.png"/>
          <p:cNvPicPr>
            <a:picLocks noChangeAspect="1"/>
          </p:cNvPicPr>
          <p:nvPr/>
        </p:nvPicPr>
        <p:blipFill>
          <a:blip r:embed="rId2" cstate="print"/>
          <a:srcRect/>
          <a:stretch>
            <a:fillRect/>
          </a:stretch>
        </p:blipFill>
        <p:spPr bwMode="auto">
          <a:xfrm>
            <a:off x="1535113" y="1071563"/>
            <a:ext cx="6392862" cy="5214937"/>
          </a:xfrm>
          <a:prstGeom prst="rect">
            <a:avLst/>
          </a:prstGeom>
          <a:noFill/>
          <a:ln w="9525">
            <a:noFill/>
            <a:miter lim="800000"/>
            <a:headEnd/>
            <a:tailEnd/>
          </a:ln>
        </p:spPr>
      </p:pic>
      <p:sp>
        <p:nvSpPr>
          <p:cNvPr id="13318" name="Title 10"/>
          <p:cNvSpPr>
            <a:spLocks noGrp="1"/>
          </p:cNvSpPr>
          <p:nvPr>
            <p:ph type="title"/>
          </p:nvPr>
        </p:nvSpPr>
        <p:spPr/>
        <p:txBody>
          <a:bodyPr/>
          <a:lstStyle/>
          <a:p>
            <a:pPr algn="r" eaLnBrk="1" hangingPunct="1"/>
            <a:r>
              <a:rPr lang="en-US" smtClean="0">
                <a:ea typeface="ＭＳ Ｐゴシック" pitchFamily="34" charset="-128"/>
              </a:rPr>
              <a:t>WatG Browser screenshoots   (1/3)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bwMode="auto">
          <a:noFill/>
          <a:ln>
            <a:miter lim="800000"/>
            <a:headEnd/>
            <a:tailEnd/>
          </a:ln>
        </p:spPr>
        <p:txBody>
          <a:bodyPr/>
          <a:lstStyle/>
          <a:p>
            <a:fld id="{F9E2DF15-54D8-4807-96B8-EBD8A3C77D72}" type="datetime1">
              <a:rPr lang="en-US" smtClean="0">
                <a:ea typeface="ＭＳ Ｐゴシック" pitchFamily="34" charset="-128"/>
              </a:rPr>
              <a:pPr/>
              <a:t>9/19/2011</a:t>
            </a:fld>
            <a:endParaRPr lang="en-US" smtClean="0">
              <a:ea typeface="ＭＳ Ｐゴシック" pitchFamily="34" charset="-128"/>
            </a:endParaRPr>
          </a:p>
        </p:txBody>
      </p:sp>
      <p:sp>
        <p:nvSpPr>
          <p:cNvPr id="14339" name="Slide Number Placeholder 5"/>
          <p:cNvSpPr>
            <a:spLocks noGrp="1"/>
          </p:cNvSpPr>
          <p:nvPr>
            <p:ph type="sldNum" sz="quarter" idx="12"/>
          </p:nvPr>
        </p:nvSpPr>
        <p:spPr bwMode="auto">
          <a:noFill/>
          <a:ln>
            <a:miter lim="800000"/>
            <a:headEnd/>
            <a:tailEnd/>
          </a:ln>
        </p:spPr>
        <p:txBody>
          <a:bodyPr/>
          <a:lstStyle/>
          <a:p>
            <a:fld id="{D6FAC34B-00EA-45AF-9C43-9E4875384292}" type="slidenum">
              <a:rPr lang="en-US" smtClean="0">
                <a:ea typeface="ＭＳ Ｐゴシック" pitchFamily="34" charset="-128"/>
              </a:rPr>
              <a:pPr/>
              <a:t>12</a:t>
            </a:fld>
            <a:endParaRPr lang="en-US" smtClean="0">
              <a:ea typeface="ＭＳ Ｐゴシック" pitchFamily="34" charset="-128"/>
            </a:endParaRPr>
          </a:p>
        </p:txBody>
      </p:sp>
      <p:sp>
        <p:nvSpPr>
          <p:cNvPr id="14340"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pic>
        <p:nvPicPr>
          <p:cNvPr id="14341" name="Picture 8" descr="watg1.png"/>
          <p:cNvPicPr>
            <a:picLocks noChangeAspect="1"/>
          </p:cNvPicPr>
          <p:nvPr/>
        </p:nvPicPr>
        <p:blipFill>
          <a:blip r:embed="rId2" cstate="print"/>
          <a:srcRect/>
          <a:stretch>
            <a:fillRect/>
          </a:stretch>
        </p:blipFill>
        <p:spPr bwMode="auto">
          <a:xfrm>
            <a:off x="1535113" y="1071563"/>
            <a:ext cx="6392862" cy="5035550"/>
          </a:xfrm>
          <a:prstGeom prst="rect">
            <a:avLst/>
          </a:prstGeom>
          <a:noFill/>
          <a:ln w="9525">
            <a:noFill/>
            <a:miter lim="800000"/>
            <a:headEnd/>
            <a:tailEnd/>
          </a:ln>
        </p:spPr>
      </p:pic>
      <p:sp>
        <p:nvSpPr>
          <p:cNvPr id="14342" name="Title 10"/>
          <p:cNvSpPr>
            <a:spLocks noGrp="1"/>
          </p:cNvSpPr>
          <p:nvPr>
            <p:ph type="title"/>
          </p:nvPr>
        </p:nvSpPr>
        <p:spPr/>
        <p:txBody>
          <a:bodyPr/>
          <a:lstStyle/>
          <a:p>
            <a:pPr algn="r" eaLnBrk="1" hangingPunct="1"/>
            <a:r>
              <a:rPr lang="en-US" smtClean="0">
                <a:ea typeface="ＭＳ Ｐゴシック" pitchFamily="34" charset="-128"/>
              </a:rPr>
              <a:t>WatG Browser screenshoots   (2/3)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0"/>
          <p:cNvSpPr>
            <a:spLocks noGrp="1"/>
          </p:cNvSpPr>
          <p:nvPr>
            <p:ph type="title"/>
          </p:nvPr>
        </p:nvSpPr>
        <p:spPr/>
        <p:txBody>
          <a:bodyPr/>
          <a:lstStyle/>
          <a:p>
            <a:pPr algn="r" eaLnBrk="1" hangingPunct="1"/>
            <a:r>
              <a:rPr lang="en-US" smtClean="0">
                <a:ea typeface="ＭＳ Ｐゴシック" pitchFamily="34" charset="-128"/>
              </a:rPr>
              <a:t>WatG Browser screenshoots   (3/3)</a:t>
            </a:r>
          </a:p>
        </p:txBody>
      </p:sp>
      <p:sp>
        <p:nvSpPr>
          <p:cNvPr id="15363" name="Date Placeholder 3"/>
          <p:cNvSpPr>
            <a:spLocks noGrp="1"/>
          </p:cNvSpPr>
          <p:nvPr>
            <p:ph type="dt" sz="quarter" idx="10"/>
          </p:nvPr>
        </p:nvSpPr>
        <p:spPr bwMode="auto">
          <a:noFill/>
          <a:ln>
            <a:miter lim="800000"/>
            <a:headEnd/>
            <a:tailEnd/>
          </a:ln>
        </p:spPr>
        <p:txBody>
          <a:bodyPr/>
          <a:lstStyle/>
          <a:p>
            <a:fld id="{51348D24-9D70-401B-8785-BC88C3E7B235}" type="datetime1">
              <a:rPr lang="en-US" smtClean="0">
                <a:ea typeface="ＭＳ Ｐゴシック" pitchFamily="34" charset="-128"/>
              </a:rPr>
              <a:pPr/>
              <a:t>9/19/2011</a:t>
            </a:fld>
            <a:endParaRPr lang="en-US" smtClean="0">
              <a:ea typeface="ＭＳ Ｐゴシック" pitchFamily="34" charset="-128"/>
            </a:endParaRPr>
          </a:p>
        </p:txBody>
      </p:sp>
      <p:sp>
        <p:nvSpPr>
          <p:cNvPr id="15364" name="Slide Number Placeholder 5"/>
          <p:cNvSpPr>
            <a:spLocks noGrp="1"/>
          </p:cNvSpPr>
          <p:nvPr>
            <p:ph type="sldNum" sz="quarter" idx="12"/>
          </p:nvPr>
        </p:nvSpPr>
        <p:spPr bwMode="auto">
          <a:noFill/>
          <a:ln>
            <a:miter lim="800000"/>
            <a:headEnd/>
            <a:tailEnd/>
          </a:ln>
        </p:spPr>
        <p:txBody>
          <a:bodyPr/>
          <a:lstStyle/>
          <a:p>
            <a:fld id="{EFC59CED-9B16-4A0B-B90C-414BCE47892A}" type="slidenum">
              <a:rPr lang="en-US" smtClean="0">
                <a:ea typeface="ＭＳ Ｐゴシック" pitchFamily="34" charset="-128"/>
              </a:rPr>
              <a:pPr/>
              <a:t>13</a:t>
            </a:fld>
            <a:endParaRPr lang="en-US" smtClean="0">
              <a:ea typeface="ＭＳ Ｐゴシック" pitchFamily="34" charset="-128"/>
            </a:endParaRPr>
          </a:p>
        </p:txBody>
      </p:sp>
      <p:sp>
        <p:nvSpPr>
          <p:cNvPr id="15365"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pic>
        <p:nvPicPr>
          <p:cNvPr id="15366" name="Picture 8" descr="watg1.png"/>
          <p:cNvPicPr>
            <a:picLocks noChangeAspect="1"/>
          </p:cNvPicPr>
          <p:nvPr/>
        </p:nvPicPr>
        <p:blipFill>
          <a:blip r:embed="rId2" cstate="print"/>
          <a:srcRect/>
          <a:stretch>
            <a:fillRect/>
          </a:stretch>
        </p:blipFill>
        <p:spPr bwMode="auto">
          <a:xfrm>
            <a:off x="1535113" y="1071563"/>
            <a:ext cx="6392862" cy="5059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0"/>
          <p:cNvSpPr>
            <a:spLocks noGrp="1"/>
          </p:cNvSpPr>
          <p:nvPr>
            <p:ph type="title"/>
          </p:nvPr>
        </p:nvSpPr>
        <p:spPr/>
        <p:txBody>
          <a:bodyPr/>
          <a:lstStyle/>
          <a:p>
            <a:pPr algn="r" eaLnBrk="1" hangingPunct="1"/>
            <a:endParaRPr lang="it-IT" smtClean="0">
              <a:ea typeface="ＭＳ Ｐゴシック" pitchFamily="34" charset="-128"/>
            </a:endParaRPr>
          </a:p>
        </p:txBody>
      </p:sp>
      <p:sp>
        <p:nvSpPr>
          <p:cNvPr id="16387" name="Content Placeholder 13"/>
          <p:cNvSpPr>
            <a:spLocks noGrp="1"/>
          </p:cNvSpPr>
          <p:nvPr>
            <p:ph idx="1"/>
          </p:nvPr>
        </p:nvSpPr>
        <p:spPr>
          <a:xfrm>
            <a:off x="2571750" y="3000375"/>
            <a:ext cx="4032250" cy="873125"/>
          </a:xfrm>
        </p:spPr>
        <p:txBody>
          <a:bodyPr/>
          <a:lstStyle/>
          <a:p>
            <a:pPr algn="ctr" eaLnBrk="1" hangingPunct="1">
              <a:buFont typeface="Arial" pitchFamily="34" charset="0"/>
              <a:buNone/>
            </a:pPr>
            <a:r>
              <a:rPr lang="en-US" sz="4400" b="1" smtClean="0">
                <a:latin typeface="Courier New" pitchFamily="49" charset="0"/>
                <a:ea typeface="ＭＳ Ｐゴシック" pitchFamily="34" charset="-128"/>
                <a:cs typeface="Courier New" pitchFamily="49" charset="0"/>
              </a:rPr>
              <a:t>gFinger</a:t>
            </a:r>
          </a:p>
        </p:txBody>
      </p:sp>
      <p:sp>
        <p:nvSpPr>
          <p:cNvPr id="16388" name="Date Placeholder 3"/>
          <p:cNvSpPr>
            <a:spLocks noGrp="1"/>
          </p:cNvSpPr>
          <p:nvPr>
            <p:ph type="dt" sz="quarter" idx="10"/>
          </p:nvPr>
        </p:nvSpPr>
        <p:spPr bwMode="auto">
          <a:noFill/>
          <a:ln>
            <a:miter lim="800000"/>
            <a:headEnd/>
            <a:tailEnd/>
          </a:ln>
        </p:spPr>
        <p:txBody>
          <a:bodyPr/>
          <a:lstStyle/>
          <a:p>
            <a:fld id="{1A2AC4F8-2892-4976-8E5D-89FDD776A668}" type="datetime1">
              <a:rPr lang="en-US" smtClean="0">
                <a:ea typeface="ＭＳ Ｐゴシック" pitchFamily="34" charset="-128"/>
              </a:rPr>
              <a:pPr/>
              <a:t>9/19/2011</a:t>
            </a:fld>
            <a:endParaRPr lang="en-US" smtClean="0">
              <a:ea typeface="ＭＳ Ｐゴシック" pitchFamily="34" charset="-128"/>
            </a:endParaRPr>
          </a:p>
        </p:txBody>
      </p:sp>
      <p:sp>
        <p:nvSpPr>
          <p:cNvPr id="16389" name="Slide Number Placeholder 5"/>
          <p:cNvSpPr>
            <a:spLocks noGrp="1"/>
          </p:cNvSpPr>
          <p:nvPr>
            <p:ph type="sldNum" sz="quarter" idx="12"/>
          </p:nvPr>
        </p:nvSpPr>
        <p:spPr bwMode="auto">
          <a:noFill/>
          <a:ln>
            <a:miter lim="800000"/>
            <a:headEnd/>
            <a:tailEnd/>
          </a:ln>
        </p:spPr>
        <p:txBody>
          <a:bodyPr/>
          <a:lstStyle/>
          <a:p>
            <a:fld id="{AA3A8370-1325-4030-8743-CC535F1742F0}" type="slidenum">
              <a:rPr lang="en-US" smtClean="0">
                <a:ea typeface="ＭＳ Ｐゴシック" pitchFamily="34" charset="-128"/>
              </a:rPr>
              <a:pPr/>
              <a:t>14</a:t>
            </a:fld>
            <a:endParaRPr lang="en-US" smtClean="0">
              <a:ea typeface="ＭＳ Ｐゴシック" pitchFamily="34" charset="-128"/>
            </a:endParaRPr>
          </a:p>
        </p:txBody>
      </p:sp>
      <p:sp>
        <p:nvSpPr>
          <p:cNvPr id="16390"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13"/>
          <p:cNvSpPr>
            <a:spLocks noGrp="1"/>
          </p:cNvSpPr>
          <p:nvPr>
            <p:ph idx="1"/>
          </p:nvPr>
        </p:nvSpPr>
        <p:spPr>
          <a:xfrm>
            <a:off x="611188" y="1412875"/>
            <a:ext cx="8075612" cy="4525963"/>
          </a:xfrm>
        </p:spPr>
        <p:txBody>
          <a:bodyPr/>
          <a:lstStyle/>
          <a:p>
            <a:pPr eaLnBrk="1" hangingPunct="1">
              <a:defRPr/>
            </a:pPr>
            <a:r>
              <a:rPr lang="en-US" sz="2800" dirty="0" smtClean="0">
                <a:ea typeface="ＭＳ Ｐゴシック" charset="-128"/>
              </a:rPr>
              <a:t>The </a:t>
            </a:r>
            <a:r>
              <a:rPr lang="en-US" sz="2800" dirty="0" err="1" smtClean="0">
                <a:ea typeface="ＭＳ Ｐゴシック" charset="-128"/>
              </a:rPr>
              <a:t>authorisation</a:t>
            </a:r>
            <a:r>
              <a:rPr lang="en-US" sz="2800" dirty="0" smtClean="0">
                <a:ea typeface="ＭＳ Ｐゴシック" charset="-128"/>
              </a:rPr>
              <a:t> of a user on a specific Grid resource can be done in different ways:</a:t>
            </a:r>
          </a:p>
          <a:p>
            <a:pPr lvl="1" eaLnBrk="1" hangingPunct="1">
              <a:defRPr/>
            </a:pPr>
            <a:r>
              <a:rPr lang="en-US" sz="2400" dirty="0" smtClean="0">
                <a:ea typeface="ＭＳ Ｐゴシック" charset="-128"/>
              </a:rPr>
              <a:t>grid-</a:t>
            </a:r>
            <a:r>
              <a:rPr lang="en-US" sz="2400" dirty="0" err="1" smtClean="0">
                <a:ea typeface="ＭＳ Ｐゴシック" charset="-128"/>
              </a:rPr>
              <a:t>mapfile</a:t>
            </a:r>
            <a:r>
              <a:rPr lang="en-US" sz="2400" dirty="0" smtClean="0">
                <a:ea typeface="ＭＳ Ｐゴシック" charset="-128"/>
              </a:rPr>
              <a:t> mechanism</a:t>
            </a:r>
          </a:p>
          <a:p>
            <a:pPr lvl="1" eaLnBrk="1" hangingPunct="1">
              <a:defRPr/>
            </a:pPr>
            <a:r>
              <a:rPr lang="en-US" sz="2400" dirty="0" smtClean="0">
                <a:ea typeface="ＭＳ Ｐゴシック" charset="-128"/>
              </a:rPr>
              <a:t>LCAS/LCMAPS</a:t>
            </a:r>
          </a:p>
          <a:p>
            <a:pPr lvl="1" eaLnBrk="1" hangingPunct="1">
              <a:defRPr/>
            </a:pPr>
            <a:r>
              <a:rPr lang="en-US" sz="2400" dirty="0" smtClean="0">
                <a:ea typeface="ＭＳ Ｐゴシック" charset="-128"/>
              </a:rPr>
              <a:t>ARGUS</a:t>
            </a:r>
          </a:p>
          <a:p>
            <a:pPr lvl="1" eaLnBrk="1" hangingPunct="1">
              <a:defRPr/>
            </a:pPr>
            <a:r>
              <a:rPr lang="en-US" sz="2400" dirty="0" smtClean="0">
                <a:ea typeface="ＭＳ Ｐゴシック" charset="-128"/>
              </a:rPr>
              <a:t>…</a:t>
            </a:r>
          </a:p>
          <a:p>
            <a:pPr marL="342900" lvl="1" indent="-342900" eaLnBrk="1" hangingPunct="1">
              <a:defRPr/>
            </a:pPr>
            <a:r>
              <a:rPr lang="en-US" dirty="0" smtClean="0">
                <a:ea typeface="ＭＳ Ｐゴシック" charset="-128"/>
              </a:rPr>
              <a:t>After </a:t>
            </a:r>
            <a:r>
              <a:rPr lang="en-US" dirty="0" err="1" smtClean="0">
                <a:ea typeface="ＭＳ Ｐゴシック" charset="-128"/>
              </a:rPr>
              <a:t>authorisation</a:t>
            </a:r>
            <a:r>
              <a:rPr lang="en-US" dirty="0" smtClean="0">
                <a:ea typeface="ＭＳ Ｐゴシック" charset="-128"/>
              </a:rPr>
              <a:t> process is completed, information on account mapping is stored in /etc/grid-security/</a:t>
            </a:r>
            <a:r>
              <a:rPr lang="en-US" dirty="0" err="1" smtClean="0">
                <a:ea typeface="ＭＳ Ｐゴシック" charset="-128"/>
              </a:rPr>
              <a:t>gridmapdir</a:t>
            </a:r>
            <a:r>
              <a:rPr lang="en-US" dirty="0" smtClean="0">
                <a:ea typeface="ＭＳ Ｐゴシック" charset="-128"/>
              </a:rPr>
              <a:t> directory of a particular Grid service</a:t>
            </a:r>
          </a:p>
          <a:p>
            <a:pPr lvl="1" eaLnBrk="1" hangingPunct="1">
              <a:buFont typeface="Arial" pitchFamily="34" charset="0"/>
              <a:buNone/>
              <a:defRPr/>
            </a:pPr>
            <a:endParaRPr lang="en-US" sz="2400" dirty="0" smtClean="0">
              <a:ea typeface="ＭＳ Ｐゴシック" charset="-128"/>
            </a:endParaRPr>
          </a:p>
        </p:txBody>
      </p:sp>
      <p:sp>
        <p:nvSpPr>
          <p:cNvPr id="17411" name="Date Placeholder 3"/>
          <p:cNvSpPr>
            <a:spLocks noGrp="1"/>
          </p:cNvSpPr>
          <p:nvPr>
            <p:ph type="dt" sz="quarter" idx="10"/>
          </p:nvPr>
        </p:nvSpPr>
        <p:spPr bwMode="auto">
          <a:noFill/>
          <a:ln>
            <a:miter lim="800000"/>
            <a:headEnd/>
            <a:tailEnd/>
          </a:ln>
        </p:spPr>
        <p:txBody>
          <a:bodyPr/>
          <a:lstStyle/>
          <a:p>
            <a:fld id="{1F797975-A650-4520-BBE7-0CE87661784A}" type="datetime1">
              <a:rPr lang="en-US" smtClean="0">
                <a:ea typeface="ＭＳ Ｐゴシック" pitchFamily="34" charset="-128"/>
              </a:rPr>
              <a:pPr/>
              <a:t>9/19/2011</a:t>
            </a:fld>
            <a:endParaRPr lang="en-US" smtClean="0">
              <a:ea typeface="ＭＳ Ｐゴシック" pitchFamily="34" charset="-128"/>
            </a:endParaRPr>
          </a:p>
        </p:txBody>
      </p:sp>
      <p:sp>
        <p:nvSpPr>
          <p:cNvPr id="17412" name="Slide Number Placeholder 5"/>
          <p:cNvSpPr>
            <a:spLocks noGrp="1"/>
          </p:cNvSpPr>
          <p:nvPr>
            <p:ph type="sldNum" sz="quarter" idx="12"/>
          </p:nvPr>
        </p:nvSpPr>
        <p:spPr bwMode="auto">
          <a:noFill/>
          <a:ln>
            <a:miter lim="800000"/>
            <a:headEnd/>
            <a:tailEnd/>
          </a:ln>
        </p:spPr>
        <p:txBody>
          <a:bodyPr/>
          <a:lstStyle/>
          <a:p>
            <a:fld id="{C9D6A7E3-E8F1-4A09-9600-9C51C43EAA58}" type="slidenum">
              <a:rPr lang="en-US" smtClean="0">
                <a:ea typeface="ＭＳ Ｐゴシック" pitchFamily="34" charset="-128"/>
              </a:rPr>
              <a:pPr/>
              <a:t>15</a:t>
            </a:fld>
            <a:endParaRPr lang="en-US" smtClean="0">
              <a:ea typeface="ＭＳ Ｐゴシック" pitchFamily="34" charset="-128"/>
            </a:endParaRPr>
          </a:p>
        </p:txBody>
      </p:sp>
      <p:sp>
        <p:nvSpPr>
          <p:cNvPr id="17413"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
        <p:nvSpPr>
          <p:cNvPr id="17414" name="Title 10"/>
          <p:cNvSpPr>
            <a:spLocks noGrp="1"/>
          </p:cNvSpPr>
          <p:nvPr>
            <p:ph type="title"/>
          </p:nvPr>
        </p:nvSpPr>
        <p:spPr/>
        <p:txBody>
          <a:bodyPr/>
          <a:lstStyle/>
          <a:p>
            <a:pPr algn="r" eaLnBrk="1" hangingPunct="1"/>
            <a:r>
              <a:rPr lang="en-US" smtClean="0">
                <a:ea typeface="ＭＳ Ｐゴシック" pitchFamily="34" charset="-128"/>
              </a:rPr>
              <a:t>Account mapping  (1/2)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3"/>
          <p:cNvSpPr>
            <a:spLocks noGrp="1"/>
          </p:cNvSpPr>
          <p:nvPr>
            <p:ph idx="1"/>
          </p:nvPr>
        </p:nvSpPr>
        <p:spPr>
          <a:xfrm>
            <a:off x="611188" y="1412875"/>
            <a:ext cx="8075612" cy="4525963"/>
          </a:xfrm>
        </p:spPr>
        <p:txBody>
          <a:bodyPr/>
          <a:lstStyle/>
          <a:p>
            <a:pPr eaLnBrk="1" hangingPunct="1"/>
            <a:r>
              <a:rPr lang="en-US" sz="2800" smtClean="0">
                <a:ea typeface="ＭＳ Ｐゴシック" pitchFamily="34" charset="-128"/>
              </a:rPr>
              <a:t>For each Unix username in the pool, an empty file named after a username exists in this directory</a:t>
            </a:r>
          </a:p>
          <a:p>
            <a:pPr eaLnBrk="1" hangingPunct="1"/>
            <a:r>
              <a:rPr lang="en-US" sz="2800" smtClean="0">
                <a:ea typeface="ＭＳ Ｐゴシック" pitchFamily="34" charset="-128"/>
              </a:rPr>
              <a:t>When a certain Unix account is mapped to a Grid user, a hard link with the same name as the certificate subject is created in /etc/grid-security/gridmapdir directory, and points to the appropriate file according to the Unix username to which the subject is mapped</a:t>
            </a:r>
          </a:p>
          <a:p>
            <a:pPr eaLnBrk="1" hangingPunct="1">
              <a:buFont typeface="Arial" pitchFamily="34" charset="0"/>
              <a:buNone/>
            </a:pPr>
            <a:endParaRPr lang="en-US" sz="2800" smtClean="0">
              <a:ea typeface="ＭＳ Ｐゴシック" pitchFamily="34" charset="-128"/>
            </a:endParaRPr>
          </a:p>
        </p:txBody>
      </p:sp>
      <p:sp>
        <p:nvSpPr>
          <p:cNvPr id="18435" name="Date Placeholder 3"/>
          <p:cNvSpPr>
            <a:spLocks noGrp="1"/>
          </p:cNvSpPr>
          <p:nvPr>
            <p:ph type="dt" sz="quarter" idx="10"/>
          </p:nvPr>
        </p:nvSpPr>
        <p:spPr bwMode="auto">
          <a:noFill/>
          <a:ln>
            <a:miter lim="800000"/>
            <a:headEnd/>
            <a:tailEnd/>
          </a:ln>
        </p:spPr>
        <p:txBody>
          <a:bodyPr/>
          <a:lstStyle/>
          <a:p>
            <a:fld id="{077E0EE7-6AE6-433D-8EB4-906A8FC4FB34}" type="datetime1">
              <a:rPr lang="en-US" smtClean="0">
                <a:ea typeface="ＭＳ Ｐゴシック" pitchFamily="34" charset="-128"/>
              </a:rPr>
              <a:pPr/>
              <a:t>9/19/2011</a:t>
            </a:fld>
            <a:endParaRPr lang="en-US" smtClean="0">
              <a:ea typeface="ＭＳ Ｐゴシック" pitchFamily="34" charset="-128"/>
            </a:endParaRPr>
          </a:p>
        </p:txBody>
      </p:sp>
      <p:sp>
        <p:nvSpPr>
          <p:cNvPr id="18436" name="Slide Number Placeholder 5"/>
          <p:cNvSpPr>
            <a:spLocks noGrp="1"/>
          </p:cNvSpPr>
          <p:nvPr>
            <p:ph type="sldNum" sz="quarter" idx="12"/>
          </p:nvPr>
        </p:nvSpPr>
        <p:spPr bwMode="auto">
          <a:noFill/>
          <a:ln>
            <a:miter lim="800000"/>
            <a:headEnd/>
            <a:tailEnd/>
          </a:ln>
        </p:spPr>
        <p:txBody>
          <a:bodyPr/>
          <a:lstStyle/>
          <a:p>
            <a:fld id="{325C7247-8FF1-4524-9D8E-0283C5B243A3}" type="slidenum">
              <a:rPr lang="en-US" smtClean="0">
                <a:ea typeface="ＭＳ Ｐゴシック" pitchFamily="34" charset="-128"/>
              </a:rPr>
              <a:pPr/>
              <a:t>16</a:t>
            </a:fld>
            <a:endParaRPr lang="en-US" smtClean="0">
              <a:ea typeface="ＭＳ Ｐゴシック" pitchFamily="34" charset="-128"/>
            </a:endParaRPr>
          </a:p>
        </p:txBody>
      </p:sp>
      <p:sp>
        <p:nvSpPr>
          <p:cNvPr id="18437"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
        <p:nvSpPr>
          <p:cNvPr id="18438" name="Title 10"/>
          <p:cNvSpPr>
            <a:spLocks noGrp="1"/>
          </p:cNvSpPr>
          <p:nvPr>
            <p:ph type="title"/>
          </p:nvPr>
        </p:nvSpPr>
        <p:spPr/>
        <p:txBody>
          <a:bodyPr/>
          <a:lstStyle/>
          <a:p>
            <a:pPr algn="r" eaLnBrk="1" hangingPunct="1"/>
            <a:r>
              <a:rPr lang="en-US" smtClean="0">
                <a:ea typeface="ＭＳ Ｐゴシック" pitchFamily="34" charset="-128"/>
              </a:rPr>
              <a:t>Account mapping  (2/2)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0"/>
          <p:cNvSpPr>
            <a:spLocks noGrp="1"/>
          </p:cNvSpPr>
          <p:nvPr>
            <p:ph type="title"/>
          </p:nvPr>
        </p:nvSpPr>
        <p:spPr/>
        <p:txBody>
          <a:bodyPr/>
          <a:lstStyle/>
          <a:p>
            <a:pPr algn="r" eaLnBrk="1" hangingPunct="1"/>
            <a:r>
              <a:rPr lang="en-US" smtClean="0">
                <a:ea typeface="ＭＳ Ｐゴシック" pitchFamily="34" charset="-128"/>
              </a:rPr>
              <a:t>gFinger overview  (1/2)</a:t>
            </a:r>
          </a:p>
        </p:txBody>
      </p:sp>
      <p:sp>
        <p:nvSpPr>
          <p:cNvPr id="19459" name="Content Placeholder 13"/>
          <p:cNvSpPr>
            <a:spLocks noGrp="1"/>
          </p:cNvSpPr>
          <p:nvPr>
            <p:ph idx="1"/>
          </p:nvPr>
        </p:nvSpPr>
        <p:spPr>
          <a:xfrm>
            <a:off x="611188" y="1412875"/>
            <a:ext cx="8075612" cy="4525963"/>
          </a:xfrm>
        </p:spPr>
        <p:txBody>
          <a:bodyPr/>
          <a:lstStyle/>
          <a:p>
            <a:pPr eaLnBrk="1" hangingPunct="1"/>
            <a:r>
              <a:rPr lang="en-US" sz="2800" smtClean="0">
                <a:ea typeface="ＭＳ Ｐゴシック" pitchFamily="34" charset="-128"/>
              </a:rPr>
              <a:t>gFinger is a command-line tool</a:t>
            </a:r>
          </a:p>
          <a:p>
            <a:pPr eaLnBrk="1" hangingPunct="1"/>
            <a:r>
              <a:rPr lang="en-US" sz="2800" smtClean="0">
                <a:ea typeface="ＭＳ Ｐゴシック" pitchFamily="34" charset="-128"/>
              </a:rPr>
              <a:t>It provides information on local VOMS mapping of users authenticated by digital certificates on various Grid services such as Computing Element (CE), CREAM CE, Workload Management System (WMS), Storage Element (SE), etc.</a:t>
            </a:r>
          </a:p>
        </p:txBody>
      </p:sp>
      <p:sp>
        <p:nvSpPr>
          <p:cNvPr id="19460" name="Date Placeholder 3"/>
          <p:cNvSpPr>
            <a:spLocks noGrp="1"/>
          </p:cNvSpPr>
          <p:nvPr>
            <p:ph type="dt" sz="quarter" idx="10"/>
          </p:nvPr>
        </p:nvSpPr>
        <p:spPr bwMode="auto">
          <a:noFill/>
          <a:ln>
            <a:miter lim="800000"/>
            <a:headEnd/>
            <a:tailEnd/>
          </a:ln>
        </p:spPr>
        <p:txBody>
          <a:bodyPr/>
          <a:lstStyle/>
          <a:p>
            <a:fld id="{33429944-6636-4811-A98B-F20EE47EA137}" type="datetime1">
              <a:rPr lang="en-US" smtClean="0">
                <a:ea typeface="ＭＳ Ｐゴシック" pitchFamily="34" charset="-128"/>
              </a:rPr>
              <a:pPr/>
              <a:t>9/19/2011</a:t>
            </a:fld>
            <a:endParaRPr lang="en-US" smtClean="0">
              <a:ea typeface="ＭＳ Ｐゴシック" pitchFamily="34" charset="-128"/>
            </a:endParaRPr>
          </a:p>
        </p:txBody>
      </p:sp>
      <p:sp>
        <p:nvSpPr>
          <p:cNvPr id="19461" name="Slide Number Placeholder 5"/>
          <p:cNvSpPr>
            <a:spLocks noGrp="1"/>
          </p:cNvSpPr>
          <p:nvPr>
            <p:ph type="sldNum" sz="quarter" idx="12"/>
          </p:nvPr>
        </p:nvSpPr>
        <p:spPr bwMode="auto">
          <a:noFill/>
          <a:ln>
            <a:miter lim="800000"/>
            <a:headEnd/>
            <a:tailEnd/>
          </a:ln>
        </p:spPr>
        <p:txBody>
          <a:bodyPr/>
          <a:lstStyle/>
          <a:p>
            <a:fld id="{FFD108AE-1737-4C4D-82B7-53BE6C5625BE}" type="slidenum">
              <a:rPr lang="en-US" smtClean="0">
                <a:ea typeface="ＭＳ Ｐゴシック" pitchFamily="34" charset="-128"/>
              </a:rPr>
              <a:pPr/>
              <a:t>17</a:t>
            </a:fld>
            <a:endParaRPr lang="en-US" smtClean="0">
              <a:ea typeface="ＭＳ Ｐゴシック" pitchFamily="34" charset="-128"/>
            </a:endParaRPr>
          </a:p>
        </p:txBody>
      </p:sp>
      <p:sp>
        <p:nvSpPr>
          <p:cNvPr id="19462"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3"/>
          <p:cNvSpPr>
            <a:spLocks noGrp="1"/>
          </p:cNvSpPr>
          <p:nvPr>
            <p:ph idx="1"/>
          </p:nvPr>
        </p:nvSpPr>
        <p:spPr>
          <a:xfrm>
            <a:off x="611188" y="1412875"/>
            <a:ext cx="8075612" cy="4525963"/>
          </a:xfrm>
        </p:spPr>
        <p:txBody>
          <a:bodyPr/>
          <a:lstStyle/>
          <a:p>
            <a:pPr eaLnBrk="1" hangingPunct="1"/>
            <a:r>
              <a:rPr lang="en-US" sz="2800" smtClean="0">
                <a:ea typeface="ＭＳ Ｐゴシック" pitchFamily="34" charset="-128"/>
              </a:rPr>
              <a:t>To find which username corresponds to which digital certificate subject and vice versa, gFinger searches /etc/gridsecurity/gridmapdir directory for links pointing to the same inode </a:t>
            </a:r>
          </a:p>
          <a:p>
            <a:pPr eaLnBrk="1" hangingPunct="1"/>
            <a:r>
              <a:rPr lang="en-US" sz="2800" smtClean="0">
                <a:ea typeface="ＭＳ Ｐゴシック" pitchFamily="34" charset="-128"/>
              </a:rPr>
              <a:t>Useful when individual user has to be tracked, e.g. when resolving operational or user-reported problems, or when investigating a security related issue</a:t>
            </a:r>
          </a:p>
        </p:txBody>
      </p:sp>
      <p:sp>
        <p:nvSpPr>
          <p:cNvPr id="20483" name="Date Placeholder 3"/>
          <p:cNvSpPr>
            <a:spLocks noGrp="1"/>
          </p:cNvSpPr>
          <p:nvPr>
            <p:ph type="dt" sz="quarter" idx="10"/>
          </p:nvPr>
        </p:nvSpPr>
        <p:spPr bwMode="auto">
          <a:noFill/>
          <a:ln>
            <a:miter lim="800000"/>
            <a:headEnd/>
            <a:tailEnd/>
          </a:ln>
        </p:spPr>
        <p:txBody>
          <a:bodyPr/>
          <a:lstStyle/>
          <a:p>
            <a:fld id="{081BE9D9-27F6-42C5-B54E-0365B941CD76}" type="datetime1">
              <a:rPr lang="en-US" smtClean="0">
                <a:ea typeface="ＭＳ Ｐゴシック" pitchFamily="34" charset="-128"/>
              </a:rPr>
              <a:pPr/>
              <a:t>9/19/2011</a:t>
            </a:fld>
            <a:endParaRPr lang="en-US" smtClean="0">
              <a:ea typeface="ＭＳ Ｐゴシック" pitchFamily="34" charset="-128"/>
            </a:endParaRPr>
          </a:p>
        </p:txBody>
      </p:sp>
      <p:sp>
        <p:nvSpPr>
          <p:cNvPr id="20484" name="Slide Number Placeholder 5"/>
          <p:cNvSpPr>
            <a:spLocks noGrp="1"/>
          </p:cNvSpPr>
          <p:nvPr>
            <p:ph type="sldNum" sz="quarter" idx="12"/>
          </p:nvPr>
        </p:nvSpPr>
        <p:spPr bwMode="auto">
          <a:noFill/>
          <a:ln>
            <a:miter lim="800000"/>
            <a:headEnd/>
            <a:tailEnd/>
          </a:ln>
        </p:spPr>
        <p:txBody>
          <a:bodyPr/>
          <a:lstStyle/>
          <a:p>
            <a:fld id="{73438770-7677-4FE4-89D9-6590075D7CDA}" type="slidenum">
              <a:rPr lang="en-US" smtClean="0">
                <a:ea typeface="ＭＳ Ｐゴシック" pitchFamily="34" charset="-128"/>
              </a:rPr>
              <a:pPr/>
              <a:t>18</a:t>
            </a:fld>
            <a:endParaRPr lang="en-US" smtClean="0">
              <a:ea typeface="ＭＳ Ｐゴシック" pitchFamily="34" charset="-128"/>
            </a:endParaRPr>
          </a:p>
        </p:txBody>
      </p:sp>
      <p:sp>
        <p:nvSpPr>
          <p:cNvPr id="20485"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
        <p:nvSpPr>
          <p:cNvPr id="20486" name="Title 10"/>
          <p:cNvSpPr>
            <a:spLocks noGrp="1"/>
          </p:cNvSpPr>
          <p:nvPr>
            <p:ph type="title"/>
          </p:nvPr>
        </p:nvSpPr>
        <p:spPr/>
        <p:txBody>
          <a:bodyPr/>
          <a:lstStyle/>
          <a:p>
            <a:pPr algn="r" eaLnBrk="1" hangingPunct="1"/>
            <a:r>
              <a:rPr lang="en-US" smtClean="0">
                <a:ea typeface="ＭＳ Ｐゴシック" pitchFamily="34" charset="-128"/>
              </a:rPr>
              <a:t>gFinger overview  (2/2)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0"/>
          <p:cNvSpPr>
            <a:spLocks noGrp="1"/>
          </p:cNvSpPr>
          <p:nvPr>
            <p:ph type="title"/>
          </p:nvPr>
        </p:nvSpPr>
        <p:spPr/>
        <p:txBody>
          <a:bodyPr/>
          <a:lstStyle/>
          <a:p>
            <a:pPr algn="r" eaLnBrk="1" hangingPunct="1"/>
            <a:r>
              <a:rPr lang="en-US" smtClean="0">
                <a:ea typeface="ＭＳ Ｐゴシック" pitchFamily="34" charset="-128"/>
              </a:rPr>
              <a:t>Example of usage  </a:t>
            </a:r>
          </a:p>
        </p:txBody>
      </p:sp>
      <p:sp>
        <p:nvSpPr>
          <p:cNvPr id="21507" name="Content Placeholder 13"/>
          <p:cNvSpPr>
            <a:spLocks noGrp="1"/>
          </p:cNvSpPr>
          <p:nvPr>
            <p:ph idx="1"/>
          </p:nvPr>
        </p:nvSpPr>
        <p:spPr>
          <a:xfrm>
            <a:off x="611188" y="1412875"/>
            <a:ext cx="8075612" cy="4525963"/>
          </a:xfrm>
        </p:spPr>
        <p:txBody>
          <a:bodyPr/>
          <a:lstStyle/>
          <a:p>
            <a:pPr eaLnBrk="1" hangingPunct="1">
              <a:buFont typeface="Arial" pitchFamily="34" charset="0"/>
              <a:buNone/>
            </a:pPr>
            <a:r>
              <a:rPr lang="en-US" sz="1200" b="1" smtClean="0">
                <a:latin typeface="Courier New" pitchFamily="49" charset="0"/>
                <a:ea typeface="ＭＳ Ｐゴシック" pitchFamily="34" charset="-128"/>
                <a:cs typeface="Courier New" pitchFamily="49" charset="0"/>
              </a:rPr>
              <a:t>[root@wms ~]# gfinger seevo002</a:t>
            </a:r>
          </a:p>
          <a:p>
            <a:pPr eaLnBrk="1" hangingPunct="1">
              <a:buFont typeface="Arial" pitchFamily="34" charset="0"/>
              <a:buNone/>
            </a:pPr>
            <a:r>
              <a:rPr lang="en-US" sz="1200" b="1" smtClean="0">
                <a:latin typeface="Courier New" pitchFamily="49" charset="0"/>
                <a:ea typeface="ＭＳ Ｐゴシック" pitchFamily="34" charset="-128"/>
                <a:cs typeface="Courier New" pitchFamily="49" charset="0"/>
              </a:rPr>
              <a:t>DN: /c=rs/o=aegis/ou=institute of physics belgrade/cn=aleksandar bogojevic:seevo</a:t>
            </a:r>
          </a:p>
          <a:p>
            <a:pPr eaLnBrk="1" hangingPunct="1">
              <a:buFont typeface="Arial" pitchFamily="34" charset="0"/>
              <a:buNone/>
            </a:pPr>
            <a:r>
              <a:rPr lang="en-US" sz="1200" b="1" smtClean="0">
                <a:latin typeface="Courier New" pitchFamily="49" charset="0"/>
                <a:ea typeface="ＭＳ Ｐゴシック" pitchFamily="34" charset="-128"/>
                <a:cs typeface="Courier New" pitchFamily="49" charset="0"/>
              </a:rPr>
              <a:t>Login: seevo002                           Name: mapped user for group ID seevo</a:t>
            </a:r>
          </a:p>
          <a:p>
            <a:pPr eaLnBrk="1" hangingPunct="1">
              <a:buFont typeface="Arial" pitchFamily="34" charset="0"/>
              <a:buNone/>
            </a:pPr>
            <a:r>
              <a:rPr lang="en-US" sz="1200" b="1" smtClean="0">
                <a:latin typeface="Courier New" pitchFamily="49" charset="0"/>
                <a:ea typeface="ＭＳ Ｐゴシック" pitchFamily="34" charset="-128"/>
                <a:cs typeface="Courier New" pitchFamily="49" charset="0"/>
              </a:rPr>
              <a:t>Directory: /home/seevo002                 Shell: /bin/bash</a:t>
            </a:r>
          </a:p>
          <a:p>
            <a:pPr eaLnBrk="1" hangingPunct="1">
              <a:buFont typeface="Arial" pitchFamily="34" charset="0"/>
              <a:buNone/>
            </a:pPr>
            <a:r>
              <a:rPr lang="en-US" sz="1200" b="1" smtClean="0">
                <a:latin typeface="Courier New" pitchFamily="49" charset="0"/>
                <a:ea typeface="ＭＳ Ｐゴシック" pitchFamily="34" charset="-128"/>
                <a:cs typeface="Courier New" pitchFamily="49" charset="0"/>
              </a:rPr>
              <a:t>User ID: 23002                            Group ID: 2300</a:t>
            </a:r>
          </a:p>
          <a:p>
            <a:pPr eaLnBrk="1" hangingPunct="1">
              <a:buFont typeface="Arial" pitchFamily="34" charset="0"/>
              <a:buNone/>
            </a:pPr>
            <a:r>
              <a:rPr lang="en-US" sz="2000" b="1" smtClean="0">
                <a:latin typeface="Courier New" pitchFamily="49" charset="0"/>
                <a:ea typeface="ＭＳ Ｐゴシック" pitchFamily="34" charset="-128"/>
                <a:cs typeface="Courier New" pitchFamily="49" charset="0"/>
              </a:rPr>
              <a:t>or</a:t>
            </a:r>
          </a:p>
          <a:p>
            <a:pPr eaLnBrk="1" hangingPunct="1">
              <a:buFont typeface="Arial" pitchFamily="34" charset="0"/>
              <a:buNone/>
            </a:pPr>
            <a:r>
              <a:rPr lang="en-US" sz="1200" b="1" smtClean="0">
                <a:latin typeface="Courier New" pitchFamily="49" charset="0"/>
                <a:ea typeface="ＭＳ Ｐゴシック" pitchFamily="34" charset="-128"/>
                <a:cs typeface="Courier New" pitchFamily="49" charset="0"/>
              </a:rPr>
              <a:t>[root@wms ~]# gfinger vudragovic</a:t>
            </a:r>
          </a:p>
          <a:p>
            <a:pPr eaLnBrk="1" hangingPunct="1">
              <a:buFont typeface="Arial" pitchFamily="34" charset="0"/>
              <a:buNone/>
            </a:pPr>
            <a:r>
              <a:rPr lang="en-US" sz="1200" b="1" smtClean="0">
                <a:latin typeface="Courier New" pitchFamily="49" charset="0"/>
                <a:ea typeface="ＭＳ Ｐゴシック" pitchFamily="34" charset="-128"/>
                <a:cs typeface="Courier New" pitchFamily="49" charset="0"/>
              </a:rPr>
              <a:t>DN: /c=rs/o=aegis/ou=institute of physics belgrade/cn=dusan vudragovic:atlas:atlas</a:t>
            </a:r>
          </a:p>
          <a:p>
            <a:pPr eaLnBrk="1" hangingPunct="1">
              <a:buFont typeface="Arial" pitchFamily="34" charset="0"/>
              <a:buNone/>
            </a:pPr>
            <a:r>
              <a:rPr lang="en-US" sz="1200" b="1" smtClean="0">
                <a:latin typeface="Courier New" pitchFamily="49" charset="0"/>
                <a:ea typeface="ＭＳ Ｐゴシック" pitchFamily="34" charset="-128"/>
                <a:cs typeface="Courier New" pitchFamily="49" charset="0"/>
              </a:rPr>
              <a:t>Login: atlas001                           Name: mapped user for group ID atlas</a:t>
            </a:r>
          </a:p>
          <a:p>
            <a:pPr eaLnBrk="1" hangingPunct="1">
              <a:buFont typeface="Arial" pitchFamily="34" charset="0"/>
              <a:buNone/>
            </a:pPr>
            <a:r>
              <a:rPr lang="en-US" sz="1200" b="1" smtClean="0">
                <a:latin typeface="Courier New" pitchFamily="49" charset="0"/>
                <a:ea typeface="ＭＳ Ｐゴシック" pitchFamily="34" charset="-128"/>
                <a:cs typeface="Courier New" pitchFamily="49" charset="0"/>
              </a:rPr>
              <a:t>Directory: /home/atlas001                 Shell: /bin/bash</a:t>
            </a:r>
          </a:p>
          <a:p>
            <a:pPr eaLnBrk="1" hangingPunct="1">
              <a:buFont typeface="Arial" pitchFamily="34" charset="0"/>
              <a:buNone/>
            </a:pPr>
            <a:r>
              <a:rPr lang="en-US" sz="1200" b="1" smtClean="0">
                <a:latin typeface="Courier New" pitchFamily="49" charset="0"/>
                <a:ea typeface="ＭＳ Ｐゴシック" pitchFamily="34" charset="-128"/>
                <a:cs typeface="Courier New" pitchFamily="49" charset="0"/>
              </a:rPr>
              <a:t>User ID: 20001                            Group ID: 2000</a:t>
            </a:r>
          </a:p>
          <a:p>
            <a:pPr eaLnBrk="1" hangingPunct="1">
              <a:buFont typeface="Arial" pitchFamily="34" charset="0"/>
              <a:buNone/>
            </a:pPr>
            <a:endParaRPr lang="en-US" sz="1800" b="1" smtClean="0">
              <a:latin typeface="Courier New" pitchFamily="49" charset="0"/>
              <a:ea typeface="ＭＳ Ｐゴシック" pitchFamily="34" charset="-128"/>
              <a:cs typeface="Courier New" pitchFamily="49" charset="0"/>
            </a:endParaRPr>
          </a:p>
          <a:p>
            <a:pPr eaLnBrk="1" hangingPunct="1">
              <a:buFont typeface="Arial" pitchFamily="34" charset="0"/>
              <a:buNone/>
            </a:pPr>
            <a:r>
              <a:rPr lang="en-US" sz="1200" b="1" smtClean="0">
                <a:latin typeface="Courier New" pitchFamily="49" charset="0"/>
                <a:ea typeface="ＭＳ Ｐゴシック" pitchFamily="34" charset="-128"/>
                <a:cs typeface="Courier New" pitchFamily="49" charset="0"/>
              </a:rPr>
              <a:t>DN: /c=rs/o=aegis/ou=institute of physics belgrade/cn=dusan vudragovic:aegis:aegis</a:t>
            </a:r>
          </a:p>
          <a:p>
            <a:pPr eaLnBrk="1" hangingPunct="1">
              <a:buFont typeface="Arial" pitchFamily="34" charset="0"/>
              <a:buNone/>
            </a:pPr>
            <a:r>
              <a:rPr lang="en-US" sz="1200" b="1" smtClean="0">
                <a:latin typeface="Courier New" pitchFamily="49" charset="0"/>
                <a:ea typeface="ＭＳ Ｐゴシック" pitchFamily="34" charset="-128"/>
                <a:cs typeface="Courier New" pitchFamily="49" charset="0"/>
              </a:rPr>
              <a:t>Login: aegis002                           Name: mapped user for group ID aegis</a:t>
            </a:r>
          </a:p>
          <a:p>
            <a:pPr eaLnBrk="1" hangingPunct="1">
              <a:buFont typeface="Arial" pitchFamily="34" charset="0"/>
              <a:buNone/>
            </a:pPr>
            <a:r>
              <a:rPr lang="en-US" sz="1200" b="1" smtClean="0">
                <a:latin typeface="Courier New" pitchFamily="49" charset="0"/>
                <a:ea typeface="ＭＳ Ｐゴシック" pitchFamily="34" charset="-128"/>
                <a:cs typeface="Courier New" pitchFamily="49" charset="0"/>
              </a:rPr>
              <a:t>Directory: /home/aegis002                 Shell: /bin/bash</a:t>
            </a:r>
          </a:p>
          <a:p>
            <a:pPr eaLnBrk="1" hangingPunct="1">
              <a:buFont typeface="Arial" pitchFamily="34" charset="0"/>
              <a:buNone/>
            </a:pPr>
            <a:r>
              <a:rPr lang="en-US" sz="1200" b="1" smtClean="0">
                <a:latin typeface="Courier New" pitchFamily="49" charset="0"/>
                <a:ea typeface="ＭＳ Ｐゴシック" pitchFamily="34" charset="-128"/>
                <a:cs typeface="Courier New" pitchFamily="49" charset="0"/>
              </a:rPr>
              <a:t>User ID: 26002                            Group ID: 2600</a:t>
            </a:r>
            <a:endParaRPr lang="en-US" sz="1800" b="1" smtClean="0">
              <a:latin typeface="Courier New" pitchFamily="49" charset="0"/>
              <a:ea typeface="ＭＳ Ｐゴシック" pitchFamily="34" charset="-128"/>
              <a:cs typeface="Courier New" pitchFamily="49" charset="0"/>
            </a:endParaRPr>
          </a:p>
        </p:txBody>
      </p:sp>
      <p:sp>
        <p:nvSpPr>
          <p:cNvPr id="21508" name="Date Placeholder 3"/>
          <p:cNvSpPr>
            <a:spLocks noGrp="1"/>
          </p:cNvSpPr>
          <p:nvPr>
            <p:ph type="dt" sz="quarter" idx="10"/>
          </p:nvPr>
        </p:nvSpPr>
        <p:spPr bwMode="auto">
          <a:noFill/>
          <a:ln>
            <a:miter lim="800000"/>
            <a:headEnd/>
            <a:tailEnd/>
          </a:ln>
        </p:spPr>
        <p:txBody>
          <a:bodyPr/>
          <a:lstStyle/>
          <a:p>
            <a:fld id="{069B4357-089A-4626-902A-E2EDBBB9055A}" type="datetime1">
              <a:rPr lang="en-US" smtClean="0">
                <a:ea typeface="ＭＳ Ｐゴシック" pitchFamily="34" charset="-128"/>
              </a:rPr>
              <a:pPr/>
              <a:t>9/19/2011</a:t>
            </a:fld>
            <a:endParaRPr lang="en-US" smtClean="0">
              <a:ea typeface="ＭＳ Ｐゴシック" pitchFamily="34" charset="-128"/>
            </a:endParaRPr>
          </a:p>
        </p:txBody>
      </p:sp>
      <p:sp>
        <p:nvSpPr>
          <p:cNvPr id="21509" name="Slide Number Placeholder 5"/>
          <p:cNvSpPr>
            <a:spLocks noGrp="1"/>
          </p:cNvSpPr>
          <p:nvPr>
            <p:ph type="sldNum" sz="quarter" idx="12"/>
          </p:nvPr>
        </p:nvSpPr>
        <p:spPr bwMode="auto">
          <a:noFill/>
          <a:ln>
            <a:miter lim="800000"/>
            <a:headEnd/>
            <a:tailEnd/>
          </a:ln>
        </p:spPr>
        <p:txBody>
          <a:bodyPr/>
          <a:lstStyle/>
          <a:p>
            <a:fld id="{10D65464-B7E1-4674-BADF-39CE932BCD43}" type="slidenum">
              <a:rPr lang="en-US" smtClean="0">
                <a:ea typeface="ＭＳ Ｐゴシック" pitchFamily="34" charset="-128"/>
              </a:rPr>
              <a:pPr/>
              <a:t>19</a:t>
            </a:fld>
            <a:endParaRPr lang="en-US" smtClean="0">
              <a:ea typeface="ＭＳ Ｐゴシック" pitchFamily="34" charset="-128"/>
            </a:endParaRPr>
          </a:p>
        </p:txBody>
      </p:sp>
      <p:sp>
        <p:nvSpPr>
          <p:cNvPr id="21510"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title"/>
          </p:nvPr>
        </p:nvSpPr>
        <p:spPr/>
        <p:txBody>
          <a:bodyPr/>
          <a:lstStyle/>
          <a:p>
            <a:pPr algn="r" eaLnBrk="1" hangingPunct="1"/>
            <a:r>
              <a:rPr lang="en-US" smtClean="0">
                <a:ea typeface="ＭＳ Ｐゴシック" pitchFamily="34" charset="-128"/>
              </a:rPr>
              <a:t>Overview</a:t>
            </a:r>
          </a:p>
        </p:txBody>
      </p:sp>
      <p:sp>
        <p:nvSpPr>
          <p:cNvPr id="4099" name="Content Placeholder 13"/>
          <p:cNvSpPr>
            <a:spLocks noGrp="1"/>
          </p:cNvSpPr>
          <p:nvPr>
            <p:ph idx="1"/>
          </p:nvPr>
        </p:nvSpPr>
        <p:spPr>
          <a:xfrm>
            <a:off x="611188" y="1412875"/>
            <a:ext cx="8075612" cy="4525963"/>
          </a:xfrm>
        </p:spPr>
        <p:txBody>
          <a:bodyPr/>
          <a:lstStyle/>
          <a:p>
            <a:pPr eaLnBrk="1" hangingPunct="1"/>
            <a:r>
              <a:rPr lang="en-US" sz="2800" smtClean="0">
                <a:ea typeface="ＭＳ Ｐゴシック" pitchFamily="34" charset="-128"/>
              </a:rPr>
              <a:t>Motivation for development of operational tools </a:t>
            </a:r>
          </a:p>
          <a:p>
            <a:pPr eaLnBrk="1" hangingPunct="1"/>
            <a:r>
              <a:rPr lang="en-US" sz="2800" smtClean="0">
                <a:ea typeface="ＭＳ Ｐゴシック" pitchFamily="34" charset="-128"/>
              </a:rPr>
              <a:t>Some of operational tools developed at SCL</a:t>
            </a:r>
          </a:p>
          <a:p>
            <a:pPr lvl="1" eaLnBrk="1" hangingPunct="1"/>
            <a:r>
              <a:rPr lang="en-US" sz="2400" smtClean="0">
                <a:ea typeface="ＭＳ Ｐゴシック" pitchFamily="34" charset="-128"/>
              </a:rPr>
              <a:t>WatG Browser</a:t>
            </a:r>
          </a:p>
          <a:p>
            <a:pPr lvl="1" eaLnBrk="1" hangingPunct="1"/>
            <a:r>
              <a:rPr lang="en-US" sz="2400" smtClean="0">
                <a:ea typeface="ＭＳ Ｐゴシック" pitchFamily="34" charset="-128"/>
              </a:rPr>
              <a:t>gFinger</a:t>
            </a:r>
          </a:p>
          <a:p>
            <a:pPr lvl="1" eaLnBrk="1" hangingPunct="1"/>
            <a:r>
              <a:rPr lang="en-US" sz="2400" smtClean="0">
                <a:ea typeface="ＭＳ Ｐゴシック" pitchFamily="34" charset="-128"/>
              </a:rPr>
              <a:t>DWARF</a:t>
            </a:r>
          </a:p>
          <a:p>
            <a:pPr eaLnBrk="1" hangingPunct="1"/>
            <a:r>
              <a:rPr lang="en-US" sz="2800" smtClean="0">
                <a:ea typeface="ＭＳ Ｐゴシック" pitchFamily="34" charset="-128"/>
              </a:rPr>
              <a:t>Useful links</a:t>
            </a:r>
          </a:p>
        </p:txBody>
      </p:sp>
      <p:sp>
        <p:nvSpPr>
          <p:cNvPr id="4100" name="Date Placeholder 3"/>
          <p:cNvSpPr>
            <a:spLocks noGrp="1"/>
          </p:cNvSpPr>
          <p:nvPr>
            <p:ph type="dt" sz="quarter" idx="10"/>
          </p:nvPr>
        </p:nvSpPr>
        <p:spPr bwMode="auto">
          <a:noFill/>
          <a:ln>
            <a:miter lim="800000"/>
            <a:headEnd/>
            <a:tailEnd/>
          </a:ln>
        </p:spPr>
        <p:txBody>
          <a:bodyPr/>
          <a:lstStyle/>
          <a:p>
            <a:fld id="{B477AF82-5625-4851-9AD3-9F3569B9A98D}" type="datetime1">
              <a:rPr lang="en-US" smtClean="0">
                <a:ea typeface="ＭＳ Ｐゴシック" pitchFamily="34" charset="-128"/>
              </a:rPr>
              <a:pPr/>
              <a:t>9/19/2011</a:t>
            </a:fld>
            <a:endParaRPr lang="en-US" smtClean="0">
              <a:ea typeface="ＭＳ Ｐゴシック" pitchFamily="34" charset="-128"/>
            </a:endParaRPr>
          </a:p>
        </p:txBody>
      </p:sp>
      <p:sp>
        <p:nvSpPr>
          <p:cNvPr id="4101" name="Slide Number Placeholder 5"/>
          <p:cNvSpPr>
            <a:spLocks noGrp="1"/>
          </p:cNvSpPr>
          <p:nvPr>
            <p:ph type="sldNum" sz="quarter" idx="12"/>
          </p:nvPr>
        </p:nvSpPr>
        <p:spPr bwMode="auto">
          <a:noFill/>
          <a:ln>
            <a:miter lim="800000"/>
            <a:headEnd/>
            <a:tailEnd/>
          </a:ln>
        </p:spPr>
        <p:txBody>
          <a:bodyPr/>
          <a:lstStyle/>
          <a:p>
            <a:fld id="{BBECDEC0-DFAA-400C-96C3-FD38BB21679D}" type="slidenum">
              <a:rPr lang="en-US" smtClean="0">
                <a:ea typeface="ＭＳ Ｐゴシック" pitchFamily="34" charset="-128"/>
              </a:rPr>
              <a:pPr/>
              <a:t>2</a:t>
            </a:fld>
            <a:endParaRPr lang="en-US" smtClean="0">
              <a:ea typeface="ＭＳ Ｐゴシック" pitchFamily="34" charset="-128"/>
            </a:endParaRPr>
          </a:p>
        </p:txBody>
      </p:sp>
      <p:sp>
        <p:nvSpPr>
          <p:cNvPr id="4102"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0"/>
          <p:cNvSpPr>
            <a:spLocks noGrp="1"/>
          </p:cNvSpPr>
          <p:nvPr>
            <p:ph type="title"/>
          </p:nvPr>
        </p:nvSpPr>
        <p:spPr/>
        <p:txBody>
          <a:bodyPr/>
          <a:lstStyle/>
          <a:p>
            <a:pPr algn="r" eaLnBrk="1" hangingPunct="1"/>
            <a:endParaRPr lang="it-IT" smtClean="0">
              <a:ea typeface="ＭＳ Ｐゴシック" pitchFamily="34" charset="-128"/>
            </a:endParaRPr>
          </a:p>
        </p:txBody>
      </p:sp>
      <p:sp>
        <p:nvSpPr>
          <p:cNvPr id="22531" name="Date Placeholder 3"/>
          <p:cNvSpPr>
            <a:spLocks noGrp="1"/>
          </p:cNvSpPr>
          <p:nvPr>
            <p:ph type="dt" sz="quarter" idx="10"/>
          </p:nvPr>
        </p:nvSpPr>
        <p:spPr bwMode="auto">
          <a:noFill/>
          <a:ln>
            <a:miter lim="800000"/>
            <a:headEnd/>
            <a:tailEnd/>
          </a:ln>
        </p:spPr>
        <p:txBody>
          <a:bodyPr/>
          <a:lstStyle/>
          <a:p>
            <a:fld id="{9ADAA514-4385-47FA-A04F-C85C54F69E90}" type="datetime1">
              <a:rPr lang="en-US" smtClean="0">
                <a:ea typeface="ＭＳ Ｐゴシック" pitchFamily="34" charset="-128"/>
              </a:rPr>
              <a:pPr/>
              <a:t>9/19/2011</a:t>
            </a:fld>
            <a:endParaRPr lang="en-US" smtClean="0">
              <a:ea typeface="ＭＳ Ｐゴシック" pitchFamily="34" charset="-128"/>
            </a:endParaRPr>
          </a:p>
        </p:txBody>
      </p:sp>
      <p:sp>
        <p:nvSpPr>
          <p:cNvPr id="22532" name="Slide Number Placeholder 5"/>
          <p:cNvSpPr>
            <a:spLocks noGrp="1"/>
          </p:cNvSpPr>
          <p:nvPr>
            <p:ph type="sldNum" sz="quarter" idx="12"/>
          </p:nvPr>
        </p:nvSpPr>
        <p:spPr bwMode="auto">
          <a:noFill/>
          <a:ln>
            <a:miter lim="800000"/>
            <a:headEnd/>
            <a:tailEnd/>
          </a:ln>
        </p:spPr>
        <p:txBody>
          <a:bodyPr/>
          <a:lstStyle/>
          <a:p>
            <a:fld id="{C2E8FB6D-F205-44B1-8B5A-07897647930A}" type="slidenum">
              <a:rPr lang="en-US" smtClean="0">
                <a:ea typeface="ＭＳ Ｐゴシック" pitchFamily="34" charset="-128"/>
              </a:rPr>
              <a:pPr/>
              <a:t>20</a:t>
            </a:fld>
            <a:endParaRPr lang="en-US" smtClean="0">
              <a:ea typeface="ＭＳ Ｐゴシック" pitchFamily="34" charset="-128"/>
            </a:endParaRPr>
          </a:p>
        </p:txBody>
      </p:sp>
      <p:sp>
        <p:nvSpPr>
          <p:cNvPr id="22533"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pic>
        <p:nvPicPr>
          <p:cNvPr id="22534" name="Picture 7" descr="dwarf_small.png"/>
          <p:cNvPicPr>
            <a:picLocks noChangeAspect="1"/>
          </p:cNvPicPr>
          <p:nvPr/>
        </p:nvPicPr>
        <p:blipFill>
          <a:blip r:embed="rId2" cstate="print"/>
          <a:srcRect/>
          <a:stretch>
            <a:fillRect/>
          </a:stretch>
        </p:blipFill>
        <p:spPr bwMode="auto">
          <a:xfrm>
            <a:off x="2071688" y="2786063"/>
            <a:ext cx="1206500" cy="1079500"/>
          </a:xfrm>
          <a:prstGeom prst="rect">
            <a:avLst/>
          </a:prstGeom>
          <a:noFill/>
          <a:ln w="9525">
            <a:noFill/>
            <a:miter lim="800000"/>
            <a:headEnd/>
            <a:tailEnd/>
          </a:ln>
        </p:spPr>
      </p:pic>
      <p:pic>
        <p:nvPicPr>
          <p:cNvPr id="22535" name="Content Placeholder 9" descr="dwarf_title.jpg"/>
          <p:cNvPicPr>
            <a:picLocks noGrp="1" noChangeAspect="1"/>
          </p:cNvPicPr>
          <p:nvPr>
            <p:ph idx="1"/>
          </p:nvPr>
        </p:nvPicPr>
        <p:blipFill>
          <a:blip r:embed="rId3" cstate="print"/>
          <a:srcRect/>
          <a:stretch>
            <a:fillRect/>
          </a:stretch>
        </p:blipFill>
        <p:spPr>
          <a:xfrm>
            <a:off x="3429000" y="3000375"/>
            <a:ext cx="3835400" cy="762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0"/>
          <p:cNvSpPr>
            <a:spLocks noGrp="1"/>
          </p:cNvSpPr>
          <p:nvPr>
            <p:ph type="title"/>
          </p:nvPr>
        </p:nvSpPr>
        <p:spPr/>
        <p:txBody>
          <a:bodyPr/>
          <a:lstStyle/>
          <a:p>
            <a:pPr algn="r" eaLnBrk="1" hangingPunct="1"/>
            <a:r>
              <a:rPr lang="en-US" smtClean="0">
                <a:ea typeface="ＭＳ Ｐゴシック" pitchFamily="34" charset="-128"/>
              </a:rPr>
              <a:t>DWARF motivation</a:t>
            </a:r>
          </a:p>
        </p:txBody>
      </p:sp>
      <p:sp>
        <p:nvSpPr>
          <p:cNvPr id="23555" name="Content Placeholder 13"/>
          <p:cNvSpPr>
            <a:spLocks noGrp="1"/>
          </p:cNvSpPr>
          <p:nvPr>
            <p:ph idx="1"/>
          </p:nvPr>
        </p:nvSpPr>
        <p:spPr>
          <a:xfrm>
            <a:off x="611188" y="1412875"/>
            <a:ext cx="8075612" cy="4525963"/>
          </a:xfrm>
        </p:spPr>
        <p:txBody>
          <a:bodyPr/>
          <a:lstStyle/>
          <a:p>
            <a:pPr eaLnBrk="1" hangingPunct="1"/>
            <a:r>
              <a:rPr lang="en-US" sz="2800" smtClean="0">
                <a:ea typeface="ＭＳ Ｐゴシック" pitchFamily="34" charset="-128"/>
              </a:rPr>
              <a:t>In user/development communities where large number of partners/collaborators from different institutions jointly contribute to applications and RPMs built from applications' sources, it is useful to create a unique software repository that collects all such RPMs</a:t>
            </a:r>
          </a:p>
          <a:p>
            <a:pPr eaLnBrk="1" hangingPunct="1"/>
            <a:r>
              <a:rPr lang="en-US" sz="2800" smtClean="0">
                <a:ea typeface="ＭＳ Ｐゴシック" pitchFamily="34" charset="-128"/>
              </a:rPr>
              <a:t>For security, scalability and reliability reasons, authentication and authorization of submitters should be established and closely checked</a:t>
            </a:r>
          </a:p>
          <a:p>
            <a:pPr eaLnBrk="1" hangingPunct="1">
              <a:buFont typeface="Arial" pitchFamily="34" charset="0"/>
              <a:buNone/>
            </a:pPr>
            <a:endParaRPr lang="en-US" sz="2800" smtClean="0">
              <a:ea typeface="ＭＳ Ｐゴシック" pitchFamily="34" charset="-128"/>
            </a:endParaRPr>
          </a:p>
        </p:txBody>
      </p:sp>
      <p:sp>
        <p:nvSpPr>
          <p:cNvPr id="23556" name="Date Placeholder 3"/>
          <p:cNvSpPr>
            <a:spLocks noGrp="1"/>
          </p:cNvSpPr>
          <p:nvPr>
            <p:ph type="dt" sz="quarter" idx="10"/>
          </p:nvPr>
        </p:nvSpPr>
        <p:spPr bwMode="auto">
          <a:noFill/>
          <a:ln>
            <a:miter lim="800000"/>
            <a:headEnd/>
            <a:tailEnd/>
          </a:ln>
        </p:spPr>
        <p:txBody>
          <a:bodyPr/>
          <a:lstStyle/>
          <a:p>
            <a:fld id="{D3E5FFBB-6082-454B-B126-DAF93E5B82B9}" type="datetime1">
              <a:rPr lang="en-US" smtClean="0">
                <a:ea typeface="ＭＳ Ｐゴシック" pitchFamily="34" charset="-128"/>
              </a:rPr>
              <a:pPr/>
              <a:t>9/19/2011</a:t>
            </a:fld>
            <a:endParaRPr lang="en-US" smtClean="0">
              <a:ea typeface="ＭＳ Ｐゴシック" pitchFamily="34" charset="-128"/>
            </a:endParaRPr>
          </a:p>
        </p:txBody>
      </p:sp>
      <p:sp>
        <p:nvSpPr>
          <p:cNvPr id="23557" name="Slide Number Placeholder 5"/>
          <p:cNvSpPr>
            <a:spLocks noGrp="1"/>
          </p:cNvSpPr>
          <p:nvPr>
            <p:ph type="sldNum" sz="quarter" idx="12"/>
          </p:nvPr>
        </p:nvSpPr>
        <p:spPr bwMode="auto">
          <a:noFill/>
          <a:ln>
            <a:miter lim="800000"/>
            <a:headEnd/>
            <a:tailEnd/>
          </a:ln>
        </p:spPr>
        <p:txBody>
          <a:bodyPr/>
          <a:lstStyle/>
          <a:p>
            <a:fld id="{D3754741-C79B-4544-B541-206C5CEC8322}" type="slidenum">
              <a:rPr lang="en-US" smtClean="0">
                <a:ea typeface="ＭＳ Ｐゴシック" pitchFamily="34" charset="-128"/>
              </a:rPr>
              <a:pPr/>
              <a:t>21</a:t>
            </a:fld>
            <a:endParaRPr lang="en-US" smtClean="0">
              <a:ea typeface="ＭＳ Ｐゴシック" pitchFamily="34" charset="-128"/>
            </a:endParaRPr>
          </a:p>
        </p:txBody>
      </p:sp>
      <p:sp>
        <p:nvSpPr>
          <p:cNvPr id="23558"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0"/>
          <p:cNvSpPr>
            <a:spLocks noGrp="1"/>
          </p:cNvSpPr>
          <p:nvPr>
            <p:ph type="title"/>
          </p:nvPr>
        </p:nvSpPr>
        <p:spPr/>
        <p:txBody>
          <a:bodyPr/>
          <a:lstStyle/>
          <a:p>
            <a:pPr algn="r" eaLnBrk="1" hangingPunct="1"/>
            <a:r>
              <a:rPr lang="en-US" smtClean="0">
                <a:ea typeface="ＭＳ Ｐゴシック" pitchFamily="34" charset="-128"/>
              </a:rPr>
              <a:t>DWARF description  (1/2)</a:t>
            </a:r>
          </a:p>
        </p:txBody>
      </p:sp>
      <p:sp>
        <p:nvSpPr>
          <p:cNvPr id="24579" name="Content Placeholder 13"/>
          <p:cNvSpPr>
            <a:spLocks noGrp="1"/>
          </p:cNvSpPr>
          <p:nvPr>
            <p:ph idx="1"/>
          </p:nvPr>
        </p:nvSpPr>
        <p:spPr>
          <a:xfrm>
            <a:off x="611188" y="1412875"/>
            <a:ext cx="8075612" cy="4525963"/>
          </a:xfrm>
        </p:spPr>
        <p:txBody>
          <a:bodyPr/>
          <a:lstStyle/>
          <a:p>
            <a:pPr eaLnBrk="1" hangingPunct="1"/>
            <a:r>
              <a:rPr lang="en-US" sz="2800" smtClean="0">
                <a:ea typeface="ＭＳ Ｐゴシック" pitchFamily="34" charset="-128"/>
              </a:rPr>
              <a:t>DWARF is a framework used for management of Advanced Packaging Tool (APT) and Yellow dog Updater Modified (YUM) repositories</a:t>
            </a:r>
          </a:p>
          <a:p>
            <a:pPr eaLnBrk="1" hangingPunct="1"/>
            <a:r>
              <a:rPr lang="en-US" sz="2800" smtClean="0">
                <a:ea typeface="ＭＳ Ｐゴシック" pitchFamily="34" charset="-128"/>
              </a:rPr>
              <a:t>DWARF allows uploading of RPM packages and creation of APT and YUM repositories</a:t>
            </a:r>
          </a:p>
          <a:p>
            <a:pPr eaLnBrk="1" hangingPunct="1"/>
            <a:r>
              <a:rPr lang="en-US" sz="2800" smtClean="0">
                <a:ea typeface="ＭＳ Ｐゴシック" pitchFamily="34" charset="-128"/>
              </a:rPr>
              <a:t>It provides authentication and authorization based on digital certificates using Public Key Infrastructure (PKI)</a:t>
            </a:r>
          </a:p>
          <a:p>
            <a:pPr eaLnBrk="1" hangingPunct="1">
              <a:buFont typeface="Arial" pitchFamily="34" charset="0"/>
              <a:buNone/>
            </a:pPr>
            <a:endParaRPr lang="en-US" sz="2800" smtClean="0">
              <a:ea typeface="ＭＳ Ｐゴシック" pitchFamily="34" charset="-128"/>
            </a:endParaRPr>
          </a:p>
          <a:p>
            <a:pPr eaLnBrk="1" hangingPunct="1">
              <a:buFont typeface="Arial" pitchFamily="34" charset="0"/>
              <a:buNone/>
            </a:pPr>
            <a:endParaRPr lang="en-US" sz="2800" smtClean="0">
              <a:ea typeface="ＭＳ Ｐゴシック" pitchFamily="34" charset="-128"/>
            </a:endParaRPr>
          </a:p>
        </p:txBody>
      </p:sp>
      <p:sp>
        <p:nvSpPr>
          <p:cNvPr id="24580" name="Date Placeholder 3"/>
          <p:cNvSpPr>
            <a:spLocks noGrp="1"/>
          </p:cNvSpPr>
          <p:nvPr>
            <p:ph type="dt" sz="quarter" idx="10"/>
          </p:nvPr>
        </p:nvSpPr>
        <p:spPr bwMode="auto">
          <a:noFill/>
          <a:ln>
            <a:miter lim="800000"/>
            <a:headEnd/>
            <a:tailEnd/>
          </a:ln>
        </p:spPr>
        <p:txBody>
          <a:bodyPr/>
          <a:lstStyle/>
          <a:p>
            <a:fld id="{B435A826-30A8-48B0-ABC4-08AFCF914CA5}" type="datetime1">
              <a:rPr lang="en-US" smtClean="0">
                <a:ea typeface="ＭＳ Ｐゴシック" pitchFamily="34" charset="-128"/>
              </a:rPr>
              <a:pPr/>
              <a:t>9/19/2011</a:t>
            </a:fld>
            <a:endParaRPr lang="en-US" smtClean="0">
              <a:ea typeface="ＭＳ Ｐゴシック" pitchFamily="34" charset="-128"/>
            </a:endParaRPr>
          </a:p>
        </p:txBody>
      </p:sp>
      <p:sp>
        <p:nvSpPr>
          <p:cNvPr id="24581" name="Slide Number Placeholder 5"/>
          <p:cNvSpPr>
            <a:spLocks noGrp="1"/>
          </p:cNvSpPr>
          <p:nvPr>
            <p:ph type="sldNum" sz="quarter" idx="12"/>
          </p:nvPr>
        </p:nvSpPr>
        <p:spPr bwMode="auto">
          <a:noFill/>
          <a:ln>
            <a:miter lim="800000"/>
            <a:headEnd/>
            <a:tailEnd/>
          </a:ln>
        </p:spPr>
        <p:txBody>
          <a:bodyPr/>
          <a:lstStyle/>
          <a:p>
            <a:fld id="{B3C38740-CC7E-4D76-B223-7B7FC5E9D398}" type="slidenum">
              <a:rPr lang="en-US" smtClean="0">
                <a:ea typeface="ＭＳ Ｐゴシック" pitchFamily="34" charset="-128"/>
              </a:rPr>
              <a:pPr/>
              <a:t>22</a:t>
            </a:fld>
            <a:endParaRPr lang="en-US" smtClean="0">
              <a:ea typeface="ＭＳ Ｐゴシック" pitchFamily="34" charset="-128"/>
            </a:endParaRPr>
          </a:p>
        </p:txBody>
      </p:sp>
      <p:sp>
        <p:nvSpPr>
          <p:cNvPr id="24582"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0"/>
          <p:cNvSpPr>
            <a:spLocks noGrp="1"/>
          </p:cNvSpPr>
          <p:nvPr>
            <p:ph type="title"/>
          </p:nvPr>
        </p:nvSpPr>
        <p:spPr/>
        <p:txBody>
          <a:bodyPr/>
          <a:lstStyle/>
          <a:p>
            <a:pPr algn="r" eaLnBrk="1" hangingPunct="1"/>
            <a:r>
              <a:rPr lang="en-US" smtClean="0">
                <a:ea typeface="ＭＳ Ｐゴシック" pitchFamily="34" charset="-128"/>
              </a:rPr>
              <a:t>DWARF description  (2/2)</a:t>
            </a:r>
          </a:p>
        </p:txBody>
      </p:sp>
      <p:sp>
        <p:nvSpPr>
          <p:cNvPr id="25603" name="Content Placeholder 13"/>
          <p:cNvSpPr>
            <a:spLocks noGrp="1"/>
          </p:cNvSpPr>
          <p:nvPr>
            <p:ph idx="1"/>
          </p:nvPr>
        </p:nvSpPr>
        <p:spPr>
          <a:xfrm>
            <a:off x="611188" y="1412875"/>
            <a:ext cx="8075612" cy="4525963"/>
          </a:xfrm>
        </p:spPr>
        <p:txBody>
          <a:bodyPr/>
          <a:lstStyle/>
          <a:p>
            <a:pPr eaLnBrk="1" hangingPunct="1"/>
            <a:r>
              <a:rPr lang="en-US" sz="2800" smtClean="0">
                <a:ea typeface="ＭＳ Ｐゴシック" pitchFamily="34" charset="-128"/>
              </a:rPr>
              <a:t>From the DWARF web portal authenticated and authorized user can:</a:t>
            </a:r>
          </a:p>
          <a:p>
            <a:pPr lvl="1" eaLnBrk="1" hangingPunct="1"/>
            <a:r>
              <a:rPr lang="en-US" sz="2400" smtClean="0">
                <a:ea typeface="ＭＳ Ｐゴシック" pitchFamily="34" charset="-128"/>
              </a:rPr>
              <a:t>Create and change repository structure</a:t>
            </a:r>
          </a:p>
          <a:p>
            <a:pPr lvl="1" eaLnBrk="1" hangingPunct="1"/>
            <a:r>
              <a:rPr lang="en-US" sz="2400" smtClean="0">
                <a:ea typeface="ＭＳ Ｐゴシック" pitchFamily="34" charset="-128"/>
              </a:rPr>
              <a:t>Perform package uploading</a:t>
            </a:r>
          </a:p>
          <a:p>
            <a:pPr lvl="1" eaLnBrk="1" hangingPunct="1"/>
            <a:r>
              <a:rPr lang="en-US" sz="2400" smtClean="0">
                <a:ea typeface="ＭＳ Ｐゴシック" pitchFamily="34" charset="-128"/>
              </a:rPr>
              <a:t>Build repository</a:t>
            </a:r>
            <a:endParaRPr lang="en-US" smtClean="0">
              <a:ea typeface="ＭＳ Ｐゴシック" pitchFamily="34" charset="-128"/>
            </a:endParaRPr>
          </a:p>
          <a:p>
            <a:pPr eaLnBrk="1" hangingPunct="1"/>
            <a:r>
              <a:rPr lang="en-US" sz="2800" smtClean="0">
                <a:ea typeface="ＭＳ Ｐゴシック" pitchFamily="34" charset="-128"/>
              </a:rPr>
              <a:t>Deployed within AEGIS e-Infrastructure</a:t>
            </a:r>
          </a:p>
          <a:p>
            <a:pPr eaLnBrk="1" hangingPunct="1"/>
            <a:endParaRPr lang="en-US" sz="2800" smtClean="0">
              <a:ea typeface="ＭＳ Ｐゴシック" pitchFamily="34" charset="-128"/>
            </a:endParaRPr>
          </a:p>
        </p:txBody>
      </p:sp>
      <p:sp>
        <p:nvSpPr>
          <p:cNvPr id="25604" name="Date Placeholder 3"/>
          <p:cNvSpPr>
            <a:spLocks noGrp="1"/>
          </p:cNvSpPr>
          <p:nvPr>
            <p:ph type="dt" sz="quarter" idx="10"/>
          </p:nvPr>
        </p:nvSpPr>
        <p:spPr bwMode="auto">
          <a:noFill/>
          <a:ln>
            <a:miter lim="800000"/>
            <a:headEnd/>
            <a:tailEnd/>
          </a:ln>
        </p:spPr>
        <p:txBody>
          <a:bodyPr/>
          <a:lstStyle/>
          <a:p>
            <a:fld id="{3441C987-18D4-44B8-8777-048D83C1FC2E}" type="datetime1">
              <a:rPr lang="en-US" smtClean="0">
                <a:ea typeface="ＭＳ Ｐゴシック" pitchFamily="34" charset="-128"/>
              </a:rPr>
              <a:pPr/>
              <a:t>9/19/2011</a:t>
            </a:fld>
            <a:endParaRPr lang="en-US" smtClean="0">
              <a:ea typeface="ＭＳ Ｐゴシック" pitchFamily="34" charset="-128"/>
            </a:endParaRPr>
          </a:p>
        </p:txBody>
      </p:sp>
      <p:sp>
        <p:nvSpPr>
          <p:cNvPr id="25605" name="Slide Number Placeholder 5"/>
          <p:cNvSpPr>
            <a:spLocks noGrp="1"/>
          </p:cNvSpPr>
          <p:nvPr>
            <p:ph type="sldNum" sz="quarter" idx="12"/>
          </p:nvPr>
        </p:nvSpPr>
        <p:spPr bwMode="auto">
          <a:noFill/>
          <a:ln>
            <a:miter lim="800000"/>
            <a:headEnd/>
            <a:tailEnd/>
          </a:ln>
        </p:spPr>
        <p:txBody>
          <a:bodyPr/>
          <a:lstStyle/>
          <a:p>
            <a:fld id="{040D6F42-2D98-470B-879E-685F30293AE8}" type="slidenum">
              <a:rPr lang="en-US" smtClean="0">
                <a:ea typeface="ＭＳ Ｐゴシック" pitchFamily="34" charset="-128"/>
              </a:rPr>
              <a:pPr/>
              <a:t>23</a:t>
            </a:fld>
            <a:endParaRPr lang="en-US" smtClean="0">
              <a:ea typeface="ＭＳ Ｐゴシック" pitchFamily="34" charset="-128"/>
            </a:endParaRPr>
          </a:p>
        </p:txBody>
      </p:sp>
      <p:sp>
        <p:nvSpPr>
          <p:cNvPr id="25606"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0"/>
          <p:cNvSpPr>
            <a:spLocks noGrp="1"/>
          </p:cNvSpPr>
          <p:nvPr>
            <p:ph type="title"/>
          </p:nvPr>
        </p:nvSpPr>
        <p:spPr/>
        <p:txBody>
          <a:bodyPr/>
          <a:lstStyle/>
          <a:p>
            <a:pPr algn="r" eaLnBrk="1" hangingPunct="1"/>
            <a:r>
              <a:rPr lang="en-US" smtClean="0">
                <a:ea typeface="ＭＳ Ｐゴシック" pitchFamily="34" charset="-128"/>
              </a:rPr>
              <a:t>DWARF implementation  (1/3)</a:t>
            </a:r>
          </a:p>
        </p:txBody>
      </p:sp>
      <p:sp>
        <p:nvSpPr>
          <p:cNvPr id="26627" name="Date Placeholder 3"/>
          <p:cNvSpPr>
            <a:spLocks noGrp="1"/>
          </p:cNvSpPr>
          <p:nvPr>
            <p:ph type="dt" sz="quarter" idx="10"/>
          </p:nvPr>
        </p:nvSpPr>
        <p:spPr bwMode="auto">
          <a:noFill/>
          <a:ln>
            <a:miter lim="800000"/>
            <a:headEnd/>
            <a:tailEnd/>
          </a:ln>
        </p:spPr>
        <p:txBody>
          <a:bodyPr/>
          <a:lstStyle/>
          <a:p>
            <a:fld id="{6E8DDD1D-DC31-453F-A19C-94CAC3F71C6D}" type="datetime1">
              <a:rPr lang="en-US" smtClean="0">
                <a:ea typeface="ＭＳ Ｐゴシック" pitchFamily="34" charset="-128"/>
              </a:rPr>
              <a:pPr/>
              <a:t>9/19/2011</a:t>
            </a:fld>
            <a:endParaRPr lang="en-US" smtClean="0">
              <a:ea typeface="ＭＳ Ｐゴシック" pitchFamily="34" charset="-128"/>
            </a:endParaRPr>
          </a:p>
        </p:txBody>
      </p:sp>
      <p:sp>
        <p:nvSpPr>
          <p:cNvPr id="26628" name="Slide Number Placeholder 5"/>
          <p:cNvSpPr>
            <a:spLocks noGrp="1"/>
          </p:cNvSpPr>
          <p:nvPr>
            <p:ph type="sldNum" sz="quarter" idx="12"/>
          </p:nvPr>
        </p:nvSpPr>
        <p:spPr bwMode="auto">
          <a:noFill/>
          <a:ln>
            <a:miter lim="800000"/>
            <a:headEnd/>
            <a:tailEnd/>
          </a:ln>
        </p:spPr>
        <p:txBody>
          <a:bodyPr/>
          <a:lstStyle/>
          <a:p>
            <a:fld id="{0348B894-0098-45EB-A5A1-A3B013C183A3}" type="slidenum">
              <a:rPr lang="en-US" smtClean="0">
                <a:ea typeface="ＭＳ Ｐゴシック" pitchFamily="34" charset="-128"/>
              </a:rPr>
              <a:pPr/>
              <a:t>24</a:t>
            </a:fld>
            <a:endParaRPr lang="en-US" smtClean="0">
              <a:ea typeface="ＭＳ Ｐゴシック" pitchFamily="34" charset="-128"/>
            </a:endParaRPr>
          </a:p>
        </p:txBody>
      </p:sp>
      <p:sp>
        <p:nvSpPr>
          <p:cNvPr id="26629"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pic>
        <p:nvPicPr>
          <p:cNvPr id="26630" name="Picture 8" descr="watg1.png"/>
          <p:cNvPicPr>
            <a:picLocks noChangeAspect="1"/>
          </p:cNvPicPr>
          <p:nvPr/>
        </p:nvPicPr>
        <p:blipFill>
          <a:blip r:embed="rId2" cstate="print"/>
          <a:srcRect/>
          <a:stretch>
            <a:fillRect/>
          </a:stretch>
        </p:blipFill>
        <p:spPr bwMode="auto">
          <a:xfrm>
            <a:off x="787400" y="1274763"/>
            <a:ext cx="7569200" cy="430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3"/>
          <p:cNvSpPr>
            <a:spLocks noGrp="1"/>
          </p:cNvSpPr>
          <p:nvPr>
            <p:ph idx="1"/>
          </p:nvPr>
        </p:nvSpPr>
        <p:spPr>
          <a:xfrm>
            <a:off x="611188" y="1412875"/>
            <a:ext cx="8075612" cy="4525963"/>
          </a:xfrm>
        </p:spPr>
        <p:txBody>
          <a:bodyPr/>
          <a:lstStyle/>
          <a:p>
            <a:pPr eaLnBrk="1" hangingPunct="1"/>
            <a:r>
              <a:rPr lang="en-US" sz="2800" smtClean="0">
                <a:ea typeface="ＭＳ Ｐゴシック" pitchFamily="34" charset="-128"/>
              </a:rPr>
              <a:t>DWARF modules are implemented as bash scripts that handle build action on repositories</a:t>
            </a:r>
          </a:p>
          <a:p>
            <a:pPr eaLnBrk="1" hangingPunct="1"/>
            <a:r>
              <a:rPr lang="en-US" sz="2800" smtClean="0">
                <a:ea typeface="ＭＳ Ｐゴシック" pitchFamily="34" charset="-128"/>
              </a:rPr>
              <a:t>APT DWARF and YUM DWARF module</a:t>
            </a:r>
          </a:p>
          <a:p>
            <a:pPr lvl="1" eaLnBrk="1" hangingPunct="1"/>
            <a:r>
              <a:rPr lang="en-US" sz="2400" smtClean="0">
                <a:ea typeface="ＭＳ Ｐゴシック" pitchFamily="34" charset="-128"/>
              </a:rPr>
              <a:t>Analyzes RPM packages in a directory tree and builds information files so that that directory tree can be used as an APT or YUM repository</a:t>
            </a:r>
          </a:p>
          <a:p>
            <a:pPr eaLnBrk="1" hangingPunct="1"/>
            <a:r>
              <a:rPr lang="en-US" sz="2800" smtClean="0">
                <a:ea typeface="ＭＳ Ｐゴシック" pitchFamily="34" charset="-128"/>
              </a:rPr>
              <a:t>MIRROR DWARF module</a:t>
            </a:r>
          </a:p>
          <a:p>
            <a:pPr lvl="1" eaLnBrk="1" hangingPunct="1"/>
            <a:r>
              <a:rPr lang="en-US" sz="2400" smtClean="0">
                <a:ea typeface="ＭＳ Ｐゴシック" pitchFamily="34" charset="-128"/>
              </a:rPr>
              <a:t>Responsible for mirroring some existing software repository locally (Scientific Linux, gLite software, Ubuntu,  community repositories (dag)…)	</a:t>
            </a:r>
          </a:p>
          <a:p>
            <a:pPr eaLnBrk="1" hangingPunct="1"/>
            <a:endParaRPr lang="en-US" sz="2800" smtClean="0">
              <a:ea typeface="ＭＳ Ｐゴシック" pitchFamily="34" charset="-128"/>
            </a:endParaRPr>
          </a:p>
        </p:txBody>
      </p:sp>
      <p:sp>
        <p:nvSpPr>
          <p:cNvPr id="27651" name="Date Placeholder 3"/>
          <p:cNvSpPr>
            <a:spLocks noGrp="1"/>
          </p:cNvSpPr>
          <p:nvPr>
            <p:ph type="dt" sz="quarter" idx="10"/>
          </p:nvPr>
        </p:nvSpPr>
        <p:spPr bwMode="auto">
          <a:noFill/>
          <a:ln>
            <a:miter lim="800000"/>
            <a:headEnd/>
            <a:tailEnd/>
          </a:ln>
        </p:spPr>
        <p:txBody>
          <a:bodyPr/>
          <a:lstStyle/>
          <a:p>
            <a:fld id="{9A2434EC-3AB0-44EF-997C-C250E3F8C764}" type="datetime1">
              <a:rPr lang="en-US" smtClean="0">
                <a:ea typeface="ＭＳ Ｐゴシック" pitchFamily="34" charset="-128"/>
              </a:rPr>
              <a:pPr/>
              <a:t>9/19/2011</a:t>
            </a:fld>
            <a:endParaRPr lang="en-US" smtClean="0">
              <a:ea typeface="ＭＳ Ｐゴシック" pitchFamily="34" charset="-128"/>
            </a:endParaRPr>
          </a:p>
        </p:txBody>
      </p:sp>
      <p:sp>
        <p:nvSpPr>
          <p:cNvPr id="27652" name="Slide Number Placeholder 5"/>
          <p:cNvSpPr>
            <a:spLocks noGrp="1"/>
          </p:cNvSpPr>
          <p:nvPr>
            <p:ph type="sldNum" sz="quarter" idx="12"/>
          </p:nvPr>
        </p:nvSpPr>
        <p:spPr bwMode="auto">
          <a:noFill/>
          <a:ln>
            <a:miter lim="800000"/>
            <a:headEnd/>
            <a:tailEnd/>
          </a:ln>
        </p:spPr>
        <p:txBody>
          <a:bodyPr/>
          <a:lstStyle/>
          <a:p>
            <a:fld id="{14690448-FB57-4641-B78D-A71E9D1CA5B3}" type="slidenum">
              <a:rPr lang="en-US" smtClean="0">
                <a:ea typeface="ＭＳ Ｐゴシック" pitchFamily="34" charset="-128"/>
              </a:rPr>
              <a:pPr/>
              <a:t>25</a:t>
            </a:fld>
            <a:endParaRPr lang="en-US" smtClean="0">
              <a:ea typeface="ＭＳ Ｐゴシック" pitchFamily="34" charset="-128"/>
            </a:endParaRPr>
          </a:p>
        </p:txBody>
      </p:sp>
      <p:sp>
        <p:nvSpPr>
          <p:cNvPr id="27653"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
        <p:nvSpPr>
          <p:cNvPr id="27654" name="Title 10"/>
          <p:cNvSpPr>
            <a:spLocks noGrp="1"/>
          </p:cNvSpPr>
          <p:nvPr>
            <p:ph type="title"/>
          </p:nvPr>
        </p:nvSpPr>
        <p:spPr/>
        <p:txBody>
          <a:bodyPr/>
          <a:lstStyle/>
          <a:p>
            <a:pPr algn="r" eaLnBrk="1" hangingPunct="1"/>
            <a:r>
              <a:rPr lang="en-US" smtClean="0">
                <a:ea typeface="ＭＳ Ｐゴシック" pitchFamily="34" charset="-128"/>
              </a:rPr>
              <a:t>DWARF implementation  (2/3)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3"/>
          <p:cNvSpPr>
            <a:spLocks noGrp="1"/>
          </p:cNvSpPr>
          <p:nvPr>
            <p:ph idx="1"/>
          </p:nvPr>
        </p:nvSpPr>
        <p:spPr>
          <a:xfrm>
            <a:off x="611188" y="1412875"/>
            <a:ext cx="8075612" cy="4525963"/>
          </a:xfrm>
        </p:spPr>
        <p:txBody>
          <a:bodyPr/>
          <a:lstStyle/>
          <a:p>
            <a:pPr eaLnBrk="1" hangingPunct="1"/>
            <a:r>
              <a:rPr lang="en-US" sz="2800" smtClean="0">
                <a:ea typeface="ＭＳ Ｐゴシック" pitchFamily="34" charset="-128"/>
              </a:rPr>
              <a:t>The DWARF database</a:t>
            </a:r>
          </a:p>
          <a:p>
            <a:pPr lvl="1" eaLnBrk="1" hangingPunct="1"/>
            <a:r>
              <a:rPr lang="en-US" sz="2400" smtClean="0">
                <a:ea typeface="ＭＳ Ｐゴシック" pitchFamily="34" charset="-128"/>
              </a:rPr>
              <a:t>Realized using MySQL database technology</a:t>
            </a:r>
          </a:p>
          <a:p>
            <a:pPr lvl="1" eaLnBrk="1" hangingPunct="1"/>
            <a:r>
              <a:rPr lang="en-US" sz="2400" smtClean="0">
                <a:ea typeface="ＭＳ Ｐゴシック" pitchFamily="34" charset="-128"/>
              </a:rPr>
              <a:t>Contains information on:</a:t>
            </a:r>
          </a:p>
          <a:p>
            <a:pPr lvl="2" eaLnBrk="1" hangingPunct="1"/>
            <a:r>
              <a:rPr lang="en-US" smtClean="0">
                <a:ea typeface="ＭＳ Ｐゴシック" pitchFamily="34" charset="-128"/>
              </a:rPr>
              <a:t>Security</a:t>
            </a:r>
          </a:p>
          <a:p>
            <a:pPr lvl="2" eaLnBrk="1" hangingPunct="1"/>
            <a:r>
              <a:rPr lang="en-US" smtClean="0">
                <a:ea typeface="ＭＳ Ｐゴシック" pitchFamily="34" charset="-128"/>
              </a:rPr>
              <a:t>Repositories type</a:t>
            </a:r>
          </a:p>
          <a:p>
            <a:pPr lvl="2" eaLnBrk="1" hangingPunct="1"/>
            <a:r>
              <a:rPr lang="en-US" smtClean="0">
                <a:ea typeface="ＭＳ Ｐゴシック" pitchFamily="34" charset="-128"/>
              </a:rPr>
              <a:t>Repositories metadata</a:t>
            </a:r>
          </a:p>
          <a:p>
            <a:pPr lvl="2" eaLnBrk="1" hangingPunct="1"/>
            <a:r>
              <a:rPr lang="en-US" smtClean="0">
                <a:ea typeface="ＭＳ Ｐゴシック" pitchFamily="34" charset="-128"/>
              </a:rPr>
              <a:t>Mirrored repositories</a:t>
            </a:r>
          </a:p>
          <a:p>
            <a:pPr lvl="2" eaLnBrk="1" hangingPunct="1"/>
            <a:r>
              <a:rPr lang="en-US" smtClean="0">
                <a:ea typeface="ＭＳ Ｐゴシック" pitchFamily="34" charset="-128"/>
              </a:rPr>
              <a:t>Logging information</a:t>
            </a:r>
          </a:p>
        </p:txBody>
      </p:sp>
      <p:sp>
        <p:nvSpPr>
          <p:cNvPr id="28675" name="Date Placeholder 3"/>
          <p:cNvSpPr>
            <a:spLocks noGrp="1"/>
          </p:cNvSpPr>
          <p:nvPr>
            <p:ph type="dt" sz="quarter" idx="10"/>
          </p:nvPr>
        </p:nvSpPr>
        <p:spPr bwMode="auto">
          <a:noFill/>
          <a:ln>
            <a:miter lim="800000"/>
            <a:headEnd/>
            <a:tailEnd/>
          </a:ln>
        </p:spPr>
        <p:txBody>
          <a:bodyPr/>
          <a:lstStyle/>
          <a:p>
            <a:fld id="{4071AA7C-5C33-4485-9AE6-4730C839434A}" type="datetime1">
              <a:rPr lang="en-US" smtClean="0">
                <a:ea typeface="ＭＳ Ｐゴシック" pitchFamily="34" charset="-128"/>
              </a:rPr>
              <a:pPr/>
              <a:t>9/19/2011</a:t>
            </a:fld>
            <a:endParaRPr lang="en-US" smtClean="0">
              <a:ea typeface="ＭＳ Ｐゴシック" pitchFamily="34" charset="-128"/>
            </a:endParaRPr>
          </a:p>
        </p:txBody>
      </p:sp>
      <p:sp>
        <p:nvSpPr>
          <p:cNvPr id="28676" name="Slide Number Placeholder 5"/>
          <p:cNvSpPr>
            <a:spLocks noGrp="1"/>
          </p:cNvSpPr>
          <p:nvPr>
            <p:ph type="sldNum" sz="quarter" idx="12"/>
          </p:nvPr>
        </p:nvSpPr>
        <p:spPr bwMode="auto">
          <a:noFill/>
          <a:ln>
            <a:miter lim="800000"/>
            <a:headEnd/>
            <a:tailEnd/>
          </a:ln>
        </p:spPr>
        <p:txBody>
          <a:bodyPr/>
          <a:lstStyle/>
          <a:p>
            <a:fld id="{F8F96543-5F20-45F5-9B17-3343E0580CB7}" type="slidenum">
              <a:rPr lang="en-US" smtClean="0">
                <a:ea typeface="ＭＳ Ｐゴシック" pitchFamily="34" charset="-128"/>
              </a:rPr>
              <a:pPr/>
              <a:t>26</a:t>
            </a:fld>
            <a:endParaRPr lang="en-US" smtClean="0">
              <a:ea typeface="ＭＳ Ｐゴシック" pitchFamily="34" charset="-128"/>
            </a:endParaRPr>
          </a:p>
        </p:txBody>
      </p:sp>
      <p:sp>
        <p:nvSpPr>
          <p:cNvPr id="28677"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
        <p:nvSpPr>
          <p:cNvPr id="28678" name="Title 10"/>
          <p:cNvSpPr>
            <a:spLocks noGrp="1"/>
          </p:cNvSpPr>
          <p:nvPr>
            <p:ph type="title"/>
          </p:nvPr>
        </p:nvSpPr>
        <p:spPr/>
        <p:txBody>
          <a:bodyPr/>
          <a:lstStyle/>
          <a:p>
            <a:pPr algn="r" eaLnBrk="1" hangingPunct="1"/>
            <a:r>
              <a:rPr lang="en-US" smtClean="0">
                <a:ea typeface="ＭＳ Ｐゴシック" pitchFamily="34" charset="-128"/>
              </a:rPr>
              <a:t>DWARF implementation  (3/3)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0"/>
          <p:cNvSpPr>
            <a:spLocks noGrp="1"/>
          </p:cNvSpPr>
          <p:nvPr>
            <p:ph type="title"/>
          </p:nvPr>
        </p:nvSpPr>
        <p:spPr/>
        <p:txBody>
          <a:bodyPr/>
          <a:lstStyle/>
          <a:p>
            <a:pPr algn="r" eaLnBrk="1" hangingPunct="1"/>
            <a:r>
              <a:rPr lang="en-US" smtClean="0">
                <a:ea typeface="ＭＳ Ｐゴシック" pitchFamily="34" charset="-128"/>
              </a:rPr>
              <a:t>DWARF screenshoot   </a:t>
            </a:r>
          </a:p>
        </p:txBody>
      </p:sp>
      <p:sp>
        <p:nvSpPr>
          <p:cNvPr id="29699" name="Date Placeholder 3"/>
          <p:cNvSpPr>
            <a:spLocks noGrp="1"/>
          </p:cNvSpPr>
          <p:nvPr>
            <p:ph type="dt" sz="quarter" idx="10"/>
          </p:nvPr>
        </p:nvSpPr>
        <p:spPr bwMode="auto">
          <a:noFill/>
          <a:ln>
            <a:miter lim="800000"/>
            <a:headEnd/>
            <a:tailEnd/>
          </a:ln>
        </p:spPr>
        <p:txBody>
          <a:bodyPr/>
          <a:lstStyle/>
          <a:p>
            <a:fld id="{922FDE8D-BED6-4C13-BD74-EA1778B8EF1A}" type="datetime1">
              <a:rPr lang="en-US" smtClean="0">
                <a:ea typeface="ＭＳ Ｐゴシック" pitchFamily="34" charset="-128"/>
              </a:rPr>
              <a:pPr/>
              <a:t>9/19/2011</a:t>
            </a:fld>
            <a:endParaRPr lang="en-US" smtClean="0">
              <a:ea typeface="ＭＳ Ｐゴシック" pitchFamily="34" charset="-128"/>
            </a:endParaRPr>
          </a:p>
        </p:txBody>
      </p:sp>
      <p:sp>
        <p:nvSpPr>
          <p:cNvPr id="29700" name="Slide Number Placeholder 5"/>
          <p:cNvSpPr>
            <a:spLocks noGrp="1"/>
          </p:cNvSpPr>
          <p:nvPr>
            <p:ph type="sldNum" sz="quarter" idx="12"/>
          </p:nvPr>
        </p:nvSpPr>
        <p:spPr bwMode="auto">
          <a:noFill/>
          <a:ln>
            <a:miter lim="800000"/>
            <a:headEnd/>
            <a:tailEnd/>
          </a:ln>
        </p:spPr>
        <p:txBody>
          <a:bodyPr/>
          <a:lstStyle/>
          <a:p>
            <a:fld id="{724F5EBD-5321-48F1-85BC-02DA3A9E4B02}" type="slidenum">
              <a:rPr lang="en-US" smtClean="0">
                <a:ea typeface="ＭＳ Ｐゴシック" pitchFamily="34" charset="-128"/>
              </a:rPr>
              <a:pPr/>
              <a:t>27</a:t>
            </a:fld>
            <a:endParaRPr lang="en-US" smtClean="0">
              <a:ea typeface="ＭＳ Ｐゴシック" pitchFamily="34" charset="-128"/>
            </a:endParaRPr>
          </a:p>
        </p:txBody>
      </p:sp>
      <p:sp>
        <p:nvSpPr>
          <p:cNvPr id="29701"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pic>
        <p:nvPicPr>
          <p:cNvPr id="29702" name="Picture 8" descr="watg1.png"/>
          <p:cNvPicPr>
            <a:picLocks noChangeAspect="1"/>
          </p:cNvPicPr>
          <p:nvPr/>
        </p:nvPicPr>
        <p:blipFill>
          <a:blip r:embed="rId2" cstate="print"/>
          <a:srcRect/>
          <a:stretch>
            <a:fillRect/>
          </a:stretch>
        </p:blipFill>
        <p:spPr bwMode="auto">
          <a:xfrm>
            <a:off x="1549400" y="1160463"/>
            <a:ext cx="6365875" cy="5037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0"/>
          <p:cNvSpPr>
            <a:spLocks noGrp="1"/>
          </p:cNvSpPr>
          <p:nvPr>
            <p:ph type="title"/>
          </p:nvPr>
        </p:nvSpPr>
        <p:spPr/>
        <p:txBody>
          <a:bodyPr/>
          <a:lstStyle/>
          <a:p>
            <a:pPr algn="r" eaLnBrk="1" hangingPunct="1"/>
            <a:r>
              <a:rPr lang="en-US" smtClean="0">
                <a:ea typeface="ＭＳ Ｐゴシック" pitchFamily="34" charset="-128"/>
              </a:rPr>
              <a:t>Useful links  </a:t>
            </a:r>
          </a:p>
        </p:txBody>
      </p:sp>
      <p:sp>
        <p:nvSpPr>
          <p:cNvPr id="30723" name="Content Placeholder 13"/>
          <p:cNvSpPr>
            <a:spLocks noGrp="1"/>
          </p:cNvSpPr>
          <p:nvPr>
            <p:ph idx="1"/>
          </p:nvPr>
        </p:nvSpPr>
        <p:spPr>
          <a:xfrm>
            <a:off x="611188" y="1412875"/>
            <a:ext cx="8075612" cy="4525963"/>
          </a:xfrm>
        </p:spPr>
        <p:txBody>
          <a:bodyPr/>
          <a:lstStyle/>
          <a:p>
            <a:pPr eaLnBrk="1" hangingPunct="1"/>
            <a:r>
              <a:rPr lang="en-US" sz="2800" smtClean="0">
                <a:ea typeface="ＭＳ Ｐゴシック" pitchFamily="34" charset="-128"/>
              </a:rPr>
              <a:t>WatG browser</a:t>
            </a:r>
          </a:p>
          <a:p>
            <a:pPr lvl="1" eaLnBrk="1" hangingPunct="1"/>
            <a:r>
              <a:rPr lang="en-US" sz="2400" smtClean="0">
                <a:ea typeface="ＭＳ Ｐゴシック" pitchFamily="34" charset="-128"/>
                <a:hlinkClick r:id="rId2"/>
              </a:rPr>
              <a:t>https://http.ipb.ac.rs/tools/watg_browser/</a:t>
            </a:r>
            <a:endParaRPr lang="en-US" sz="2400" smtClean="0">
              <a:ea typeface="ＭＳ Ｐゴシック" pitchFamily="34" charset="-128"/>
            </a:endParaRPr>
          </a:p>
          <a:p>
            <a:pPr lvl="1" eaLnBrk="1" hangingPunct="1"/>
            <a:r>
              <a:rPr lang="en-US" sz="2400" smtClean="0">
                <a:ea typeface="ＭＳ Ｐゴシック" pitchFamily="34" charset="-128"/>
              </a:rPr>
              <a:t>Soon to be available for download as a JAR file that will be easily deployed under the Tomcat server</a:t>
            </a:r>
          </a:p>
          <a:p>
            <a:pPr eaLnBrk="1" hangingPunct="1"/>
            <a:r>
              <a:rPr lang="en-US" sz="2800" smtClean="0">
                <a:ea typeface="ＭＳ Ｐゴシック" pitchFamily="34" charset="-128"/>
              </a:rPr>
              <a:t>gFinger</a:t>
            </a:r>
          </a:p>
          <a:p>
            <a:pPr lvl="1" eaLnBrk="1" hangingPunct="1"/>
            <a:r>
              <a:rPr lang="en-US" sz="2400" smtClean="0">
                <a:ea typeface="ＭＳ Ｐゴシック" pitchFamily="34" charset="-128"/>
                <a:hlinkClick r:id="rId3"/>
              </a:rPr>
              <a:t>https://http.ipb.ac.rs/tools/gfinger/</a:t>
            </a:r>
            <a:endParaRPr lang="en-US" sz="2400" smtClean="0">
              <a:ea typeface="ＭＳ Ｐゴシック" pitchFamily="34" charset="-128"/>
            </a:endParaRPr>
          </a:p>
          <a:p>
            <a:pPr lvl="1" eaLnBrk="1" hangingPunct="1"/>
            <a:r>
              <a:rPr lang="en-US" sz="2400" smtClean="0">
                <a:ea typeface="ＭＳ Ｐゴシック" pitchFamily="34" charset="-128"/>
              </a:rPr>
              <a:t>Source code and RPMs available for download</a:t>
            </a:r>
          </a:p>
          <a:p>
            <a:pPr eaLnBrk="1" hangingPunct="1"/>
            <a:r>
              <a:rPr lang="en-US" sz="2800" smtClean="0">
                <a:ea typeface="ＭＳ Ｐゴシック" pitchFamily="34" charset="-128"/>
              </a:rPr>
              <a:t>DWARF @ SCL: </a:t>
            </a:r>
            <a:r>
              <a:rPr lang="en-US" sz="2400" smtClean="0">
                <a:ea typeface="ＭＳ Ｐゴシック" pitchFamily="34" charset="-128"/>
                <a:hlinkClick r:id="rId4"/>
              </a:rPr>
              <a:t>https://dwarf.scl.rs</a:t>
            </a:r>
            <a:r>
              <a:rPr lang="en-US" sz="2800" smtClean="0">
                <a:ea typeface="ＭＳ Ｐゴシック" pitchFamily="34" charset="-128"/>
                <a:hlinkClick r:id="rId4"/>
              </a:rPr>
              <a:t>/</a:t>
            </a:r>
            <a:endParaRPr lang="en-US" sz="2400" smtClean="0">
              <a:ea typeface="ＭＳ Ｐゴシック" pitchFamily="34" charset="-128"/>
            </a:endParaRPr>
          </a:p>
          <a:p>
            <a:pPr eaLnBrk="1" hangingPunct="1"/>
            <a:r>
              <a:rPr lang="en-US" sz="2800" smtClean="0">
                <a:ea typeface="ＭＳ Ｐゴシック" pitchFamily="34" charset="-128"/>
              </a:rPr>
              <a:t>RPM @ SCL: </a:t>
            </a:r>
            <a:r>
              <a:rPr lang="en-US" sz="2400" smtClean="0">
                <a:ea typeface="ＭＳ Ｐゴシック" pitchFamily="34" charset="-128"/>
                <a:hlinkClick r:id="rId5"/>
              </a:rPr>
              <a:t>http://rpm.scl.rs/</a:t>
            </a:r>
            <a:endParaRPr lang="en-US" sz="2800" smtClean="0">
              <a:ea typeface="ＭＳ Ｐゴシック" pitchFamily="34" charset="-128"/>
            </a:endParaRPr>
          </a:p>
          <a:p>
            <a:pPr eaLnBrk="1" hangingPunct="1"/>
            <a:endParaRPr lang="en-US" sz="2400" smtClean="0">
              <a:ea typeface="ＭＳ Ｐゴシック" pitchFamily="34" charset="-128"/>
            </a:endParaRPr>
          </a:p>
        </p:txBody>
      </p:sp>
      <p:sp>
        <p:nvSpPr>
          <p:cNvPr id="30724" name="Date Placeholder 3"/>
          <p:cNvSpPr>
            <a:spLocks noGrp="1"/>
          </p:cNvSpPr>
          <p:nvPr>
            <p:ph type="dt" sz="quarter" idx="10"/>
          </p:nvPr>
        </p:nvSpPr>
        <p:spPr bwMode="auto">
          <a:noFill/>
          <a:ln>
            <a:miter lim="800000"/>
            <a:headEnd/>
            <a:tailEnd/>
          </a:ln>
        </p:spPr>
        <p:txBody>
          <a:bodyPr/>
          <a:lstStyle/>
          <a:p>
            <a:fld id="{0815C34B-41F6-4531-9B90-07EA0D027D9F}" type="datetime1">
              <a:rPr lang="en-US" smtClean="0">
                <a:ea typeface="ＭＳ Ｐゴシック" pitchFamily="34" charset="-128"/>
              </a:rPr>
              <a:pPr/>
              <a:t>9/19/2011</a:t>
            </a:fld>
            <a:endParaRPr lang="en-US" smtClean="0">
              <a:ea typeface="ＭＳ Ｐゴシック" pitchFamily="34" charset="-128"/>
            </a:endParaRPr>
          </a:p>
        </p:txBody>
      </p:sp>
      <p:sp>
        <p:nvSpPr>
          <p:cNvPr id="30725" name="Slide Number Placeholder 5"/>
          <p:cNvSpPr>
            <a:spLocks noGrp="1"/>
          </p:cNvSpPr>
          <p:nvPr>
            <p:ph type="sldNum" sz="quarter" idx="12"/>
          </p:nvPr>
        </p:nvSpPr>
        <p:spPr bwMode="auto">
          <a:noFill/>
          <a:ln>
            <a:miter lim="800000"/>
            <a:headEnd/>
            <a:tailEnd/>
          </a:ln>
        </p:spPr>
        <p:txBody>
          <a:bodyPr/>
          <a:lstStyle/>
          <a:p>
            <a:fld id="{F2EB7709-6593-4969-96FF-2977FA765B03}" type="slidenum">
              <a:rPr lang="en-US" smtClean="0">
                <a:ea typeface="ＭＳ Ｐゴシック" pitchFamily="34" charset="-128"/>
              </a:rPr>
              <a:pPr/>
              <a:t>28</a:t>
            </a:fld>
            <a:endParaRPr lang="en-US" smtClean="0">
              <a:ea typeface="ＭＳ Ｐゴシック" pitchFamily="34" charset="-128"/>
            </a:endParaRPr>
          </a:p>
        </p:txBody>
      </p:sp>
      <p:sp>
        <p:nvSpPr>
          <p:cNvPr id="30726"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0"/>
          <p:cNvSpPr>
            <a:spLocks noGrp="1"/>
          </p:cNvSpPr>
          <p:nvPr>
            <p:ph type="title"/>
          </p:nvPr>
        </p:nvSpPr>
        <p:spPr/>
        <p:txBody>
          <a:bodyPr/>
          <a:lstStyle/>
          <a:p>
            <a:pPr algn="r" eaLnBrk="1" hangingPunct="1"/>
            <a:r>
              <a:rPr lang="en-US" smtClean="0">
                <a:ea typeface="ＭＳ Ｐゴシック" pitchFamily="34" charset="-128"/>
              </a:rPr>
              <a:t>Motivation (1/2)</a:t>
            </a:r>
          </a:p>
        </p:txBody>
      </p:sp>
      <p:sp>
        <p:nvSpPr>
          <p:cNvPr id="5123" name="Content Placeholder 13"/>
          <p:cNvSpPr>
            <a:spLocks noGrp="1"/>
          </p:cNvSpPr>
          <p:nvPr>
            <p:ph idx="1"/>
          </p:nvPr>
        </p:nvSpPr>
        <p:spPr>
          <a:xfrm>
            <a:off x="611188" y="1412875"/>
            <a:ext cx="8075612" cy="4525963"/>
          </a:xfrm>
        </p:spPr>
        <p:txBody>
          <a:bodyPr/>
          <a:lstStyle/>
          <a:p>
            <a:pPr eaLnBrk="1" hangingPunct="1"/>
            <a:r>
              <a:rPr lang="en-US" sz="2800" smtClean="0">
                <a:ea typeface="ＭＳ Ｐゴシック" pitchFamily="34" charset="-128"/>
              </a:rPr>
              <a:t>gLite represents one of the major middleware stacks used today</a:t>
            </a:r>
            <a:endParaRPr lang="en-US" sz="2800" smtClean="0">
              <a:solidFill>
                <a:srgbClr val="FF0000"/>
              </a:solidFill>
              <a:ea typeface="ＭＳ Ｐゴシック" pitchFamily="34" charset="-128"/>
            </a:endParaRPr>
          </a:p>
          <a:p>
            <a:pPr eaLnBrk="1" hangingPunct="1"/>
            <a:r>
              <a:rPr lang="en-US" sz="2800" smtClean="0">
                <a:ea typeface="ＭＳ Ｐゴシック" pitchFamily="34" charset="-128"/>
              </a:rPr>
              <a:t>Installation, maintenance and everyday Grid operations of a successful gLite resource center (Grid site) is not an easy task</a:t>
            </a:r>
          </a:p>
          <a:p>
            <a:pPr eaLnBrk="1" hangingPunct="1"/>
            <a:r>
              <a:rPr lang="en-US" sz="2800" smtClean="0">
                <a:ea typeface="ＭＳ Ｐゴシック" pitchFamily="34" charset="-128"/>
              </a:rPr>
              <a:t>Site administrators are responsible for:</a:t>
            </a:r>
          </a:p>
          <a:p>
            <a:pPr lvl="1" eaLnBrk="1" hangingPunct="1"/>
            <a:r>
              <a:rPr lang="en-US" sz="2400" smtClean="0">
                <a:ea typeface="ＭＳ Ｐゴシック" pitchFamily="34" charset="-128"/>
              </a:rPr>
              <a:t>Maintaining Grid resources provided to user communities</a:t>
            </a:r>
            <a:endParaRPr lang="en-US" smtClean="0">
              <a:ea typeface="ＭＳ Ｐゴシック" pitchFamily="34" charset="-128"/>
            </a:endParaRPr>
          </a:p>
          <a:p>
            <a:pPr lvl="1" eaLnBrk="1" hangingPunct="1"/>
            <a:r>
              <a:rPr lang="en-US" sz="2400" smtClean="0">
                <a:ea typeface="ＭＳ Ｐゴシック" pitchFamily="34" charset="-128"/>
              </a:rPr>
              <a:t>Resolving all operational problems identified by the deployed monitoring tools or diagnosed by the users </a:t>
            </a:r>
          </a:p>
        </p:txBody>
      </p:sp>
      <p:sp>
        <p:nvSpPr>
          <p:cNvPr id="5124" name="Date Placeholder 3"/>
          <p:cNvSpPr>
            <a:spLocks noGrp="1"/>
          </p:cNvSpPr>
          <p:nvPr>
            <p:ph type="dt" sz="quarter" idx="10"/>
          </p:nvPr>
        </p:nvSpPr>
        <p:spPr bwMode="auto">
          <a:noFill/>
          <a:ln>
            <a:miter lim="800000"/>
            <a:headEnd/>
            <a:tailEnd/>
          </a:ln>
        </p:spPr>
        <p:txBody>
          <a:bodyPr/>
          <a:lstStyle/>
          <a:p>
            <a:fld id="{F3A5FE26-C3F8-4FBA-971E-B96DD99A6702}" type="datetime1">
              <a:rPr lang="en-US" smtClean="0">
                <a:ea typeface="ＭＳ Ｐゴシック" pitchFamily="34" charset="-128"/>
              </a:rPr>
              <a:pPr/>
              <a:t>9/19/2011</a:t>
            </a:fld>
            <a:endParaRPr lang="en-US" smtClean="0">
              <a:ea typeface="ＭＳ Ｐゴシック" pitchFamily="34" charset="-128"/>
            </a:endParaRPr>
          </a:p>
        </p:txBody>
      </p:sp>
      <p:sp>
        <p:nvSpPr>
          <p:cNvPr id="5125" name="Slide Number Placeholder 5"/>
          <p:cNvSpPr>
            <a:spLocks noGrp="1"/>
          </p:cNvSpPr>
          <p:nvPr>
            <p:ph type="sldNum" sz="quarter" idx="12"/>
          </p:nvPr>
        </p:nvSpPr>
        <p:spPr bwMode="auto">
          <a:noFill/>
          <a:ln>
            <a:miter lim="800000"/>
            <a:headEnd/>
            <a:tailEnd/>
          </a:ln>
        </p:spPr>
        <p:txBody>
          <a:bodyPr/>
          <a:lstStyle/>
          <a:p>
            <a:fld id="{2B5E0BC5-B267-4DE9-8046-BEFECF1A0390}" type="slidenum">
              <a:rPr lang="en-US" smtClean="0">
                <a:ea typeface="ＭＳ Ｐゴシック" pitchFamily="34" charset="-128"/>
              </a:rPr>
              <a:pPr/>
              <a:t>3</a:t>
            </a:fld>
            <a:endParaRPr lang="en-US" smtClean="0">
              <a:ea typeface="ＭＳ Ｐゴシック" pitchFamily="34" charset="-128"/>
            </a:endParaRPr>
          </a:p>
        </p:txBody>
      </p:sp>
      <p:sp>
        <p:nvSpPr>
          <p:cNvPr id="5126"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3"/>
          <p:cNvSpPr>
            <a:spLocks noGrp="1"/>
          </p:cNvSpPr>
          <p:nvPr>
            <p:ph idx="1"/>
          </p:nvPr>
        </p:nvSpPr>
        <p:spPr>
          <a:xfrm>
            <a:off x="611188" y="1412875"/>
            <a:ext cx="8075612" cy="4525963"/>
          </a:xfrm>
        </p:spPr>
        <p:txBody>
          <a:bodyPr/>
          <a:lstStyle/>
          <a:p>
            <a:pPr eaLnBrk="1" hangingPunct="1"/>
            <a:r>
              <a:rPr lang="en-US" sz="2800" smtClean="0">
                <a:ea typeface="ＭＳ Ｐゴシック" pitchFamily="34" charset="-128"/>
              </a:rPr>
              <a:t>Administrators of resource centers are usually deploying customized or home-made tools for different purposes:</a:t>
            </a:r>
          </a:p>
          <a:p>
            <a:pPr lvl="1" eaLnBrk="1" hangingPunct="1"/>
            <a:r>
              <a:rPr lang="en-US" sz="2400" smtClean="0">
                <a:ea typeface="ＭＳ Ｐゴシック" pitchFamily="34" charset="-128"/>
              </a:rPr>
              <a:t>Monitoring of resources</a:t>
            </a:r>
          </a:p>
          <a:p>
            <a:pPr lvl="1" eaLnBrk="1" hangingPunct="1"/>
            <a:r>
              <a:rPr lang="en-US" sz="2400" smtClean="0">
                <a:ea typeface="ＭＳ Ｐゴシック" pitchFamily="34" charset="-128"/>
              </a:rPr>
              <a:t>Automatization of maintenance tasks that have to be performed regularly on many nodes</a:t>
            </a:r>
            <a:endParaRPr lang="en-US" sz="2400" smtClean="0">
              <a:solidFill>
                <a:srgbClr val="FF0000"/>
              </a:solidFill>
              <a:ea typeface="ＭＳ Ｐゴシック" pitchFamily="34" charset="-128"/>
            </a:endParaRPr>
          </a:p>
          <a:p>
            <a:pPr eaLnBrk="1" hangingPunct="1"/>
            <a:r>
              <a:rPr lang="en-US" sz="2800" smtClean="0">
                <a:ea typeface="ＭＳ Ｐゴシック" pitchFamily="34" charset="-128"/>
              </a:rPr>
              <a:t>The good collaborative practice is to make such custom tools available to other interested site administrators</a:t>
            </a:r>
          </a:p>
        </p:txBody>
      </p:sp>
      <p:sp>
        <p:nvSpPr>
          <p:cNvPr id="6147" name="Date Placeholder 3"/>
          <p:cNvSpPr>
            <a:spLocks noGrp="1"/>
          </p:cNvSpPr>
          <p:nvPr>
            <p:ph type="dt" sz="quarter" idx="10"/>
          </p:nvPr>
        </p:nvSpPr>
        <p:spPr bwMode="auto">
          <a:noFill/>
          <a:ln>
            <a:miter lim="800000"/>
            <a:headEnd/>
            <a:tailEnd/>
          </a:ln>
        </p:spPr>
        <p:txBody>
          <a:bodyPr/>
          <a:lstStyle/>
          <a:p>
            <a:fld id="{F16254C5-A958-436C-87B2-13A65B3D9B1E}" type="datetime1">
              <a:rPr lang="en-US" smtClean="0">
                <a:ea typeface="ＭＳ Ｐゴシック" pitchFamily="34" charset="-128"/>
              </a:rPr>
              <a:pPr/>
              <a:t>9/19/2011</a:t>
            </a:fld>
            <a:endParaRPr lang="en-US" smtClean="0">
              <a:ea typeface="ＭＳ Ｐゴシック" pitchFamily="34" charset="-128"/>
            </a:endParaRPr>
          </a:p>
        </p:txBody>
      </p:sp>
      <p:sp>
        <p:nvSpPr>
          <p:cNvPr id="6148" name="Slide Number Placeholder 5"/>
          <p:cNvSpPr>
            <a:spLocks noGrp="1"/>
          </p:cNvSpPr>
          <p:nvPr>
            <p:ph type="sldNum" sz="quarter" idx="12"/>
          </p:nvPr>
        </p:nvSpPr>
        <p:spPr bwMode="auto">
          <a:noFill/>
          <a:ln>
            <a:miter lim="800000"/>
            <a:headEnd/>
            <a:tailEnd/>
          </a:ln>
        </p:spPr>
        <p:txBody>
          <a:bodyPr/>
          <a:lstStyle/>
          <a:p>
            <a:fld id="{EB4126CF-C5CC-4BB2-A9A2-D3CD7AC2EA5C}" type="slidenum">
              <a:rPr lang="en-US" smtClean="0">
                <a:ea typeface="ＭＳ Ｐゴシック" pitchFamily="34" charset="-128"/>
              </a:rPr>
              <a:pPr/>
              <a:t>4</a:t>
            </a:fld>
            <a:endParaRPr lang="en-US" smtClean="0">
              <a:ea typeface="ＭＳ Ｐゴシック" pitchFamily="34" charset="-128"/>
            </a:endParaRPr>
          </a:p>
        </p:txBody>
      </p:sp>
      <p:sp>
        <p:nvSpPr>
          <p:cNvPr id="6149"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
        <p:nvSpPr>
          <p:cNvPr id="6150" name="Title 10"/>
          <p:cNvSpPr>
            <a:spLocks noGrp="1"/>
          </p:cNvSpPr>
          <p:nvPr>
            <p:ph type="title"/>
          </p:nvPr>
        </p:nvSpPr>
        <p:spPr/>
        <p:txBody>
          <a:bodyPr/>
          <a:lstStyle/>
          <a:p>
            <a:pPr algn="r" eaLnBrk="1" hangingPunct="1"/>
            <a:r>
              <a:rPr lang="en-US" smtClean="0">
                <a:ea typeface="ＭＳ Ｐゴシック" pitchFamily="34" charset="-128"/>
              </a:rPr>
              <a:t>Motivation (2/2)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0"/>
          <p:cNvSpPr>
            <a:spLocks noGrp="1"/>
          </p:cNvSpPr>
          <p:nvPr>
            <p:ph type="title"/>
          </p:nvPr>
        </p:nvSpPr>
        <p:spPr/>
        <p:txBody>
          <a:bodyPr/>
          <a:lstStyle/>
          <a:p>
            <a:pPr algn="r" eaLnBrk="1" hangingPunct="1"/>
            <a:endParaRPr lang="it-IT" smtClean="0">
              <a:ea typeface="ＭＳ Ｐゴシック" pitchFamily="34" charset="-128"/>
            </a:endParaRPr>
          </a:p>
        </p:txBody>
      </p:sp>
      <p:sp>
        <p:nvSpPr>
          <p:cNvPr id="7171" name="Date Placeholder 3"/>
          <p:cNvSpPr>
            <a:spLocks noGrp="1"/>
          </p:cNvSpPr>
          <p:nvPr>
            <p:ph type="dt" sz="quarter" idx="10"/>
          </p:nvPr>
        </p:nvSpPr>
        <p:spPr bwMode="auto">
          <a:noFill/>
          <a:ln>
            <a:miter lim="800000"/>
            <a:headEnd/>
            <a:tailEnd/>
          </a:ln>
        </p:spPr>
        <p:txBody>
          <a:bodyPr/>
          <a:lstStyle/>
          <a:p>
            <a:fld id="{1286C024-12BE-4264-97AC-70FB1F841757}" type="datetime1">
              <a:rPr lang="en-US" smtClean="0">
                <a:ea typeface="ＭＳ Ｐゴシック" pitchFamily="34" charset="-128"/>
              </a:rPr>
              <a:pPr/>
              <a:t>9/19/2011</a:t>
            </a:fld>
            <a:endParaRPr lang="en-US" smtClean="0">
              <a:ea typeface="ＭＳ Ｐゴシック" pitchFamily="34" charset="-128"/>
            </a:endParaRPr>
          </a:p>
        </p:txBody>
      </p:sp>
      <p:sp>
        <p:nvSpPr>
          <p:cNvPr id="7172" name="Slide Number Placeholder 5"/>
          <p:cNvSpPr>
            <a:spLocks noGrp="1"/>
          </p:cNvSpPr>
          <p:nvPr>
            <p:ph type="sldNum" sz="quarter" idx="12"/>
          </p:nvPr>
        </p:nvSpPr>
        <p:spPr bwMode="auto">
          <a:noFill/>
          <a:ln>
            <a:miter lim="800000"/>
            <a:headEnd/>
            <a:tailEnd/>
          </a:ln>
        </p:spPr>
        <p:txBody>
          <a:bodyPr/>
          <a:lstStyle/>
          <a:p>
            <a:fld id="{F3BC9E8B-9376-4AF0-A2B4-408DA2D1C796}" type="slidenum">
              <a:rPr lang="en-US" smtClean="0">
                <a:ea typeface="ＭＳ Ｐゴシック" pitchFamily="34" charset="-128"/>
              </a:rPr>
              <a:pPr/>
              <a:t>5</a:t>
            </a:fld>
            <a:endParaRPr lang="en-US" smtClean="0">
              <a:ea typeface="ＭＳ Ｐゴシック" pitchFamily="34" charset="-128"/>
            </a:endParaRPr>
          </a:p>
        </p:txBody>
      </p:sp>
      <p:sp>
        <p:nvSpPr>
          <p:cNvPr id="7173"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pic>
        <p:nvPicPr>
          <p:cNvPr id="7174" name="Picture 8" descr="watg_small2.png"/>
          <p:cNvPicPr>
            <a:picLocks noChangeAspect="1"/>
          </p:cNvPicPr>
          <p:nvPr/>
        </p:nvPicPr>
        <p:blipFill>
          <a:blip r:embed="rId2" cstate="print"/>
          <a:srcRect/>
          <a:stretch>
            <a:fillRect/>
          </a:stretch>
        </p:blipFill>
        <p:spPr bwMode="auto">
          <a:xfrm>
            <a:off x="2933700" y="3067050"/>
            <a:ext cx="327660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0"/>
          <p:cNvSpPr>
            <a:spLocks noGrp="1"/>
          </p:cNvSpPr>
          <p:nvPr>
            <p:ph type="title"/>
          </p:nvPr>
        </p:nvSpPr>
        <p:spPr/>
        <p:txBody>
          <a:bodyPr/>
          <a:lstStyle/>
          <a:p>
            <a:pPr algn="r" eaLnBrk="1" hangingPunct="1"/>
            <a:r>
              <a:rPr lang="en-US" smtClean="0">
                <a:ea typeface="ＭＳ Ｐゴシック" pitchFamily="34" charset="-128"/>
              </a:rPr>
              <a:t>Overview and Motivation</a:t>
            </a:r>
          </a:p>
        </p:txBody>
      </p:sp>
      <p:sp>
        <p:nvSpPr>
          <p:cNvPr id="8195" name="Content Placeholder 13"/>
          <p:cNvSpPr>
            <a:spLocks noGrp="1"/>
          </p:cNvSpPr>
          <p:nvPr>
            <p:ph idx="1"/>
          </p:nvPr>
        </p:nvSpPr>
        <p:spPr>
          <a:xfrm>
            <a:off x="611188" y="1412875"/>
            <a:ext cx="8075612" cy="4525963"/>
          </a:xfrm>
        </p:spPr>
        <p:txBody>
          <a:bodyPr/>
          <a:lstStyle/>
          <a:p>
            <a:pPr eaLnBrk="1" hangingPunct="1"/>
            <a:r>
              <a:rPr lang="en-US" sz="2800" smtClean="0">
                <a:ea typeface="ＭＳ Ｐゴシック" pitchFamily="34" charset="-128"/>
              </a:rPr>
              <a:t>Web-based Grid Information System visualization application</a:t>
            </a:r>
          </a:p>
          <a:p>
            <a:pPr eaLnBrk="1" hangingPunct="1"/>
            <a:r>
              <a:rPr lang="en-US" sz="2800" smtClean="0">
                <a:ea typeface="ＭＳ Ｐゴシック" pitchFamily="34" charset="-128"/>
              </a:rPr>
              <a:t>Detailed overview of the status and availability of various Grid resources</a:t>
            </a:r>
          </a:p>
          <a:p>
            <a:pPr eaLnBrk="1" hangingPunct="1"/>
            <a:r>
              <a:rPr lang="en-US" sz="2800" smtClean="0">
                <a:ea typeface="ＭＳ Ｐゴシック" pitchFamily="34" charset="-128"/>
              </a:rPr>
              <a:t>Queries and presents data obtained from gLite-based e-Infrastructure at different layers</a:t>
            </a:r>
          </a:p>
          <a:p>
            <a:pPr lvl="1" eaLnBrk="1" hangingPunct="1"/>
            <a:r>
              <a:rPr lang="en-US" sz="2400" smtClean="0">
                <a:ea typeface="ＭＳ Ｐゴシック" pitchFamily="34" charset="-128"/>
              </a:rPr>
              <a:t>Local resource information system (GRIS)</a:t>
            </a:r>
          </a:p>
          <a:p>
            <a:pPr lvl="1" eaLnBrk="1" hangingPunct="1"/>
            <a:r>
              <a:rPr lang="en-US" sz="2400" smtClean="0">
                <a:ea typeface="ＭＳ Ｐゴシック" pitchFamily="34" charset="-128"/>
              </a:rPr>
              <a:t>Grid site information system (site BDII)</a:t>
            </a:r>
          </a:p>
          <a:p>
            <a:pPr lvl="1" eaLnBrk="1" hangingPunct="1"/>
            <a:r>
              <a:rPr lang="en-US" sz="2400" smtClean="0">
                <a:ea typeface="ＭＳ Ｐゴシック" pitchFamily="34" charset="-128"/>
              </a:rPr>
              <a:t>Top-level information system (top-level BDII)</a:t>
            </a:r>
          </a:p>
          <a:p>
            <a:pPr eaLnBrk="1" hangingPunct="1"/>
            <a:r>
              <a:rPr lang="en-US" sz="2800" smtClean="0">
                <a:ea typeface="ＭＳ Ｐゴシック" pitchFamily="34" charset="-128"/>
              </a:rPr>
              <a:t>Deployed by the AEGIS Grid e-Infrastructure</a:t>
            </a:r>
          </a:p>
        </p:txBody>
      </p:sp>
      <p:sp>
        <p:nvSpPr>
          <p:cNvPr id="8196" name="Date Placeholder 3"/>
          <p:cNvSpPr>
            <a:spLocks noGrp="1"/>
          </p:cNvSpPr>
          <p:nvPr>
            <p:ph type="dt" sz="quarter" idx="10"/>
          </p:nvPr>
        </p:nvSpPr>
        <p:spPr bwMode="auto">
          <a:noFill/>
          <a:ln>
            <a:miter lim="800000"/>
            <a:headEnd/>
            <a:tailEnd/>
          </a:ln>
        </p:spPr>
        <p:txBody>
          <a:bodyPr/>
          <a:lstStyle/>
          <a:p>
            <a:fld id="{BAAA3266-135B-4CFA-B7DA-31F8CA8E13A1}" type="datetime1">
              <a:rPr lang="en-US" smtClean="0">
                <a:ea typeface="ＭＳ Ｐゴシック" pitchFamily="34" charset="-128"/>
              </a:rPr>
              <a:pPr/>
              <a:t>9/19/2011</a:t>
            </a:fld>
            <a:endParaRPr lang="en-US" smtClean="0">
              <a:ea typeface="ＭＳ Ｐゴシック" pitchFamily="34" charset="-128"/>
            </a:endParaRPr>
          </a:p>
        </p:txBody>
      </p:sp>
      <p:sp>
        <p:nvSpPr>
          <p:cNvPr id="8197" name="Slide Number Placeholder 5"/>
          <p:cNvSpPr>
            <a:spLocks noGrp="1"/>
          </p:cNvSpPr>
          <p:nvPr>
            <p:ph type="sldNum" sz="quarter" idx="12"/>
          </p:nvPr>
        </p:nvSpPr>
        <p:spPr bwMode="auto">
          <a:noFill/>
          <a:ln>
            <a:miter lim="800000"/>
            <a:headEnd/>
            <a:tailEnd/>
          </a:ln>
        </p:spPr>
        <p:txBody>
          <a:bodyPr/>
          <a:lstStyle/>
          <a:p>
            <a:fld id="{D03DC145-12C2-47E2-BAF3-94D3AC98F508}" type="slidenum">
              <a:rPr lang="en-US" smtClean="0">
                <a:ea typeface="ＭＳ Ｐゴシック" pitchFamily="34" charset="-128"/>
              </a:rPr>
              <a:pPr/>
              <a:t>6</a:t>
            </a:fld>
            <a:endParaRPr lang="en-US" smtClean="0">
              <a:ea typeface="ＭＳ Ｐゴシック" pitchFamily="34" charset="-128"/>
            </a:endParaRPr>
          </a:p>
        </p:txBody>
      </p:sp>
      <p:sp>
        <p:nvSpPr>
          <p:cNvPr id="8198"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0"/>
          <p:cNvSpPr>
            <a:spLocks noGrp="1"/>
          </p:cNvSpPr>
          <p:nvPr>
            <p:ph type="title"/>
          </p:nvPr>
        </p:nvSpPr>
        <p:spPr/>
        <p:txBody>
          <a:bodyPr/>
          <a:lstStyle/>
          <a:p>
            <a:pPr algn="r" eaLnBrk="1" hangingPunct="1"/>
            <a:r>
              <a:rPr lang="en-US" smtClean="0">
                <a:ea typeface="ＭＳ Ｐゴシック" pitchFamily="34" charset="-128"/>
              </a:rPr>
              <a:t>WatG Browser features  (1/2)</a:t>
            </a:r>
          </a:p>
        </p:txBody>
      </p:sp>
      <p:sp>
        <p:nvSpPr>
          <p:cNvPr id="9219" name="Content Placeholder 13"/>
          <p:cNvSpPr>
            <a:spLocks noGrp="1"/>
          </p:cNvSpPr>
          <p:nvPr>
            <p:ph idx="1"/>
          </p:nvPr>
        </p:nvSpPr>
        <p:spPr>
          <a:xfrm>
            <a:off x="611188" y="1412875"/>
            <a:ext cx="8075612" cy="4525963"/>
          </a:xfrm>
        </p:spPr>
        <p:txBody>
          <a:bodyPr/>
          <a:lstStyle/>
          <a:p>
            <a:pPr eaLnBrk="1" hangingPunct="1"/>
            <a:r>
              <a:rPr lang="en-US" sz="2800" smtClean="0">
                <a:ea typeface="ＭＳ Ｐゴシック" pitchFamily="34" charset="-128"/>
              </a:rPr>
              <a:t>Highly responsive tool</a:t>
            </a:r>
          </a:p>
          <a:p>
            <a:pPr eaLnBrk="1" hangingPunct="1"/>
            <a:r>
              <a:rPr lang="en-US" sz="2800" smtClean="0">
                <a:ea typeface="ＭＳ Ｐゴシック" pitchFamily="34" charset="-128"/>
              </a:rPr>
              <a:t>Partial refreshes of a web page</a:t>
            </a:r>
          </a:p>
          <a:p>
            <a:pPr lvl="1" eaLnBrk="1" hangingPunct="1"/>
            <a:r>
              <a:rPr lang="en-US" sz="2400" smtClean="0">
                <a:ea typeface="ＭＳ Ｐゴシック" pitchFamily="34" charset="-128"/>
              </a:rPr>
              <a:t>When an interaction event fires - click on plus icon of LDAP tree - the server processes the information and returns a limited response specific to the data it receives – only LDAP's subtree that requires given condition</a:t>
            </a:r>
          </a:p>
          <a:p>
            <a:pPr lvl="1" eaLnBrk="1" hangingPunct="1"/>
            <a:r>
              <a:rPr lang="en-US" sz="2400" smtClean="0">
                <a:ea typeface="ＭＳ Ｐゴシック" pitchFamily="34" charset="-128"/>
              </a:rPr>
              <a:t>Application is driven by events and data, whereas conventional web applications are driven by pages</a:t>
            </a:r>
          </a:p>
        </p:txBody>
      </p:sp>
      <p:sp>
        <p:nvSpPr>
          <p:cNvPr id="9220" name="Date Placeholder 3"/>
          <p:cNvSpPr>
            <a:spLocks noGrp="1"/>
          </p:cNvSpPr>
          <p:nvPr>
            <p:ph type="dt" sz="quarter" idx="10"/>
          </p:nvPr>
        </p:nvSpPr>
        <p:spPr bwMode="auto">
          <a:noFill/>
          <a:ln>
            <a:miter lim="800000"/>
            <a:headEnd/>
            <a:tailEnd/>
          </a:ln>
        </p:spPr>
        <p:txBody>
          <a:bodyPr/>
          <a:lstStyle/>
          <a:p>
            <a:fld id="{485CF3D8-A2C4-4D1A-807A-0B2A2FF18C86}" type="datetime1">
              <a:rPr lang="en-US" smtClean="0">
                <a:ea typeface="ＭＳ Ｐゴシック" pitchFamily="34" charset="-128"/>
              </a:rPr>
              <a:pPr/>
              <a:t>9/19/2011</a:t>
            </a:fld>
            <a:endParaRPr lang="en-US" smtClean="0">
              <a:ea typeface="ＭＳ Ｐゴシック" pitchFamily="34" charset="-128"/>
            </a:endParaRPr>
          </a:p>
        </p:txBody>
      </p:sp>
      <p:sp>
        <p:nvSpPr>
          <p:cNvPr id="9221" name="Slide Number Placeholder 5"/>
          <p:cNvSpPr>
            <a:spLocks noGrp="1"/>
          </p:cNvSpPr>
          <p:nvPr>
            <p:ph type="sldNum" sz="quarter" idx="12"/>
          </p:nvPr>
        </p:nvSpPr>
        <p:spPr bwMode="auto">
          <a:noFill/>
          <a:ln>
            <a:miter lim="800000"/>
            <a:headEnd/>
            <a:tailEnd/>
          </a:ln>
        </p:spPr>
        <p:txBody>
          <a:bodyPr/>
          <a:lstStyle/>
          <a:p>
            <a:fld id="{58493178-79FA-4074-AD41-C5794E1F7D14}" type="slidenum">
              <a:rPr lang="en-US" smtClean="0">
                <a:ea typeface="ＭＳ Ｐゴシック" pitchFamily="34" charset="-128"/>
              </a:rPr>
              <a:pPr/>
              <a:t>7</a:t>
            </a:fld>
            <a:endParaRPr lang="en-US" smtClean="0">
              <a:ea typeface="ＭＳ Ｐゴシック" pitchFamily="34" charset="-128"/>
            </a:endParaRPr>
          </a:p>
        </p:txBody>
      </p:sp>
      <p:sp>
        <p:nvSpPr>
          <p:cNvPr id="9222"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0"/>
          <p:cNvSpPr>
            <a:spLocks noGrp="1"/>
          </p:cNvSpPr>
          <p:nvPr>
            <p:ph type="title"/>
          </p:nvPr>
        </p:nvSpPr>
        <p:spPr/>
        <p:txBody>
          <a:bodyPr/>
          <a:lstStyle/>
          <a:p>
            <a:pPr algn="r" eaLnBrk="1" hangingPunct="1"/>
            <a:r>
              <a:rPr lang="en-US" smtClean="0">
                <a:ea typeface="ＭＳ Ｐゴシック" pitchFamily="34" charset="-128"/>
              </a:rPr>
              <a:t>WatG Browser features  (2/2)</a:t>
            </a:r>
          </a:p>
        </p:txBody>
      </p:sp>
      <p:sp>
        <p:nvSpPr>
          <p:cNvPr id="10243" name="Content Placeholder 13"/>
          <p:cNvSpPr>
            <a:spLocks noGrp="1"/>
          </p:cNvSpPr>
          <p:nvPr>
            <p:ph idx="1"/>
          </p:nvPr>
        </p:nvSpPr>
        <p:spPr>
          <a:xfrm>
            <a:off x="611188" y="1412875"/>
            <a:ext cx="8075612" cy="4525963"/>
          </a:xfrm>
        </p:spPr>
        <p:txBody>
          <a:bodyPr/>
          <a:lstStyle/>
          <a:p>
            <a:pPr eaLnBrk="1" hangingPunct="1"/>
            <a:r>
              <a:rPr lang="en-US" sz="2800" smtClean="0">
                <a:ea typeface="ＭＳ Ｐゴシック" pitchFamily="34" charset="-128"/>
              </a:rPr>
              <a:t>Asynchronization of a web page</a:t>
            </a:r>
          </a:p>
          <a:p>
            <a:pPr lvl="1" eaLnBrk="1" hangingPunct="1"/>
            <a:r>
              <a:rPr lang="en-US" sz="2400" smtClean="0">
                <a:ea typeface="ＭＳ Ｐゴシック" pitchFamily="34" charset="-128"/>
              </a:rPr>
              <a:t>Client can continue processing while the server does its processing in the background</a:t>
            </a:r>
          </a:p>
          <a:p>
            <a:pPr lvl="1" eaLnBrk="1" hangingPunct="1"/>
            <a:r>
              <a:rPr lang="en-US" sz="2400" smtClean="0">
                <a:ea typeface="ＭＳ Ｐゴシック" pitchFamily="34" charset="-128"/>
              </a:rPr>
              <a:t>User can continue interacting with the client without noticing a lag in the response</a:t>
            </a:r>
          </a:p>
          <a:p>
            <a:pPr eaLnBrk="1" hangingPunct="1"/>
            <a:r>
              <a:rPr lang="en-US" sz="2800" smtClean="0">
                <a:ea typeface="ＭＳ Ｐゴシック" pitchFamily="34" charset="-128"/>
              </a:rPr>
              <a:t>Simple and advanced search</a:t>
            </a:r>
          </a:p>
          <a:p>
            <a:pPr eaLnBrk="1" hangingPunct="1"/>
            <a:r>
              <a:rPr lang="en-US" sz="2800" smtClean="0">
                <a:ea typeface="ＭＳ Ｐゴシック" pitchFamily="34" charset="-128"/>
              </a:rPr>
              <a:t>Browse large directories</a:t>
            </a:r>
          </a:p>
          <a:p>
            <a:pPr eaLnBrk="1" hangingPunct="1"/>
            <a:r>
              <a:rPr lang="en-US" sz="2800" smtClean="0">
                <a:ea typeface="ＭＳ Ｐゴシック" pitchFamily="34" charset="-128"/>
              </a:rPr>
              <a:t>Access multiple directories</a:t>
            </a:r>
          </a:p>
          <a:p>
            <a:pPr eaLnBrk="1" hangingPunct="1"/>
            <a:r>
              <a:rPr lang="en-US" sz="2800" smtClean="0">
                <a:ea typeface="ＭＳ Ｐゴシック" pitchFamily="34" charset="-128"/>
              </a:rPr>
              <a:t>View all available attributes</a:t>
            </a:r>
          </a:p>
          <a:p>
            <a:pPr eaLnBrk="1" hangingPunct="1"/>
            <a:r>
              <a:rPr lang="en-US" sz="2800" smtClean="0">
                <a:ea typeface="ＭＳ Ｐゴシック" pitchFamily="34" charset="-128"/>
              </a:rPr>
              <a:t>Works across all major browsers</a:t>
            </a:r>
          </a:p>
        </p:txBody>
      </p:sp>
      <p:sp>
        <p:nvSpPr>
          <p:cNvPr id="10244" name="Date Placeholder 3"/>
          <p:cNvSpPr>
            <a:spLocks noGrp="1"/>
          </p:cNvSpPr>
          <p:nvPr>
            <p:ph type="dt" sz="quarter" idx="10"/>
          </p:nvPr>
        </p:nvSpPr>
        <p:spPr bwMode="auto">
          <a:noFill/>
          <a:ln>
            <a:miter lim="800000"/>
            <a:headEnd/>
            <a:tailEnd/>
          </a:ln>
        </p:spPr>
        <p:txBody>
          <a:bodyPr/>
          <a:lstStyle/>
          <a:p>
            <a:fld id="{5FB84EA3-3330-40DB-AF8A-2FF26E671589}" type="datetime1">
              <a:rPr lang="en-US" smtClean="0">
                <a:ea typeface="ＭＳ Ｐゴシック" pitchFamily="34" charset="-128"/>
              </a:rPr>
              <a:pPr/>
              <a:t>9/19/2011</a:t>
            </a:fld>
            <a:endParaRPr lang="en-US" smtClean="0">
              <a:ea typeface="ＭＳ Ｐゴシック" pitchFamily="34" charset="-128"/>
            </a:endParaRPr>
          </a:p>
        </p:txBody>
      </p:sp>
      <p:sp>
        <p:nvSpPr>
          <p:cNvPr id="10245" name="Slide Number Placeholder 5"/>
          <p:cNvSpPr>
            <a:spLocks noGrp="1"/>
          </p:cNvSpPr>
          <p:nvPr>
            <p:ph type="sldNum" sz="quarter" idx="12"/>
          </p:nvPr>
        </p:nvSpPr>
        <p:spPr bwMode="auto">
          <a:noFill/>
          <a:ln>
            <a:miter lim="800000"/>
            <a:headEnd/>
            <a:tailEnd/>
          </a:ln>
        </p:spPr>
        <p:txBody>
          <a:bodyPr/>
          <a:lstStyle/>
          <a:p>
            <a:fld id="{22239E50-906F-405F-AD31-DCC96F298645}" type="slidenum">
              <a:rPr lang="en-US" smtClean="0">
                <a:ea typeface="ＭＳ Ｐゴシック" pitchFamily="34" charset="-128"/>
              </a:rPr>
              <a:pPr/>
              <a:t>8</a:t>
            </a:fld>
            <a:endParaRPr lang="en-US" smtClean="0">
              <a:ea typeface="ＭＳ Ｐゴシック" pitchFamily="34" charset="-128"/>
            </a:endParaRPr>
          </a:p>
        </p:txBody>
      </p:sp>
      <p:sp>
        <p:nvSpPr>
          <p:cNvPr id="10246"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0"/>
          <p:cNvSpPr>
            <a:spLocks noGrp="1"/>
          </p:cNvSpPr>
          <p:nvPr>
            <p:ph type="title"/>
          </p:nvPr>
        </p:nvSpPr>
        <p:spPr/>
        <p:txBody>
          <a:bodyPr/>
          <a:lstStyle/>
          <a:p>
            <a:pPr algn="r" eaLnBrk="1" hangingPunct="1"/>
            <a:r>
              <a:rPr lang="en-US" smtClean="0">
                <a:ea typeface="ＭＳ Ｐゴシック" pitchFamily="34" charset="-128"/>
              </a:rPr>
              <a:t>WatG Browser implementation  (1/2)</a:t>
            </a:r>
          </a:p>
        </p:txBody>
      </p:sp>
      <p:sp>
        <p:nvSpPr>
          <p:cNvPr id="11267" name="Content Placeholder 13"/>
          <p:cNvSpPr>
            <a:spLocks noGrp="1"/>
          </p:cNvSpPr>
          <p:nvPr>
            <p:ph idx="1"/>
          </p:nvPr>
        </p:nvSpPr>
        <p:spPr>
          <a:xfrm>
            <a:off x="611188" y="1412875"/>
            <a:ext cx="8075612" cy="4525963"/>
          </a:xfrm>
        </p:spPr>
        <p:txBody>
          <a:bodyPr/>
          <a:lstStyle/>
          <a:p>
            <a:pPr eaLnBrk="1" hangingPunct="1"/>
            <a:r>
              <a:rPr lang="en-US" sz="2800" smtClean="0">
                <a:ea typeface="ＭＳ Ｐゴシック" pitchFamily="34" charset="-128"/>
              </a:rPr>
              <a:t>Java programming language</a:t>
            </a:r>
          </a:p>
          <a:p>
            <a:pPr eaLnBrk="1" hangingPunct="1"/>
            <a:r>
              <a:rPr lang="en-US" sz="2800" smtClean="0">
                <a:ea typeface="ＭＳ Ｐゴシック" pitchFamily="34" charset="-128"/>
              </a:rPr>
              <a:t>Google Web Toolkit (GWT) cross-compiles into optimized JavaScript</a:t>
            </a:r>
          </a:p>
          <a:p>
            <a:pPr eaLnBrk="1" hangingPunct="1"/>
            <a:r>
              <a:rPr lang="en-US" sz="2800" smtClean="0">
                <a:ea typeface="ＭＳ Ｐゴシック" pitchFamily="34" charset="-128"/>
              </a:rPr>
              <a:t>GWT Remote Procedure Call (RPC) mechanism for interacting with a server across a network</a:t>
            </a:r>
          </a:p>
          <a:p>
            <a:pPr eaLnBrk="1" hangingPunct="1"/>
            <a:r>
              <a:rPr lang="en-US" sz="2800" smtClean="0">
                <a:ea typeface="ＭＳ Ｐゴシック" pitchFamily="34" charset="-128"/>
              </a:rPr>
              <a:t>Java Naming and Directory Interface (JNDI) LDAP extensions for Grid Information System interaction </a:t>
            </a:r>
          </a:p>
        </p:txBody>
      </p:sp>
      <p:sp>
        <p:nvSpPr>
          <p:cNvPr id="11268" name="Date Placeholder 3"/>
          <p:cNvSpPr>
            <a:spLocks noGrp="1"/>
          </p:cNvSpPr>
          <p:nvPr>
            <p:ph type="dt" sz="quarter" idx="10"/>
          </p:nvPr>
        </p:nvSpPr>
        <p:spPr bwMode="auto">
          <a:noFill/>
          <a:ln>
            <a:miter lim="800000"/>
            <a:headEnd/>
            <a:tailEnd/>
          </a:ln>
        </p:spPr>
        <p:txBody>
          <a:bodyPr/>
          <a:lstStyle/>
          <a:p>
            <a:fld id="{475AEEA0-DFCE-442E-8151-F75E50829FD7}" type="datetime1">
              <a:rPr lang="en-US" smtClean="0">
                <a:ea typeface="ＭＳ Ｐゴシック" pitchFamily="34" charset="-128"/>
              </a:rPr>
              <a:pPr/>
              <a:t>9/19/2011</a:t>
            </a:fld>
            <a:endParaRPr lang="en-US" smtClean="0">
              <a:ea typeface="ＭＳ Ｐゴシック" pitchFamily="34" charset="-128"/>
            </a:endParaRPr>
          </a:p>
        </p:txBody>
      </p:sp>
      <p:sp>
        <p:nvSpPr>
          <p:cNvPr id="11269" name="Slide Number Placeholder 5"/>
          <p:cNvSpPr>
            <a:spLocks noGrp="1"/>
          </p:cNvSpPr>
          <p:nvPr>
            <p:ph type="sldNum" sz="quarter" idx="12"/>
          </p:nvPr>
        </p:nvSpPr>
        <p:spPr bwMode="auto">
          <a:noFill/>
          <a:ln>
            <a:miter lim="800000"/>
            <a:headEnd/>
            <a:tailEnd/>
          </a:ln>
        </p:spPr>
        <p:txBody>
          <a:bodyPr/>
          <a:lstStyle/>
          <a:p>
            <a:fld id="{3003FCAE-EB90-4CC6-A919-B73545F8FBEB}" type="slidenum">
              <a:rPr lang="en-US" smtClean="0">
                <a:ea typeface="ＭＳ Ｐゴシック" pitchFamily="34" charset="-128"/>
              </a:rPr>
              <a:pPr/>
              <a:t>9</a:t>
            </a:fld>
            <a:endParaRPr lang="en-US" smtClean="0">
              <a:ea typeface="ＭＳ Ｐゴシック" pitchFamily="34" charset="-128"/>
            </a:endParaRPr>
          </a:p>
        </p:txBody>
      </p:sp>
      <p:sp>
        <p:nvSpPr>
          <p:cNvPr id="11270"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ea typeface="ＭＳ Ｐゴシック" pitchFamily="34" charset="-128"/>
              </a:rPr>
              <a:t>EGI Technical Forum 2011</a:t>
            </a:r>
          </a:p>
          <a:p>
            <a:pPr fontAlgn="base">
              <a:spcBef>
                <a:spcPct val="0"/>
              </a:spcBef>
              <a:spcAft>
                <a:spcPct val="0"/>
              </a:spcAft>
            </a:pPr>
            <a:r>
              <a:rPr lang="en-GB" smtClean="0">
                <a:ea typeface="ＭＳ Ｐゴシック" pitchFamily="34" charset="-128"/>
              </a:rPr>
              <a:t> Lyon, France</a:t>
            </a:r>
          </a:p>
          <a:p>
            <a:pPr fontAlgn="base">
              <a:spcBef>
                <a:spcPct val="0"/>
              </a:spcBef>
              <a:spcAft>
                <a:spcPct val="0"/>
              </a:spcAft>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GI-InSPIRE-Slide-Template_v4">
  <a:themeElements>
    <a:clrScheme name="EGI">
      <a:dk1>
        <a:srgbClr val="000000"/>
      </a:dk1>
      <a:lt1>
        <a:srgbClr val="FFFFFF"/>
      </a:lt1>
      <a:dk2>
        <a:srgbClr val="0067B1"/>
      </a:dk2>
      <a:lt2>
        <a:srgbClr val="999999"/>
      </a:lt2>
      <a:accent1>
        <a:srgbClr val="0067B1"/>
      </a:accent1>
      <a:accent2>
        <a:srgbClr val="C87100"/>
      </a:accent2>
      <a:accent3>
        <a:srgbClr val="4C4C4C"/>
      </a:accent3>
      <a:accent4>
        <a:srgbClr val="808080"/>
      </a:accent4>
      <a:accent5>
        <a:srgbClr val="999999"/>
      </a:accent5>
      <a:accent6>
        <a:srgbClr val="B3B3B3"/>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EGI-InSPIRE-Slide-Template_v4.pot</Template>
  <TotalTime>4630</TotalTime>
  <Words>1341</Words>
  <Application>Microsoft Office PowerPoint</Application>
  <PresentationFormat>Presentazione su schermo (4:3)</PresentationFormat>
  <Paragraphs>238</Paragraphs>
  <Slides>28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28</vt:i4>
      </vt:variant>
    </vt:vector>
  </HeadingPairs>
  <TitlesOfParts>
    <vt:vector size="33" baseType="lpstr">
      <vt:lpstr>Arial</vt:lpstr>
      <vt:lpstr>ＭＳ Ｐゴシック</vt:lpstr>
      <vt:lpstr>SimSun</vt:lpstr>
      <vt:lpstr>Courier New</vt:lpstr>
      <vt:lpstr>EGI-InSPIRE-Slide-Template_v4</vt:lpstr>
      <vt:lpstr>NGI Operational Tools Marketplace  NGI_AEGIS Operational Tools: WatG Browser, gFinger, DWARF</vt:lpstr>
      <vt:lpstr>Overview</vt:lpstr>
      <vt:lpstr>Motivation (1/2)</vt:lpstr>
      <vt:lpstr>Motivation (2/2)</vt:lpstr>
      <vt:lpstr>Diapositiva 5</vt:lpstr>
      <vt:lpstr>Overview and Motivation</vt:lpstr>
      <vt:lpstr>WatG Browser features  (1/2)</vt:lpstr>
      <vt:lpstr>WatG Browser features  (2/2)</vt:lpstr>
      <vt:lpstr>WatG Browser implementation  (1/2)</vt:lpstr>
      <vt:lpstr>WatG Browser implementation  (2/2)</vt:lpstr>
      <vt:lpstr>WatG Browser screenshoots   (1/3)</vt:lpstr>
      <vt:lpstr>WatG Browser screenshoots   (2/3)</vt:lpstr>
      <vt:lpstr>WatG Browser screenshoots   (3/3)</vt:lpstr>
      <vt:lpstr>Diapositiva 14</vt:lpstr>
      <vt:lpstr>Account mapping  (1/2)</vt:lpstr>
      <vt:lpstr>Account mapping  (2/2)</vt:lpstr>
      <vt:lpstr>gFinger overview  (1/2)</vt:lpstr>
      <vt:lpstr>gFinger overview  (2/2)</vt:lpstr>
      <vt:lpstr>Example of usage  </vt:lpstr>
      <vt:lpstr>Diapositiva 20</vt:lpstr>
      <vt:lpstr>DWARF motivation</vt:lpstr>
      <vt:lpstr>DWARF description  (1/2)</vt:lpstr>
      <vt:lpstr>DWARF description  (2/2)</vt:lpstr>
      <vt:lpstr>DWARF implementation  (1/3)</vt:lpstr>
      <vt:lpstr>DWARF implementation  (2/3)</vt:lpstr>
      <vt:lpstr>DWARF implementation  (3/3)</vt:lpstr>
      <vt:lpstr>DWARF screenshoot   </vt:lpstr>
      <vt:lpstr>Useful links  </vt:lpstr>
    </vt:vector>
  </TitlesOfParts>
  <Company>Nikhef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EGI-InSPIRE Project Office</dc:creator>
  <cp:lastModifiedBy>cesini</cp:lastModifiedBy>
  <cp:revision>133</cp:revision>
  <dcterms:created xsi:type="dcterms:W3CDTF">2010-09-03T12:01:03Z</dcterms:created>
  <dcterms:modified xsi:type="dcterms:W3CDTF">2011-09-19T14:15:19Z</dcterms:modified>
</cp:coreProperties>
</file>