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33" r:id="rId2"/>
    <p:sldId id="656" r:id="rId3"/>
    <p:sldId id="657" r:id="rId4"/>
    <p:sldId id="658" r:id="rId5"/>
    <p:sldId id="659" r:id="rId6"/>
    <p:sldId id="660" r:id="rId7"/>
    <p:sldId id="661" r:id="rId8"/>
    <p:sldId id="662" r:id="rId9"/>
    <p:sldId id="663" r:id="rId10"/>
    <p:sldId id="664" r:id="rId11"/>
    <p:sldId id="665" r:id="rId12"/>
    <p:sldId id="666" r:id="rId13"/>
    <p:sldId id="667" r:id="rId14"/>
    <p:sldId id="668" r:id="rId15"/>
    <p:sldId id="519" r:id="rId16"/>
    <p:sldId id="636" r:id="rId17"/>
    <p:sldId id="637" r:id="rId18"/>
    <p:sldId id="645" r:id="rId19"/>
    <p:sldId id="646" r:id="rId20"/>
    <p:sldId id="546" r:id="rId21"/>
    <p:sldId id="550" r:id="rId22"/>
    <p:sldId id="669" r:id="rId23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3333CC"/>
      </a:buClr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CCFFCC"/>
    <a:srgbClr val="FFFFCC"/>
    <a:srgbClr val="66CCFF"/>
    <a:srgbClr val="FFFF66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1" autoAdjust="0"/>
    <p:restoredTop sz="88288" autoAdjust="0"/>
  </p:normalViewPr>
  <p:slideViewPr>
    <p:cSldViewPr snapToGrid="0">
      <p:cViewPr varScale="1">
        <p:scale>
          <a:sx n="50" d="100"/>
          <a:sy n="50" d="100"/>
        </p:scale>
        <p:origin x="-998" y="-82"/>
      </p:cViewPr>
      <p:guideLst>
        <p:guide orient="horz" pos="2160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notesViewPr>
    <p:cSldViewPr snapToGrid="0">
      <p:cViewPr>
        <p:scale>
          <a:sx n="100" d="100"/>
          <a:sy n="100" d="100"/>
        </p:scale>
        <p:origin x="-1650" y="64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87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61500"/>
            <a:ext cx="287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ED5470C-77FE-45D8-BE40-7241CDFF0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16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ClrTx/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096DA86-7F9E-4DD3-B3F7-A03AF0DB7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26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>
              <a:spcBef>
                <a:spcPct val="0"/>
              </a:spcBef>
              <a:buClrTx/>
            </a:pPr>
            <a:r>
              <a:rPr lang="en-US" sz="1200" b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31863">
                <a:spcBef>
                  <a:spcPct val="0"/>
                </a:spcBef>
                <a:buClrTx/>
              </a:pPr>
              <a:t>1</a:t>
            </a:fld>
            <a:endParaRPr lang="en-US" sz="1200" b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 lIns="93177" tIns="46589" rIns="93177" bIns="46589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70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41A2A-9F4D-4689-9382-0973E99EB29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E736E-7B75-4A7E-A128-4DBFA17B6B04}" type="slidenum">
              <a:rPr lang="en-US" smtClean="0">
                <a:latin typeface="Times New Roman" charset="0"/>
                <a:cs typeface="Times New Roman" charset="0"/>
              </a:rPr>
              <a:pPr/>
              <a:t>11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DF95D-149B-416A-8989-C4C775D794F9}" type="slidenum">
              <a:rPr lang="en-US" smtClean="0">
                <a:latin typeface="Times New Roman" charset="0"/>
                <a:cs typeface="Times New Roman" charset="0"/>
              </a:rPr>
              <a:pPr/>
              <a:t>12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r>
              <a:rPr lang="en-US" sz="1200" smtClean="0">
                <a:solidFill>
                  <a:schemeClr val="tx1"/>
                </a:solidFill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fld id="{710DE648-7C79-4EE8-8CB5-EB4105446866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r>
              <a:rPr lang="en-US" sz="1200" smtClean="0">
                <a:solidFill>
                  <a:schemeClr val="tx1"/>
                </a:solidFill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fld id="{923A0352-A764-469F-A4AB-A7721C4152D7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14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15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16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17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18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6CDEA-C95D-4D28-B623-2EFDD81FD360}" type="slidenum">
              <a:rPr lang="en-US" smtClean="0">
                <a:latin typeface="Times New Roman" charset="0"/>
                <a:cs typeface="Times New Roman" charset="0"/>
              </a:rPr>
              <a:pPr/>
              <a:t>19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718D8-8C82-41CC-86D5-4A0DCC15A27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13E02-5C98-4A7D-8004-606C45C2162C}" type="slidenum">
              <a:rPr lang="en-US" smtClean="0">
                <a:latin typeface="Times New Roman" charset="0"/>
                <a:cs typeface="Times New Roman" charset="0"/>
              </a:rPr>
              <a:pPr/>
              <a:t>20</a:t>
            </a:fld>
            <a:endParaRPr lang="en-US" smtClean="0">
              <a:latin typeface="Times New Roman" charset="0"/>
              <a:cs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s-E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/>
          <a:lstStyle/>
          <a:p>
            <a:pPr defTabSz="931863">
              <a:spcBef>
                <a:spcPct val="0"/>
              </a:spcBef>
              <a:buClrTx/>
            </a:pPr>
            <a:r>
              <a:rPr lang="en-US" sz="1200" b="0">
                <a:latin typeface="Arial" charset="0"/>
              </a:rPr>
              <a:t>Vulnerability Assessment and Secure Coding Practices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>
              <a:spcBef>
                <a:spcPct val="0"/>
              </a:spcBef>
              <a:buClrTx/>
            </a:pPr>
            <a:fld id="{434959D1-7CCE-4C22-8EDD-AC1346E09C9E}" type="slidenum">
              <a:rPr lang="en-US" sz="1200" b="0">
                <a:latin typeface="Arial" charset="0"/>
              </a:rPr>
              <a:pPr algn="r" defTabSz="931863">
                <a:spcBef>
                  <a:spcPct val="0"/>
                </a:spcBef>
                <a:buClrTx/>
              </a:pPr>
              <a:t>22</a:t>
            </a:fld>
            <a:endParaRPr lang="en-US" sz="1200" b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 lIns="93177" tIns="46589" rIns="93177" bIns="46589"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1A01-CF14-4D0D-A658-F5C6E0CFD15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1A01-CF14-4D0D-A658-F5C6E0CFD15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4520" y="746222"/>
            <a:ext cx="4530210" cy="3720765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713430"/>
            <a:ext cx="4984961" cy="4466987"/>
          </a:xfrm>
          <a:noFill/>
          <a:ln/>
        </p:spPr>
        <p:txBody>
          <a:bodyPr/>
          <a:lstStyle/>
          <a:p>
            <a:r>
              <a:rPr lang="es-ES" smtClean="0"/>
              <a:t>How are the component protected?  Who can access them?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1A01-CF14-4D0D-A658-F5C6E0CFD15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1A01-CF14-4D0D-A658-F5C6E0CFD15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21A01-CF14-4D0D-A658-F5C6E0CFD15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860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Vulnerability Assessment and Secure Coding Practices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D2C8D-6421-4709-B183-C32E0DB4EF4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cs typeface="Times New Roman" pitchFamily="18" charset="0"/>
              </a:defRPr>
            </a:lvl1pPr>
          </a:lstStyle>
          <a:p>
            <a:pPr>
              <a:defRPr/>
            </a:pPr>
            <a:fld id="{FF963039-0BD3-4A3A-9E2F-837D9C1B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4285-8BF0-419A-8E7D-AC0EDC1B5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4A146-6F7D-4922-8049-779AFCFB4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404B-4E6C-4A20-9F57-46CC2E26A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4B77-E76B-41F5-8B75-7114BC1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75312-1B8A-42CD-8F4C-09D963E9F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5D7B0-5A5B-45B5-9D64-2D5ADA70E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2FAE-AAE3-4933-98B2-E8A05796B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1EBB-471F-4D74-B90F-5029A7DC7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26BBA-638B-4507-8E77-7C6127BE5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1C3A-8012-4C5C-9850-6FFC52E02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EF21-B2F8-4DF0-A65D-BE1EAD2A6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C537170A-5D1C-42DD-86AA-EF22B9A61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›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1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746" y="2389909"/>
            <a:ext cx="8382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Update on the Vulnerability Assessment Effort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212694" y="2667000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009483" y="4135594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Elisa </a:t>
            </a:r>
            <a:r>
              <a:rPr lang="en-US" sz="3200" b="0" dirty="0" err="1">
                <a:latin typeface="Arial Rounded MT Bold" charset="0"/>
              </a:rPr>
              <a:t>Heymann</a:t>
            </a:r>
            <a:endParaRPr lang="en-US" sz="36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ClrTx/>
            </a:pPr>
            <a:r>
              <a:rPr lang="en-US" b="0" dirty="0">
                <a:latin typeface="Arial" charset="0"/>
              </a:rPr>
              <a:t>Computer Architecture and</a:t>
            </a:r>
            <a:br>
              <a:rPr lang="en-US" b="0" dirty="0">
                <a:latin typeface="Arial" charset="0"/>
              </a:rPr>
            </a:br>
            <a:r>
              <a:rPr lang="en-US" b="0" dirty="0">
                <a:latin typeface="Arial" charset="0"/>
              </a:rPr>
              <a:t>Operating Systems Department</a:t>
            </a: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err="1">
                <a:latin typeface="Arial" charset="0"/>
              </a:rPr>
              <a:t>Universitat</a:t>
            </a:r>
            <a:r>
              <a:rPr lang="en-US" b="0" dirty="0">
                <a:latin typeface="Arial" charset="0"/>
              </a:rPr>
              <a:t> </a:t>
            </a:r>
            <a:r>
              <a:rPr lang="en-US" b="0" dirty="0" err="1">
                <a:latin typeface="Arial" charset="0"/>
              </a:rPr>
              <a:t>Aut</a:t>
            </a:r>
            <a:r>
              <a:rPr lang="en-US" altLang="ja-JP" b="0" dirty="0" err="1">
                <a:latin typeface="Arial" charset="0"/>
                <a:ea typeface="MS PGothic" pitchFamily="34" charset="-128"/>
              </a:rPr>
              <a:t>ònoma</a:t>
            </a:r>
            <a:r>
              <a:rPr lang="en-US" altLang="ja-JP" b="0" dirty="0">
                <a:latin typeface="Arial" charset="0"/>
                <a:ea typeface="MS PGothic" pitchFamily="34" charset="-128"/>
              </a:rPr>
              <a:t> de </a:t>
            </a:r>
            <a:r>
              <a:rPr lang="en-US" altLang="ja-JP" b="0" dirty="0" smtClean="0">
                <a:latin typeface="Arial" charset="0"/>
                <a:ea typeface="MS PGothic" pitchFamily="34" charset="-128"/>
              </a:rPr>
              <a:t>Barcelona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pic>
        <p:nvPicPr>
          <p:cNvPr id="9" name="Picture 15" descr="C:\Users\Elisa\Tesis\Graficos ParadynCondor Marzo 2000\ua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6641" y="517546"/>
            <a:ext cx="2861400" cy="130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81000"/>
            <a:ext cx="891381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 </a:t>
            </a:r>
            <a:r>
              <a:rPr lang="en-US" sz="3400" smtClean="0"/>
              <a:t>Taking Actions</a:t>
            </a:r>
            <a:endParaRPr lang="es-ES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2051050"/>
            <a:ext cx="8886825" cy="40449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ES" smtClean="0">
                <a:solidFill>
                  <a:srgbClr val="0000FF"/>
                </a:solidFill>
              </a:rPr>
              <a:t>Step 5:  Dissemination of Results</a:t>
            </a:r>
          </a:p>
          <a:p>
            <a:pPr marL="990600" lvl="1" indent="-533400"/>
            <a:r>
              <a:rPr lang="en-US" smtClean="0"/>
              <a:t>Report vulnerabilities</a:t>
            </a:r>
          </a:p>
          <a:p>
            <a:pPr marL="990600" lvl="1" indent="-533400"/>
            <a:r>
              <a:rPr lang="en-US" smtClean="0"/>
              <a:t>Interaction with developers</a:t>
            </a:r>
          </a:p>
          <a:p>
            <a:pPr marL="990600" lvl="1" indent="-533400"/>
            <a:r>
              <a:rPr lang="en-US" smtClean="0"/>
              <a:t>Disclosure of vulnerabilities</a:t>
            </a:r>
          </a:p>
          <a:p>
            <a:pPr marL="533400" indent="-533400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F3B24612-3466-4552-A432-6A15E585CE83}" type="slidenum">
              <a:rPr lang="en-US" sz="1400" b="0"/>
              <a:pPr algn="ctr">
                <a:spcBef>
                  <a:spcPct val="0"/>
                </a:spcBef>
                <a:buClrTx/>
              </a:pPr>
              <a:t>11</a:t>
            </a:fld>
            <a:endParaRPr lang="en-US" sz="1400" b="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 cstate="print">
            <a:lum bright="80000" contrast="-80000"/>
          </a:blip>
          <a:srcRect/>
          <a:stretch>
            <a:fillRect/>
          </a:stretch>
        </p:blipFill>
        <p:spPr bwMode="auto">
          <a:xfrm>
            <a:off x="2133600" y="1066800"/>
            <a:ext cx="48006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Vulnerability Report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One report per vulnerability</a:t>
            </a:r>
          </a:p>
          <a:p>
            <a:r>
              <a:rPr lang="en-US" smtClean="0"/>
              <a:t>Provide enough information for developers to reproduce and suggest mitigations</a:t>
            </a:r>
          </a:p>
          <a:p>
            <a:r>
              <a:rPr lang="en-US" smtClean="0"/>
              <a:t>Written so that a few sections can be removed and the abstracted report is still useful to users without revealing too much information to easily create an attack.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84AE3699-74F2-474E-838B-9DC6D6C457B9}" type="slidenum">
              <a:rPr lang="en-US" sz="1400" b="0"/>
              <a:pPr algn="ctr">
                <a:spcBef>
                  <a:spcPct val="0"/>
                </a:spcBef>
                <a:buClrTx/>
              </a:pPr>
              <a:t>12</a:t>
            </a:fld>
            <a:endParaRPr lang="en-US" sz="1400" b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2100"/>
            <a:ext cx="7772400" cy="1143000"/>
          </a:xfrm>
        </p:spPr>
        <p:txBody>
          <a:bodyPr/>
          <a:lstStyle/>
          <a:p>
            <a:r>
              <a:rPr lang="en-US" sz="3200" dirty="0" smtClean="0"/>
              <a:t>Categories of Vulnerabilities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Design Flaws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Problems inherent in the design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Hard to automate discovery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Implementation Bugs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Improper use of the programming language, or of a library API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Localized in the code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Operational vulnerabilities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Configuration or environment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Social Engineering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Valid users tricked into attacking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6625" y="1641475"/>
            <a:ext cx="3962400" cy="1371600"/>
            <a:chOff x="2592" y="912"/>
            <a:chExt cx="2496" cy="864"/>
          </a:xfrm>
        </p:grpSpPr>
        <p:sp>
          <p:nvSpPr>
            <p:cNvPr id="41991" name="Line 6"/>
            <p:cNvSpPr>
              <a:spLocks noChangeShapeType="1"/>
            </p:cNvSpPr>
            <p:nvPr/>
          </p:nvSpPr>
          <p:spPr bwMode="auto">
            <a:xfrm flipH="1" flipV="1">
              <a:off x="2592" y="912"/>
              <a:ext cx="1488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992" name="Line 7"/>
            <p:cNvSpPr>
              <a:spLocks noChangeShapeType="1"/>
            </p:cNvSpPr>
            <p:nvPr/>
          </p:nvSpPr>
          <p:spPr bwMode="auto">
            <a:xfrm flipH="1">
              <a:off x="2640" y="1344"/>
              <a:ext cx="1440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993" name="AutoShape 8"/>
            <p:cNvSpPr>
              <a:spLocks noChangeArrowheads="1"/>
            </p:cNvSpPr>
            <p:nvPr/>
          </p:nvSpPr>
          <p:spPr bwMode="auto">
            <a:xfrm>
              <a:off x="4080" y="960"/>
              <a:ext cx="1008" cy="720"/>
            </a:xfrm>
            <a:prstGeom prst="horizontalScroll">
              <a:avLst>
                <a:gd name="adj" fmla="val 188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800" b="0"/>
                <a:t>  Occur about</a:t>
              </a:r>
              <a:br>
                <a:rPr lang="en-US" sz="1800" b="0"/>
              </a:br>
              <a:r>
                <a:rPr lang="en-US" sz="1800" b="0"/>
                <a:t>  equally</a:t>
              </a:r>
              <a:endParaRPr lang="en-US" sz="1800" b="0">
                <a:latin typeface="Times" pitchFamily="2" charset="0"/>
              </a:endParaRPr>
            </a:p>
          </p:txBody>
        </p:sp>
      </p:grp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8950325" y="-1379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</a:pPr>
            <a:endParaRPr lang="es-ES" sz="2400" b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fld id="{83F0502A-CCCE-4A2F-BC94-366F867050A7}" type="slidenum">
              <a:rPr lang="en-US" sz="1400" smtClean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US" sz="14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Response to Vulnerabilities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990600"/>
            <a:ext cx="8966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Identify a team member to handle vulnerability reports.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Develop a remediation strategy: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Study the vulnerability report.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Use your knowledge of the system to try to identify other places in the code where this might exist.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Study the suggested remdiation and formulate your response.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Get feedback from the assessment team on your fix – very important for the first few vulnerabilities.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Develop a security patch release mechanism.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This mechanism must be separate from your release feature/upgrade releases.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olidFill>
                  <a:srgbClr val="0000FF"/>
                </a:solidFill>
              </a:rPr>
              <a:t>You may have to target patches for more than one version.</a:t>
            </a:r>
          </a:p>
        </p:txBody>
      </p:sp>
    </p:spTree>
    <p:extLst>
      <p:ext uri="{BB962C8B-B14F-4D97-AF65-F5344CB8AC3E}">
        <p14:creationId xmlns:p14="http://schemas.microsoft.com/office/powerpoint/2010/main" xmlns="" val="23404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fld id="{2955B655-53B5-45E4-BEF0-E8ED0FA04800}" type="slidenum">
              <a:rPr lang="en-US" sz="1400" smtClean="0">
                <a:solidFill>
                  <a:schemeClr val="tx1"/>
                </a:solidFill>
                <a:latin typeface="Arial" charset="0"/>
              </a:rPr>
              <a:pPr/>
              <a:t>14</a:t>
            </a:fld>
            <a:endParaRPr lang="en-US" sz="14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Response to Vulnerabilities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990600"/>
            <a:ext cx="8966200" cy="5334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Develop a notification strategy:</a:t>
            </a:r>
          </a:p>
          <a:p>
            <a:pPr marL="609600" indent="-609600" eaLnBrk="1" hangingPunct="1"/>
            <a:r>
              <a:rPr lang="en-US" sz="2600" smtClean="0">
                <a:solidFill>
                  <a:srgbClr val="0000FF"/>
                </a:solidFill>
              </a:rPr>
              <a:t>What will you tell and when?</a:t>
            </a:r>
          </a:p>
          <a:p>
            <a:pPr marL="609600" indent="-609600" eaLnBrk="1" hangingPunct="1"/>
            <a:r>
              <a:rPr lang="en-US" sz="2600" smtClean="0">
                <a:solidFill>
                  <a:srgbClr val="0000FF"/>
                </a:solidFill>
              </a:rPr>
              <a:t>Users are nervous during the first reports, but then become your biggest fans.</a:t>
            </a:r>
          </a:p>
          <a:p>
            <a:pPr marL="609600" indent="-609600" eaLnBrk="1" hangingPunct="1"/>
            <a:r>
              <a:rPr lang="en-US" sz="2600" smtClean="0">
                <a:solidFill>
                  <a:srgbClr val="0000FF"/>
                </a:solidFill>
              </a:rPr>
              <a:t>Often a staged process: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300" smtClean="0"/>
              <a:t>Announce the vulnerability, without details at the time you release the patch.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300" smtClean="0"/>
              <a:t>Release full details after the user community has had a chance to update, perhaps 6-12 months later.</a:t>
            </a:r>
          </a:p>
          <a:p>
            <a:pPr marL="609600" indent="-609600" eaLnBrk="1" hangingPunct="1"/>
            <a:r>
              <a:rPr lang="en-US" sz="2600" smtClean="0">
                <a:solidFill>
                  <a:srgbClr val="0000FF"/>
                </a:solidFill>
              </a:rPr>
              <a:t>Open source makes this more complicated!</a:t>
            </a:r>
          </a:p>
          <a:p>
            <a:pPr marL="990600" lvl="1" indent="-533400" eaLnBrk="1" hangingPunct="1">
              <a:buFontTx/>
              <a:buNone/>
            </a:pPr>
            <a:r>
              <a:rPr lang="en-US" sz="2300" smtClean="0"/>
              <a:t> The first release of the patch reveals the details of the vulnerability.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31539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15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 Assess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r>
              <a:rPr lang="en-US" dirty="0" err="1" smtClean="0"/>
              <a:t>gLite</a:t>
            </a:r>
            <a:endParaRPr lang="en-US" dirty="0" smtClean="0"/>
          </a:p>
          <a:p>
            <a:pPr lvl="1"/>
            <a:r>
              <a:rPr lang="en-US" dirty="0" smtClean="0"/>
              <a:t>VOMS Admin 2.0.18</a:t>
            </a:r>
          </a:p>
          <a:p>
            <a:pPr lvl="1"/>
            <a:r>
              <a:rPr lang="en-US" dirty="0" smtClean="0"/>
              <a:t>Argus 1.2</a:t>
            </a:r>
          </a:p>
          <a:p>
            <a:pPr lvl="1"/>
            <a:r>
              <a:rPr lang="en-US" dirty="0" err="1" smtClean="0"/>
              <a:t>gLexec</a:t>
            </a:r>
            <a:r>
              <a:rPr lang="en-US" dirty="0" smtClean="0"/>
              <a:t> 0.8</a:t>
            </a:r>
          </a:p>
          <a:p>
            <a:pPr lvl="1"/>
            <a:r>
              <a:rPr lang="en-US" dirty="0" smtClean="0"/>
              <a:t>VOMS Core 2.0.2</a:t>
            </a:r>
          </a:p>
          <a:p>
            <a:pPr lvl="1"/>
            <a:r>
              <a:rPr lang="en-US" dirty="0" smtClean="0"/>
              <a:t>CREAM: Computing Resource Execution And Management</a:t>
            </a:r>
          </a:p>
          <a:p>
            <a:pPr lvl="1"/>
            <a:r>
              <a:rPr lang="en-US" dirty="0" smtClean="0"/>
              <a:t>WMS: Workload Management System 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16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 Assess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r>
              <a:rPr lang="en-US" dirty="0" err="1" smtClean="0"/>
              <a:t>Unicore</a:t>
            </a:r>
            <a:endParaRPr lang="en-US" dirty="0" smtClean="0"/>
          </a:p>
          <a:p>
            <a:pPr lvl="1"/>
            <a:r>
              <a:rPr lang="en-US" dirty="0" smtClean="0"/>
              <a:t>TSI:  The Target System Interface</a:t>
            </a:r>
          </a:p>
          <a:p>
            <a:pPr lvl="1"/>
            <a:r>
              <a:rPr lang="en-US" dirty="0" smtClean="0"/>
              <a:t>Gateway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17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n-US" dirty="0" smtClean="0"/>
              <a:t>VOMS Admin 2.0.18:  done!</a:t>
            </a:r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Java, JSP y </a:t>
            </a:r>
            <a:r>
              <a:rPr lang="es-ES" dirty="0" err="1" smtClean="0"/>
              <a:t>javascript</a:t>
            </a:r>
            <a:endParaRPr lang="es-ES" dirty="0" smtClean="0"/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38 KLOC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2.5 </a:t>
            </a:r>
            <a:r>
              <a:rPr lang="es-ES" dirty="0" err="1" smtClean="0"/>
              <a:t>months</a:t>
            </a:r>
            <a:r>
              <a:rPr lang="es-ES" dirty="0" smtClean="0"/>
              <a:t> of </a:t>
            </a:r>
            <a:r>
              <a:rPr lang="es-ES" dirty="0" err="1" smtClean="0"/>
              <a:t>work</a:t>
            </a:r>
            <a:endParaRPr lang="es-E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5565" y="1592692"/>
            <a:ext cx="1236279" cy="86539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18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n-US" dirty="0" err="1" smtClean="0"/>
              <a:t>gLexec</a:t>
            </a:r>
            <a:r>
              <a:rPr lang="en-US" dirty="0" smtClean="0"/>
              <a:t> 0.8:  done!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C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13 KLOC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5 </a:t>
            </a:r>
            <a:r>
              <a:rPr lang="es-ES" dirty="0" err="1" smtClean="0"/>
              <a:t>months</a:t>
            </a:r>
            <a:r>
              <a:rPr lang="es-ES" dirty="0" smtClean="0"/>
              <a:t> of </a:t>
            </a:r>
            <a:r>
              <a:rPr lang="es-ES" dirty="0" err="1" smtClean="0"/>
              <a:t>work</a:t>
            </a:r>
            <a:endParaRPr lang="es-E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nikhe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4538" y="1699409"/>
            <a:ext cx="1730118" cy="76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0A8E8D7A-7131-428A-AFBF-FE60F675A590}" type="slidenum">
              <a:rPr lang="en-US" sz="1400" b="0"/>
              <a:pPr algn="ctr">
                <a:spcBef>
                  <a:spcPct val="0"/>
                </a:spcBef>
                <a:buClrTx/>
              </a:pPr>
              <a:t>19</a:t>
            </a:fld>
            <a:endParaRPr lang="en-US" sz="1400" b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9413"/>
            <a:ext cx="7772400" cy="4446587"/>
          </a:xfrm>
        </p:spPr>
        <p:txBody>
          <a:bodyPr/>
          <a:lstStyle/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n-US" dirty="0" smtClean="0"/>
              <a:t>Argus 1.2: done!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Java, C, scripting </a:t>
            </a:r>
            <a:r>
              <a:rPr lang="es-ES" dirty="0" err="1" smtClean="0"/>
              <a:t>languages</a:t>
            </a:r>
            <a:endParaRPr lang="es-ES" dirty="0" smtClean="0"/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42 KLOC</a:t>
            </a:r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r>
              <a:rPr lang="es-ES" dirty="0"/>
              <a:t>5</a:t>
            </a:r>
            <a:r>
              <a:rPr lang="es-ES" dirty="0" smtClean="0"/>
              <a:t> </a:t>
            </a:r>
            <a:r>
              <a:rPr lang="es-ES" dirty="0" err="1" smtClean="0"/>
              <a:t>months</a:t>
            </a:r>
            <a:r>
              <a:rPr lang="es-ES" dirty="0" smtClean="0"/>
              <a:t> of </a:t>
            </a:r>
            <a:r>
              <a:rPr lang="es-ES" dirty="0" err="1" smtClean="0"/>
              <a:t>work</a:t>
            </a:r>
            <a:endParaRPr lang="es-ES" dirty="0" smtClean="0"/>
          </a:p>
          <a:p>
            <a:pPr marL="742950" lvl="2" indent="-342900">
              <a:buClr>
                <a:srgbClr val="3333CC"/>
              </a:buClr>
              <a:buFontTx/>
              <a:buChar char="›"/>
            </a:pPr>
            <a:endParaRPr lang="es-ES" dirty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s-ES" dirty="0" smtClean="0"/>
              <a:t>No </a:t>
            </a:r>
            <a:r>
              <a:rPr lang="es-ES" dirty="0" err="1" smtClean="0"/>
              <a:t>vulnerabilities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.</a:t>
            </a:r>
            <a:endParaRPr lang="es-ES" dirty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r>
              <a:rPr lang="es-ES" dirty="0" err="1" smtClean="0"/>
              <a:t>Report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assessed</a:t>
            </a:r>
            <a:r>
              <a:rPr lang="es-ES" dirty="0" smtClean="0"/>
              <a:t> and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Argus</a:t>
            </a:r>
            <a:r>
              <a:rPr lang="es-ES" dirty="0" smtClean="0"/>
              <a:t> </a:t>
            </a:r>
            <a:r>
              <a:rPr lang="es-ES" dirty="0" err="1" smtClean="0"/>
              <a:t>worked</a:t>
            </a:r>
            <a:r>
              <a:rPr lang="es-ES" dirty="0" smtClean="0"/>
              <a:t> fine.</a:t>
            </a:r>
            <a:endParaRPr lang="en-US" dirty="0" smtClean="0"/>
          </a:p>
          <a:p>
            <a:pPr marL="342900" lvl="1" indent="-342900">
              <a:buClr>
                <a:srgbClr val="3333CC"/>
              </a:buClr>
              <a:buFontTx/>
              <a:buChar char="›"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6 Imagen" descr="peac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6724" y="1687078"/>
            <a:ext cx="1123542" cy="94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" y="400050"/>
            <a:ext cx="8904288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Understanding the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2066925"/>
            <a:ext cx="8966200" cy="4105275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Step 1: Architectural Analysis</a:t>
            </a:r>
            <a:r>
              <a:rPr lang="en-US" dirty="0" smtClean="0"/>
              <a:t>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dirty="0" smtClean="0"/>
              <a:t>Functionality and structure of the system, major components (modules, threads, processes), communication channels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dirty="0" smtClean="0"/>
              <a:t>Interactions among components and with users</a:t>
            </a:r>
          </a:p>
          <a:p>
            <a:pPr marL="533400" indent="-533400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CCACAA11-567B-4555-B195-56953209B5CA}" type="slidenum">
              <a:rPr lang="en-US" sz="1400" b="0"/>
              <a:pPr algn="ctr">
                <a:spcBef>
                  <a:spcPct val="0"/>
                </a:spcBef>
                <a:buClrTx/>
              </a:pPr>
              <a:t>20</a:t>
            </a:fld>
            <a:endParaRPr lang="en-US" sz="1400" b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are we now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1514"/>
            <a:ext cx="7772400" cy="4867861"/>
          </a:xfrm>
        </p:spPr>
        <p:txBody>
          <a:bodyPr/>
          <a:lstStyle/>
          <a:p>
            <a:r>
              <a:rPr lang="en-US" dirty="0" smtClean="0"/>
              <a:t>VOMS Core </a:t>
            </a:r>
            <a:r>
              <a:rPr lang="es-ES" dirty="0" smtClean="0"/>
              <a:t>2.0.2:</a:t>
            </a:r>
          </a:p>
          <a:p>
            <a:pPr lvl="1"/>
            <a:r>
              <a:rPr lang="en-US" dirty="0" err="1" smtClean="0"/>
              <a:t>Vincenzo</a:t>
            </a:r>
            <a:r>
              <a:rPr lang="en-US" dirty="0" smtClean="0"/>
              <a:t> </a:t>
            </a:r>
            <a:r>
              <a:rPr lang="en-US" dirty="0" err="1" smtClean="0"/>
              <a:t>Ciaschini</a:t>
            </a:r>
            <a:r>
              <a:rPr lang="en-US" dirty="0" smtClean="0"/>
              <a:t> &amp; </a:t>
            </a:r>
            <a:r>
              <a:rPr lang="en-US" dirty="0" err="1" smtClean="0"/>
              <a:t>Valerio</a:t>
            </a:r>
            <a:r>
              <a:rPr lang="en-US" dirty="0" smtClean="0"/>
              <a:t> </a:t>
            </a:r>
            <a:r>
              <a:rPr lang="en-US" dirty="0" err="1" smtClean="0"/>
              <a:t>Venturi</a:t>
            </a:r>
            <a:endParaRPr lang="es-ES" dirty="0" smtClean="0"/>
          </a:p>
          <a:p>
            <a:pPr lvl="1"/>
            <a:r>
              <a:rPr lang="en-US" dirty="0" smtClean="0"/>
              <a:t>C:           30753 </a:t>
            </a:r>
          </a:p>
          <a:p>
            <a:pPr lvl="1"/>
            <a:r>
              <a:rPr lang="en-US" dirty="0" smtClean="0"/>
              <a:t>C++:       10138</a:t>
            </a:r>
          </a:p>
          <a:p>
            <a:pPr lvl="1"/>
            <a:r>
              <a:rPr lang="en-US" dirty="0" smtClean="0"/>
              <a:t>exp:          7955 </a:t>
            </a:r>
          </a:p>
          <a:p>
            <a:pPr lvl="1"/>
            <a:r>
              <a:rPr lang="en-US" dirty="0" smtClean="0"/>
              <a:t>java:         7754</a:t>
            </a:r>
          </a:p>
          <a:p>
            <a:r>
              <a:rPr lang="en-US" dirty="0" smtClean="0"/>
              <a:t>Started:  May 2011</a:t>
            </a:r>
          </a:p>
          <a:p>
            <a:r>
              <a:rPr lang="en-US" dirty="0" smtClean="0"/>
              <a:t>Expected duration: 6 months</a:t>
            </a:r>
            <a:endParaRPr lang="es-ES" dirty="0" smtClean="0"/>
          </a:p>
          <a:p>
            <a:endParaRPr lang="es-E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1026" name="Picture 2" descr="C:\Users\Elisa\AppData\Local\Temp\infn logo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7453" y="1546173"/>
            <a:ext cx="9429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pie de página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D90988ED-D7D0-4D11-8A49-E406827B2645}" type="slidenum">
              <a:rPr lang="en-US" sz="1400" b="0"/>
              <a:pPr algn="ctr">
                <a:spcBef>
                  <a:spcPct val="0"/>
                </a:spcBef>
                <a:buClrTx/>
              </a:pPr>
              <a:t>21</a:t>
            </a:fld>
            <a:endParaRPr lang="en-US" sz="1400" b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71475"/>
            <a:ext cx="8008938" cy="1143000"/>
          </a:xfrm>
        </p:spPr>
        <p:txBody>
          <a:bodyPr/>
          <a:lstStyle/>
          <a:p>
            <a:r>
              <a:rPr lang="es-ES" sz="3200" dirty="0" err="1" smtClean="0"/>
              <a:t>Vulnerability</a:t>
            </a:r>
            <a:r>
              <a:rPr lang="es-ES" sz="3200" dirty="0" smtClean="0"/>
              <a:t> </a:t>
            </a:r>
            <a:r>
              <a:rPr lang="es-ES" sz="3200" dirty="0" err="1" smtClean="0"/>
              <a:t>Assessment</a:t>
            </a:r>
            <a:endParaRPr lang="es-ES" sz="3200" dirty="0" smtClean="0">
              <a:solidFill>
                <a:srgbClr val="FF3300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97982" cy="41148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0000FF"/>
                </a:solidFill>
              </a:rPr>
              <a:t>Apply FPVA to relevant EMI Middleware</a:t>
            </a:r>
            <a:endParaRPr lang="en-US" dirty="0" smtClean="0"/>
          </a:p>
          <a:p>
            <a:pPr marL="933450" lvl="1" indent="-533400"/>
            <a:r>
              <a:rPr lang="es-ES" dirty="0" err="1" smtClean="0"/>
              <a:t>Assess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SW</a:t>
            </a:r>
          </a:p>
          <a:p>
            <a:pPr marL="933450" lvl="1" indent="-533400"/>
            <a:r>
              <a:rPr lang="es-ES" dirty="0" err="1" smtClean="0"/>
              <a:t>Generate</a:t>
            </a:r>
            <a:r>
              <a:rPr lang="es-ES" dirty="0" smtClean="0"/>
              <a:t> </a:t>
            </a:r>
            <a:r>
              <a:rPr lang="es-ES" dirty="0" err="1" smtClean="0"/>
              <a:t>vulnerability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</a:t>
            </a:r>
          </a:p>
          <a:p>
            <a:pPr marL="1333500" lvl="2" indent="-533400">
              <a:buNone/>
            </a:pPr>
            <a:r>
              <a:rPr lang="es-ES" dirty="0" smtClean="0"/>
              <a:t>	A </a:t>
            </a:r>
            <a:r>
              <a:rPr lang="es-ES" dirty="0" err="1" smtClean="0"/>
              <a:t>vulnerability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produce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exploit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</a:pPr>
            <a:fld id="{9E197659-C74E-4B70-8CD4-6234C296D7F5}" type="slidenum">
              <a:rPr lang="en-US" sz="1400" b="0">
                <a:latin typeface="Arial" charset="0"/>
              </a:rPr>
              <a:pPr algn="ctr">
                <a:spcBef>
                  <a:spcPct val="0"/>
                </a:spcBef>
                <a:buClrTx/>
              </a:pPr>
              <a:t>22</a:t>
            </a:fld>
            <a:endParaRPr lang="en-US" sz="1400" b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746" y="2389909"/>
            <a:ext cx="8382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Update on the Vulnerability Assessment Effort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191000" y="63246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90000"/>
              </a:lnSpc>
              <a:buClrTx/>
              <a:buFontTx/>
              <a:buChar char="•"/>
            </a:pPr>
            <a:endParaRPr lang="en-US" sz="2800" b="0" i="1">
              <a:latin typeface="Arial Rounded MT Bold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212694" y="2667000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endParaRPr lang="en-US" dirty="0">
              <a:solidFill>
                <a:srgbClr val="0070C0"/>
              </a:solidFill>
              <a:latin typeface="Arial Rounded MT Bold" charset="0"/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009483" y="4135594"/>
            <a:ext cx="45704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Tx/>
            </a:pPr>
            <a:r>
              <a:rPr lang="en-US" sz="3200" b="0" dirty="0">
                <a:latin typeface="Arial Rounded MT Bold" charset="0"/>
              </a:rPr>
              <a:t>Elisa </a:t>
            </a:r>
            <a:r>
              <a:rPr lang="en-US" sz="3200" b="0" dirty="0" err="1">
                <a:latin typeface="Arial Rounded MT Bold" charset="0"/>
              </a:rPr>
              <a:t>Heymann</a:t>
            </a:r>
            <a:endParaRPr lang="en-US" sz="3600" b="0" dirty="0">
              <a:latin typeface="Arial Rounded MT Bold" charset="0"/>
            </a:endParaRPr>
          </a:p>
          <a:p>
            <a:pPr algn="ctr" eaLnBrk="1" hangingPunct="1">
              <a:lnSpc>
                <a:spcPct val="80000"/>
              </a:lnSpc>
              <a:buClrTx/>
            </a:pPr>
            <a:endParaRPr lang="en-US" sz="1600" b="0" dirty="0">
              <a:latin typeface="Arial Rounded MT Bold" charset="0"/>
            </a:endParaRPr>
          </a:p>
          <a:p>
            <a:pPr algn="ctr" eaLnBrk="1" hangingPunct="1">
              <a:lnSpc>
                <a:spcPct val="90000"/>
              </a:lnSpc>
              <a:buClrTx/>
            </a:pPr>
            <a:r>
              <a:rPr lang="en-US" b="0" dirty="0">
                <a:latin typeface="Arial" charset="0"/>
              </a:rPr>
              <a:t>Computer Architecture and</a:t>
            </a:r>
            <a:br>
              <a:rPr lang="en-US" b="0" dirty="0">
                <a:latin typeface="Arial" charset="0"/>
              </a:rPr>
            </a:br>
            <a:r>
              <a:rPr lang="en-US" b="0" dirty="0">
                <a:latin typeface="Arial" charset="0"/>
              </a:rPr>
              <a:t>Operating Systems Department</a:t>
            </a: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b="0" dirty="0" err="1">
                <a:latin typeface="Arial" charset="0"/>
              </a:rPr>
              <a:t>Universitat</a:t>
            </a:r>
            <a:r>
              <a:rPr lang="en-US" b="0" dirty="0">
                <a:latin typeface="Arial" charset="0"/>
              </a:rPr>
              <a:t> </a:t>
            </a:r>
            <a:r>
              <a:rPr lang="en-US" b="0" dirty="0" err="1">
                <a:latin typeface="Arial" charset="0"/>
              </a:rPr>
              <a:t>Aut</a:t>
            </a:r>
            <a:r>
              <a:rPr lang="en-US" altLang="ja-JP" b="0" dirty="0" err="1">
                <a:latin typeface="Arial" charset="0"/>
                <a:ea typeface="MS PGothic" pitchFamily="34" charset="-128"/>
              </a:rPr>
              <a:t>ònoma</a:t>
            </a:r>
            <a:r>
              <a:rPr lang="en-US" altLang="ja-JP" b="0" dirty="0">
                <a:latin typeface="Arial" charset="0"/>
                <a:ea typeface="MS PGothic" pitchFamily="34" charset="-128"/>
              </a:rPr>
              <a:t> de </a:t>
            </a:r>
            <a:r>
              <a:rPr lang="en-US" altLang="ja-JP" b="0" dirty="0" smtClean="0">
                <a:latin typeface="Arial" charset="0"/>
                <a:ea typeface="MS PGothic" pitchFamily="34" charset="-128"/>
              </a:rPr>
              <a:t>Barcelona</a:t>
            </a:r>
          </a:p>
          <a:p>
            <a:pPr algn="ctr" eaLnBrk="1" hangingPunct="1">
              <a:lnSpc>
                <a:spcPct val="70000"/>
              </a:lnSpc>
              <a:buClrTx/>
            </a:pPr>
            <a:endParaRPr lang="en-US" altLang="ja-JP" b="0" dirty="0" smtClean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r>
              <a:rPr lang="en-US" dirty="0" smtClean="0">
                <a:solidFill>
                  <a:srgbClr val="0070C0"/>
                </a:solidFill>
                <a:latin typeface="Arial" charset="0"/>
              </a:rPr>
              <a:t>Elisa.Heymann@uab.es</a:t>
            </a:r>
            <a:endParaRPr lang="en-US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2400" b="0" dirty="0">
              <a:latin typeface="Arial" charset="0"/>
              <a:ea typeface="MS PGothic" pitchFamily="34" charset="-128"/>
            </a:endParaRPr>
          </a:p>
          <a:p>
            <a:pPr algn="ctr" eaLnBrk="1" hangingPunct="1">
              <a:lnSpc>
                <a:spcPct val="70000"/>
              </a:lnSpc>
              <a:buClrTx/>
            </a:pPr>
            <a:endParaRPr lang="en-US" sz="3200" b="0" dirty="0">
              <a:latin typeface="Arial Rounded MT Bold" charset="0"/>
              <a:ea typeface="MS PGothic" pitchFamily="34" charset="-128"/>
            </a:endParaRPr>
          </a:p>
        </p:txBody>
      </p:sp>
      <p:pic>
        <p:nvPicPr>
          <p:cNvPr id="9" name="Picture 15" descr="C:\Users\Elisa\Tesis\Graficos ParadynCondor Marzo 2000\ua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6641" y="517546"/>
            <a:ext cx="2861400" cy="1307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359024" y="1988840"/>
            <a:ext cx="1332656" cy="79208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9024" y="3275692"/>
            <a:ext cx="1332656" cy="195350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22" name="TextBox 250"/>
          <p:cNvSpPr txBox="1">
            <a:spLocks noChangeArrowheads="1"/>
          </p:cNvSpPr>
          <p:nvPr/>
        </p:nvSpPr>
        <p:spPr bwMode="auto">
          <a:xfrm>
            <a:off x="491769" y="2924944"/>
            <a:ext cx="9912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smtClean="0">
                <a:latin typeface="Calibri" pitchFamily="34" charset="0"/>
              </a:rPr>
              <a:t>CE </a:t>
            </a:r>
            <a:r>
              <a:rPr lang="en-US" b="0" dirty="0">
                <a:latin typeface="Calibri" pitchFamily="34" charset="0"/>
              </a:rPr>
              <a:t>Host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907704" y="1259468"/>
            <a:ext cx="4320480" cy="3969732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 dirty="0">
              <a:latin typeface="Calibri" pitchFamily="34" charset="0"/>
            </a:endParaRPr>
          </a:p>
        </p:txBody>
      </p:sp>
      <p:sp>
        <p:nvSpPr>
          <p:cNvPr id="27" name="TextBox 250"/>
          <p:cNvSpPr txBox="1">
            <a:spLocks noChangeArrowheads="1"/>
          </p:cNvSpPr>
          <p:nvPr/>
        </p:nvSpPr>
        <p:spPr bwMode="auto">
          <a:xfrm>
            <a:off x="2986628" y="908720"/>
            <a:ext cx="2147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err="1" smtClean="0">
                <a:latin typeface="Calibri" pitchFamily="34" charset="0"/>
              </a:rPr>
              <a:t>authZ</a:t>
            </a:r>
            <a:r>
              <a:rPr lang="en-US" b="0" dirty="0" smtClean="0">
                <a:latin typeface="Calibri" pitchFamily="34" charset="0"/>
              </a:rPr>
              <a:t> service Host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64" name="AutoShape 4"/>
          <p:cNvSpPr>
            <a:spLocks noChangeArrowheads="1"/>
          </p:cNvSpPr>
          <p:nvPr/>
        </p:nvSpPr>
        <p:spPr bwMode="auto">
          <a:xfrm>
            <a:off x="4211960" y="3410416"/>
            <a:ext cx="936104" cy="441340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400" b="0" dirty="0" smtClean="0">
                <a:latin typeface="Calibri" pitchFamily="34" charset="0"/>
              </a:rPr>
              <a:t>PDP</a:t>
            </a: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6804248" y="1916832"/>
            <a:ext cx="2160240" cy="331236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91" name="TextBox 250"/>
          <p:cNvSpPr txBox="1">
            <a:spLocks noChangeArrowheads="1"/>
          </p:cNvSpPr>
          <p:nvPr/>
        </p:nvSpPr>
        <p:spPr bwMode="auto">
          <a:xfrm>
            <a:off x="7456023" y="1556792"/>
            <a:ext cx="11307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smtClean="0">
                <a:latin typeface="Calibri" pitchFamily="34" charset="0"/>
              </a:rPr>
              <a:t>WN </a:t>
            </a:r>
            <a:r>
              <a:rPr lang="en-US" b="0" dirty="0">
                <a:latin typeface="Calibri" pitchFamily="34" charset="0"/>
              </a:rPr>
              <a:t>Host</a:t>
            </a:r>
          </a:p>
        </p:txBody>
      </p:sp>
      <p:cxnSp>
        <p:nvCxnSpPr>
          <p:cNvPr id="56" name="55 Conector angular"/>
          <p:cNvCxnSpPr/>
          <p:nvPr/>
        </p:nvCxnSpPr>
        <p:spPr bwMode="auto">
          <a:xfrm rot="5400000" flipH="1" flipV="1">
            <a:off x="184446" y="1614602"/>
            <a:ext cx="1816564" cy="260784"/>
          </a:xfrm>
          <a:prstGeom prst="bentConnector4">
            <a:avLst>
              <a:gd name="adj1" fmla="val -12582"/>
              <a:gd name="adj2" fmla="val 330357"/>
            </a:avLst>
          </a:prstGeom>
          <a:ln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127 Conector angular"/>
          <p:cNvCxnSpPr/>
          <p:nvPr/>
        </p:nvCxnSpPr>
        <p:spPr bwMode="auto">
          <a:xfrm rot="5400000" flipH="1" flipV="1">
            <a:off x="827586" y="4058486"/>
            <a:ext cx="43204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4211960" y="4293096"/>
            <a:ext cx="936104" cy="441340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0" dirty="0" smtClean="0">
                <a:latin typeface="Calibri" pitchFamily="34" charset="0"/>
              </a:rPr>
              <a:t>PEP Server</a:t>
            </a:r>
          </a:p>
        </p:txBody>
      </p:sp>
      <p:sp>
        <p:nvSpPr>
          <p:cNvPr id="185" name="AutoShape 4"/>
          <p:cNvSpPr>
            <a:spLocks noChangeArrowheads="1"/>
          </p:cNvSpPr>
          <p:nvPr/>
        </p:nvSpPr>
        <p:spPr bwMode="auto">
          <a:xfrm>
            <a:off x="7308304" y="4499828"/>
            <a:ext cx="1137164" cy="441340"/>
          </a:xfrm>
          <a:prstGeom prst="roundRect">
            <a:avLst>
              <a:gd name="adj" fmla="val 2044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WN </a:t>
            </a:r>
            <a:r>
              <a:rPr lang="es-ES" sz="1600" b="0" dirty="0" err="1" smtClean="0">
                <a:latin typeface="Calibri" pitchFamily="34" charset="0"/>
              </a:rPr>
              <a:t>job</a:t>
            </a:r>
            <a:endParaRPr lang="es-ES" sz="1600" b="0" dirty="0">
              <a:latin typeface="Calibri" pitchFamily="34" charset="0"/>
            </a:endParaRPr>
          </a:p>
        </p:txBody>
      </p:sp>
      <p:cxnSp>
        <p:nvCxnSpPr>
          <p:cNvPr id="186" name="185 Conector angular"/>
          <p:cNvCxnSpPr/>
          <p:nvPr/>
        </p:nvCxnSpPr>
        <p:spPr bwMode="auto">
          <a:xfrm rot="5400000" flipH="1" flipV="1">
            <a:off x="7668342" y="4283803"/>
            <a:ext cx="432048" cy="2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AutoShape 4"/>
          <p:cNvSpPr>
            <a:spLocks noChangeArrowheads="1"/>
          </p:cNvSpPr>
          <p:nvPr/>
        </p:nvSpPr>
        <p:spPr bwMode="auto">
          <a:xfrm>
            <a:off x="6948264" y="3212976"/>
            <a:ext cx="1800200" cy="864096"/>
          </a:xfrm>
          <a:prstGeom prst="roundRect">
            <a:avLst>
              <a:gd name="adj" fmla="val 20444"/>
            </a:avLst>
          </a:prstGeom>
          <a:solidFill>
            <a:srgbClr val="FF00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sz="1600" b="0" dirty="0" smtClean="0">
              <a:latin typeface="Calibri" pitchFamily="34" charset="0"/>
            </a:endParaRPr>
          </a:p>
          <a:p>
            <a:pPr algn="ctr" eaLnBrk="0" hangingPunct="0"/>
            <a:endParaRPr lang="es-ES" sz="1600" b="0" dirty="0" smtClean="0">
              <a:latin typeface="Calibri" pitchFamily="34" charset="0"/>
            </a:endParaRPr>
          </a:p>
          <a:p>
            <a:pPr algn="ctr" eaLnBrk="0" hangingPunct="0"/>
            <a:r>
              <a:rPr lang="es-ES" sz="1600" b="0" dirty="0" err="1" smtClean="0">
                <a:latin typeface="Calibri" pitchFamily="34" charset="0"/>
              </a:rPr>
              <a:t>gLExec</a:t>
            </a:r>
            <a:endParaRPr lang="es-ES" sz="1600" b="0" dirty="0">
              <a:latin typeface="Calibri" pitchFamily="34" charset="0"/>
            </a:endParaRPr>
          </a:p>
        </p:txBody>
      </p:sp>
      <p:cxnSp>
        <p:nvCxnSpPr>
          <p:cNvPr id="31" name="30 Conector angular"/>
          <p:cNvCxnSpPr>
            <a:stCxn id="185" idx="2"/>
            <a:endCxn id="127" idx="2"/>
          </p:cNvCxnSpPr>
          <p:nvPr/>
        </p:nvCxnSpPr>
        <p:spPr bwMode="auto">
          <a:xfrm rot="5400000" flipH="1">
            <a:off x="4342957" y="1407239"/>
            <a:ext cx="225316" cy="6842542"/>
          </a:xfrm>
          <a:prstGeom prst="bentConnector3">
            <a:avLst>
              <a:gd name="adj1" fmla="val -183651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2" name="AutoShape 4"/>
          <p:cNvSpPr>
            <a:spLocks noChangeArrowheads="1"/>
          </p:cNvSpPr>
          <p:nvPr/>
        </p:nvSpPr>
        <p:spPr bwMode="auto">
          <a:xfrm>
            <a:off x="4094593" y="1614579"/>
            <a:ext cx="1224136" cy="508985"/>
          </a:xfrm>
          <a:prstGeom prst="roundRect">
            <a:avLst>
              <a:gd name="adj" fmla="val 20444"/>
            </a:avLst>
          </a:prstGeom>
          <a:solidFill>
            <a:srgbClr val="00B0F0">
              <a:alpha val="49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0" dirty="0">
                <a:latin typeface="Calibri" pitchFamily="34" charset="0"/>
              </a:rPr>
              <a:t>PAP </a:t>
            </a:r>
            <a:r>
              <a:rPr lang="en-US" sz="1400" b="0" dirty="0" smtClean="0">
                <a:latin typeface="Calibri" pitchFamily="34" charset="0"/>
              </a:rPr>
              <a:t>Admin </a:t>
            </a:r>
          </a:p>
          <a:p>
            <a:pPr algn="ctr" eaLnBrk="0" hangingPunct="0"/>
            <a:r>
              <a:rPr lang="en-US" sz="1400" b="0" dirty="0" smtClean="0">
                <a:latin typeface="Calibri" pitchFamily="34" charset="0"/>
              </a:rPr>
              <a:t>Tool (Edit Policy)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63" name="262 CuadroTexto"/>
          <p:cNvSpPr txBox="1"/>
          <p:nvPr/>
        </p:nvSpPr>
        <p:spPr>
          <a:xfrm>
            <a:off x="2081679" y="198884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Administrator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267" name="266 CuadroTexto"/>
          <p:cNvSpPr txBox="1"/>
          <p:nvPr/>
        </p:nvSpPr>
        <p:spPr>
          <a:xfrm>
            <a:off x="-36512" y="3068960"/>
            <a:ext cx="30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0" dirty="0" smtClean="0"/>
              <a:t>2</a:t>
            </a:r>
            <a:endParaRPr lang="es-ES" sz="1400" b="0" dirty="0"/>
          </a:p>
        </p:txBody>
      </p:sp>
      <p:cxnSp>
        <p:nvCxnSpPr>
          <p:cNvPr id="300" name="299 Conector angular"/>
          <p:cNvCxnSpPr/>
          <p:nvPr/>
        </p:nvCxnSpPr>
        <p:spPr bwMode="auto">
          <a:xfrm rot="5400000" flipH="1" flipV="1">
            <a:off x="4498801" y="2338397"/>
            <a:ext cx="433636" cy="794"/>
          </a:xfrm>
          <a:prstGeom prst="bentConnector3">
            <a:avLst>
              <a:gd name="adj1" fmla="val 50000"/>
            </a:avLst>
          </a:prstGeom>
          <a:ln>
            <a:prstDash val="lgDash"/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3" name="312 CuadroTexto"/>
          <p:cNvSpPr txBox="1"/>
          <p:nvPr/>
        </p:nvSpPr>
        <p:spPr>
          <a:xfrm>
            <a:off x="1080120" y="38517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3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314" name="313 CuadroTexto"/>
          <p:cNvSpPr txBox="1"/>
          <p:nvPr/>
        </p:nvSpPr>
        <p:spPr>
          <a:xfrm>
            <a:off x="4298932" y="535347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4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315" name="314 CuadroTexto"/>
          <p:cNvSpPr txBox="1"/>
          <p:nvPr/>
        </p:nvSpPr>
        <p:spPr>
          <a:xfrm>
            <a:off x="7608330" y="41490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5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319" name="318 CuadroTexto"/>
          <p:cNvSpPr txBox="1"/>
          <p:nvPr/>
        </p:nvSpPr>
        <p:spPr>
          <a:xfrm>
            <a:off x="6528210" y="39330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6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320" name="319 CuadroTexto"/>
          <p:cNvSpPr txBox="1"/>
          <p:nvPr/>
        </p:nvSpPr>
        <p:spPr>
          <a:xfrm>
            <a:off x="6516216" y="31932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9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321" name="320 CuadroTexto"/>
          <p:cNvSpPr txBox="1"/>
          <p:nvPr/>
        </p:nvSpPr>
        <p:spPr>
          <a:xfrm>
            <a:off x="7430398" y="278092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10a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27" name="AutoShape 4"/>
          <p:cNvSpPr>
            <a:spLocks noChangeArrowheads="1"/>
          </p:cNvSpPr>
          <p:nvPr/>
        </p:nvSpPr>
        <p:spPr bwMode="auto">
          <a:xfrm>
            <a:off x="575048" y="4274512"/>
            <a:ext cx="918592" cy="441340"/>
          </a:xfrm>
          <a:prstGeom prst="roundRect">
            <a:avLst>
              <a:gd name="adj" fmla="val 2044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LRMS</a:t>
            </a:r>
            <a:endParaRPr lang="es-ES" sz="1600" b="0" dirty="0">
              <a:latin typeface="Calibri" pitchFamily="34" charset="0"/>
            </a:endParaRPr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503040" y="2195572"/>
            <a:ext cx="918592" cy="441340"/>
          </a:xfrm>
          <a:prstGeom prst="roundRect">
            <a:avLst>
              <a:gd name="adj" fmla="val 2044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WMS</a:t>
            </a:r>
            <a:endParaRPr lang="es-ES" sz="1600" b="0" dirty="0">
              <a:latin typeface="Calibri" pitchFamily="34" charset="0"/>
            </a:endParaRPr>
          </a:p>
        </p:txBody>
      </p:sp>
      <p:sp>
        <p:nvSpPr>
          <p:cNvPr id="119" name="AutoShape 4"/>
          <p:cNvSpPr>
            <a:spLocks noChangeArrowheads="1"/>
          </p:cNvSpPr>
          <p:nvPr/>
        </p:nvSpPr>
        <p:spPr bwMode="auto">
          <a:xfrm>
            <a:off x="593576" y="3401124"/>
            <a:ext cx="918592" cy="441340"/>
          </a:xfrm>
          <a:prstGeom prst="roundRect">
            <a:avLst>
              <a:gd name="adj" fmla="val 2044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CREAM</a:t>
            </a:r>
            <a:endParaRPr lang="es-ES" sz="1600" b="0" dirty="0">
              <a:latin typeface="Calibri" pitchFamily="34" charset="0"/>
            </a:endParaRPr>
          </a:p>
        </p:txBody>
      </p:sp>
      <p:cxnSp>
        <p:nvCxnSpPr>
          <p:cNvPr id="108" name="107 Conector angular"/>
          <p:cNvCxnSpPr>
            <a:stCxn id="57" idx="1"/>
          </p:cNvCxnSpPr>
          <p:nvPr/>
        </p:nvCxnSpPr>
        <p:spPr bwMode="auto">
          <a:xfrm rot="10800000" flipH="1">
            <a:off x="503040" y="892356"/>
            <a:ext cx="504056" cy="1523886"/>
          </a:xfrm>
          <a:prstGeom prst="bentConnector4">
            <a:avLst>
              <a:gd name="adj1" fmla="val -63723"/>
              <a:gd name="adj2" fmla="val 57240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109 CuadroTexto"/>
          <p:cNvSpPr txBox="1"/>
          <p:nvPr/>
        </p:nvSpPr>
        <p:spPr>
          <a:xfrm>
            <a:off x="989982" y="1043444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User (UI)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112" name="111 CuadroTexto"/>
          <p:cNvSpPr txBox="1"/>
          <p:nvPr/>
        </p:nvSpPr>
        <p:spPr>
          <a:xfrm>
            <a:off x="522796" y="1249015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1</a:t>
            </a:r>
            <a:r>
              <a:rPr lang="es-ES" sz="1200" b="0" dirty="0" smtClean="0">
                <a:latin typeface="Calibri" pitchFamily="34" charset="0"/>
              </a:rPr>
              <a:t>a</a:t>
            </a:r>
            <a:endParaRPr lang="es-ES" sz="1400" b="0" dirty="0">
              <a:latin typeface="Calibri" pitchFamily="34" charset="0"/>
            </a:endParaRPr>
          </a:p>
        </p:txBody>
      </p:sp>
      <p:cxnSp>
        <p:nvCxnSpPr>
          <p:cNvPr id="126" name="125 Conector angular"/>
          <p:cNvCxnSpPr/>
          <p:nvPr/>
        </p:nvCxnSpPr>
        <p:spPr bwMode="auto">
          <a:xfrm rot="10800000" flipH="1">
            <a:off x="593576" y="2636912"/>
            <a:ext cx="368760" cy="968518"/>
          </a:xfrm>
          <a:prstGeom prst="bentConnector4">
            <a:avLst>
              <a:gd name="adj1" fmla="val -96519"/>
              <a:gd name="adj2" fmla="val 74784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9" name="108 Imagen" descr="u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056" y="548680"/>
            <a:ext cx="576064" cy="576064"/>
          </a:xfrm>
          <a:prstGeom prst="rect">
            <a:avLst/>
          </a:prstGeom>
        </p:spPr>
      </p:pic>
      <p:sp>
        <p:nvSpPr>
          <p:cNvPr id="137" name="TextBox 250"/>
          <p:cNvSpPr txBox="1">
            <a:spLocks noChangeArrowheads="1"/>
          </p:cNvSpPr>
          <p:nvPr/>
        </p:nvSpPr>
        <p:spPr bwMode="auto">
          <a:xfrm>
            <a:off x="524714" y="1628800"/>
            <a:ext cx="1018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smtClean="0">
                <a:latin typeface="Calibri" pitchFamily="34" charset="0"/>
              </a:rPr>
              <a:t>RB </a:t>
            </a:r>
            <a:r>
              <a:rPr lang="en-US" b="0" dirty="0">
                <a:latin typeface="Calibri" pitchFamily="34" charset="0"/>
              </a:rPr>
              <a:t>Host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1318090" y="548680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1</a:t>
            </a:r>
            <a:r>
              <a:rPr lang="es-ES" sz="1200" b="0" dirty="0" smtClean="0">
                <a:latin typeface="Calibri" pitchFamily="34" charset="0"/>
              </a:rPr>
              <a:t>b</a:t>
            </a:r>
            <a:endParaRPr lang="es-ES" sz="1400" b="0" dirty="0">
              <a:latin typeface="Calibri" pitchFamily="34" charset="0"/>
            </a:endParaRPr>
          </a:p>
        </p:txBody>
      </p:sp>
      <p:pic>
        <p:nvPicPr>
          <p:cNvPr id="258" name="257 Imagen" descr="osa_user_blue_sysadm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340768"/>
            <a:ext cx="720080" cy="720080"/>
          </a:xfrm>
          <a:prstGeom prst="rect">
            <a:avLst/>
          </a:prstGeom>
        </p:spPr>
      </p:pic>
      <p:cxnSp>
        <p:nvCxnSpPr>
          <p:cNvPr id="197" name="196 Conector recto de flecha"/>
          <p:cNvCxnSpPr/>
          <p:nvPr/>
        </p:nvCxnSpPr>
        <p:spPr>
          <a:xfrm>
            <a:off x="2771800" y="1844824"/>
            <a:ext cx="1296144" cy="158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65 Conector recto"/>
          <p:cNvCxnSpPr>
            <a:cxnSpLocks noChangeShapeType="1"/>
          </p:cNvCxnSpPr>
          <p:nvPr/>
        </p:nvCxnSpPr>
        <p:spPr bwMode="auto">
          <a:xfrm rot="16200000" flipV="1">
            <a:off x="3141201" y="2015553"/>
            <a:ext cx="360037" cy="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oval" w="med" len="med"/>
          </a:ln>
        </p:spPr>
      </p:cxnSp>
      <p:grpSp>
        <p:nvGrpSpPr>
          <p:cNvPr id="2" name="77 Grupo"/>
          <p:cNvGrpSpPr>
            <a:grpSpLocks noChangeAspect="1"/>
          </p:cNvGrpSpPr>
          <p:nvPr/>
        </p:nvGrpSpPr>
        <p:grpSpPr>
          <a:xfrm>
            <a:off x="3105197" y="2178221"/>
            <a:ext cx="458691" cy="458691"/>
            <a:chOff x="3059832" y="1340768"/>
            <a:chExt cx="504056" cy="504056"/>
          </a:xfrm>
        </p:grpSpPr>
        <p:pic>
          <p:nvPicPr>
            <p:cNvPr id="67" name="66 Imagen" descr="certificate1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59832" y="1340768"/>
              <a:ext cx="504056" cy="504056"/>
            </a:xfrm>
            <a:prstGeom prst="rect">
              <a:avLst/>
            </a:prstGeom>
          </p:spPr>
        </p:pic>
        <p:grpSp>
          <p:nvGrpSpPr>
            <p:cNvPr id="3" name="Grupo 130"/>
            <p:cNvGrpSpPr>
              <a:grpSpLocks/>
            </p:cNvGrpSpPr>
            <p:nvPr/>
          </p:nvGrpSpPr>
          <p:grpSpPr bwMode="auto">
            <a:xfrm>
              <a:off x="3203848" y="1628800"/>
              <a:ext cx="176213" cy="96838"/>
              <a:chOff x="960" y="1008"/>
              <a:chExt cx="144" cy="96"/>
            </a:xfrm>
          </p:grpSpPr>
          <p:sp>
            <p:nvSpPr>
              <p:cNvPr id="69" name="Elipse 131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48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70" name="Línea 132" descr="Dark horizontal"/>
              <p:cNvSpPr>
                <a:spLocks noChangeShapeType="1"/>
              </p:cNvSpPr>
              <p:nvPr/>
            </p:nvSpPr>
            <p:spPr bwMode="auto">
              <a:xfrm>
                <a:off x="1008" y="1056"/>
                <a:ext cx="96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grpSp>
            <p:nvGrpSpPr>
              <p:cNvPr id="4" name="Grupo 133" descr="Dark horizontal"/>
              <p:cNvGrpSpPr>
                <a:grpSpLocks/>
              </p:cNvGrpSpPr>
              <p:nvPr/>
            </p:nvGrpSpPr>
            <p:grpSpPr bwMode="auto">
              <a:xfrm>
                <a:off x="1087" y="1058"/>
                <a:ext cx="17" cy="35"/>
                <a:chOff x="1074" y="1078"/>
                <a:chExt cx="17" cy="35"/>
              </a:xfrm>
            </p:grpSpPr>
            <p:sp>
              <p:nvSpPr>
                <p:cNvPr id="75" name="Línea 134" descr="Dark horizontal"/>
                <p:cNvSpPr>
                  <a:spLocks noChangeShapeType="1"/>
                </p:cNvSpPr>
                <p:nvPr/>
              </p:nvSpPr>
              <p:spPr bwMode="auto">
                <a:xfrm>
                  <a:off x="1076" y="1078"/>
                  <a:ext cx="0" cy="3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77" name="Línea 135" descr="Dark horizontal"/>
                <p:cNvSpPr>
                  <a:spLocks noChangeShapeType="1"/>
                </p:cNvSpPr>
                <p:nvPr/>
              </p:nvSpPr>
              <p:spPr bwMode="auto">
                <a:xfrm rot="-5400000">
                  <a:off x="1083" y="1101"/>
                  <a:ext cx="0" cy="17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b="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" name="Grupo 136" descr="Dark horizontal"/>
              <p:cNvGrpSpPr>
                <a:grpSpLocks/>
              </p:cNvGrpSpPr>
              <p:nvPr/>
            </p:nvGrpSpPr>
            <p:grpSpPr bwMode="auto">
              <a:xfrm flipH="1">
                <a:off x="1056" y="1058"/>
                <a:ext cx="17" cy="35"/>
                <a:chOff x="1074" y="1078"/>
                <a:chExt cx="17" cy="35"/>
              </a:xfrm>
            </p:grpSpPr>
            <p:sp>
              <p:nvSpPr>
                <p:cNvPr id="73" name="Línea 137" descr="Dark horizontal"/>
                <p:cNvSpPr>
                  <a:spLocks noChangeShapeType="1"/>
                </p:cNvSpPr>
                <p:nvPr/>
              </p:nvSpPr>
              <p:spPr bwMode="auto">
                <a:xfrm>
                  <a:off x="1076" y="1078"/>
                  <a:ext cx="0" cy="35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74" name="Línea 138" descr="Dark horizontal"/>
                <p:cNvSpPr>
                  <a:spLocks noChangeShapeType="1"/>
                </p:cNvSpPr>
                <p:nvPr/>
              </p:nvSpPr>
              <p:spPr bwMode="auto">
                <a:xfrm rot="-5400000">
                  <a:off x="1083" y="1101"/>
                  <a:ext cx="0" cy="17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b="0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2821362" y="116632"/>
            <a:ext cx="3501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 smtClean="0"/>
              <a:t>Argus 1.2 </a:t>
            </a:r>
            <a:r>
              <a:rPr lang="en-US" sz="2400" b="0" dirty="0"/>
              <a:t>Architecture</a:t>
            </a:r>
          </a:p>
        </p:txBody>
      </p:sp>
      <p:cxnSp>
        <p:nvCxnSpPr>
          <p:cNvPr id="86" name="85 Conector angular"/>
          <p:cNvCxnSpPr/>
          <p:nvPr/>
        </p:nvCxnSpPr>
        <p:spPr bwMode="auto">
          <a:xfrm rot="5400000" flipH="1" flipV="1">
            <a:off x="4311411" y="3202890"/>
            <a:ext cx="431254" cy="794"/>
          </a:xfrm>
          <a:prstGeom prst="bentConnector3">
            <a:avLst>
              <a:gd name="adj1" fmla="val 50000"/>
            </a:avLst>
          </a:prstGeom>
          <a:ln>
            <a:prstDash val="lgDash"/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88 Conector angular"/>
          <p:cNvCxnSpPr/>
          <p:nvPr/>
        </p:nvCxnSpPr>
        <p:spPr bwMode="auto">
          <a:xfrm rot="5400000" flipH="1" flipV="1">
            <a:off x="4669863" y="3202890"/>
            <a:ext cx="432048" cy="1588"/>
          </a:xfrm>
          <a:prstGeom prst="bentConnector3">
            <a:avLst>
              <a:gd name="adj1" fmla="val 50000"/>
            </a:avLst>
          </a:prstGeom>
          <a:ln>
            <a:prstDash val="lgDash"/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4211960" y="2546320"/>
            <a:ext cx="945241" cy="441340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400" b="0" dirty="0" smtClean="0">
                <a:latin typeface="Calibri" pitchFamily="34" charset="0"/>
              </a:rPr>
              <a:t>PAP</a:t>
            </a:r>
            <a:endParaRPr lang="es-ES" sz="1400" b="0" dirty="0">
              <a:latin typeface="Calibri" pitchFamily="34" charset="0"/>
            </a:endParaRPr>
          </a:p>
        </p:txBody>
      </p:sp>
      <p:cxnSp>
        <p:nvCxnSpPr>
          <p:cNvPr id="93" name="92 Conector angular"/>
          <p:cNvCxnSpPr/>
          <p:nvPr/>
        </p:nvCxnSpPr>
        <p:spPr bwMode="auto">
          <a:xfrm rot="5400000" flipH="1" flipV="1">
            <a:off x="4293106" y="4067779"/>
            <a:ext cx="432048" cy="2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93 Conector angular"/>
          <p:cNvCxnSpPr/>
          <p:nvPr/>
        </p:nvCxnSpPr>
        <p:spPr bwMode="auto">
          <a:xfrm rot="5400000" flipH="1" flipV="1">
            <a:off x="4652351" y="4066986"/>
            <a:ext cx="432048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116 CuadroTexto"/>
          <p:cNvSpPr txBox="1"/>
          <p:nvPr/>
        </p:nvSpPr>
        <p:spPr>
          <a:xfrm>
            <a:off x="4223954" y="392376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7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4918386" y="391447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8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4186638" y="3068960"/>
            <a:ext cx="345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D’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4902356" y="3059668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E’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35496" y="5949280"/>
            <a:ext cx="63367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PAP (Policy Administration Point)  → Manage Policies.</a:t>
            </a:r>
          </a:p>
          <a:p>
            <a:r>
              <a:rPr lang="en-US" sz="1600" b="0" dirty="0" smtClean="0">
                <a:latin typeface="Calibri" pitchFamily="34" charset="0"/>
              </a:rPr>
              <a:t>PDP (Policy Decision Point) → Evaluate Authorization Requests.</a:t>
            </a:r>
          </a:p>
          <a:p>
            <a:r>
              <a:rPr lang="en-US" sz="1600" b="0" dirty="0" smtClean="0">
                <a:latin typeface="Calibri" pitchFamily="34" charset="0"/>
              </a:rPr>
              <a:t>PEP (Policy Enforcement Point) → Process Client Requests and Responses.</a:t>
            </a:r>
            <a:endParaRPr lang="es-ES" sz="1600" b="0" dirty="0">
              <a:latin typeface="Calibri" pitchFamily="34" charset="0"/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4721598" y="2123564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B</a:t>
            </a:r>
            <a:endParaRPr lang="es-ES" sz="1400" b="0" dirty="0">
              <a:latin typeface="Calibri" pitchFamily="34" charset="0"/>
            </a:endParaRPr>
          </a:p>
        </p:txBody>
      </p:sp>
      <p:cxnSp>
        <p:nvCxnSpPr>
          <p:cNvPr id="130" name="55 Conector angular"/>
          <p:cNvCxnSpPr>
            <a:endCxn id="223" idx="1"/>
          </p:cNvCxnSpPr>
          <p:nvPr/>
        </p:nvCxnSpPr>
        <p:spPr bwMode="auto">
          <a:xfrm rot="16200000" flipH="1">
            <a:off x="1997714" y="2834934"/>
            <a:ext cx="1404156" cy="288032"/>
          </a:xfrm>
          <a:prstGeom prst="bentConnector2">
            <a:avLst/>
          </a:prstGeom>
          <a:ln>
            <a:prstDash val="lg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134 CuadroTexto"/>
          <p:cNvSpPr txBox="1"/>
          <p:nvPr/>
        </p:nvSpPr>
        <p:spPr>
          <a:xfrm>
            <a:off x="3347034" y="153704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A</a:t>
            </a:r>
            <a:endParaRPr lang="es-ES" sz="1200" b="0" dirty="0">
              <a:latin typeface="Calibri" pitchFamily="34" charset="0"/>
            </a:endParaRPr>
          </a:p>
        </p:txBody>
      </p:sp>
      <p:sp>
        <p:nvSpPr>
          <p:cNvPr id="136" name="135 CuadroTexto"/>
          <p:cNvSpPr txBox="1"/>
          <p:nvPr/>
        </p:nvSpPr>
        <p:spPr>
          <a:xfrm>
            <a:off x="2555776" y="2708920"/>
            <a:ext cx="333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C’</a:t>
            </a:r>
            <a:endParaRPr lang="es-ES" sz="1400" b="0" dirty="0">
              <a:latin typeface="Calibri" pitchFamily="34" charset="0"/>
            </a:endParaRPr>
          </a:p>
        </p:txBody>
      </p:sp>
      <p:cxnSp>
        <p:nvCxnSpPr>
          <p:cNvPr id="140" name="139 Conector recto de flecha"/>
          <p:cNvCxnSpPr/>
          <p:nvPr/>
        </p:nvCxnSpPr>
        <p:spPr>
          <a:xfrm>
            <a:off x="6819212" y="908720"/>
            <a:ext cx="432048" cy="158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141 CuadroTexto"/>
          <p:cNvSpPr txBox="1"/>
          <p:nvPr/>
        </p:nvSpPr>
        <p:spPr>
          <a:xfrm>
            <a:off x="7251260" y="764704"/>
            <a:ext cx="1569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Admin data-flow</a:t>
            </a:r>
            <a:endParaRPr lang="en-US" sz="1400" b="0" dirty="0">
              <a:latin typeface="Calibri" pitchFamily="34" charset="0"/>
            </a:endParaRPr>
          </a:p>
        </p:txBody>
      </p:sp>
      <p:cxnSp>
        <p:nvCxnSpPr>
          <p:cNvPr id="144" name="143 Conector recto de flecha"/>
          <p:cNvCxnSpPr/>
          <p:nvPr/>
        </p:nvCxnSpPr>
        <p:spPr>
          <a:xfrm>
            <a:off x="6819212" y="1218238"/>
            <a:ext cx="432048" cy="158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251260" y="1074222"/>
            <a:ext cx="1569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Calibri" pitchFamily="34" charset="0"/>
              </a:rPr>
              <a:t>User data-flow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56" name="155 CuadroTexto"/>
          <p:cNvSpPr txBox="1"/>
          <p:nvPr/>
        </p:nvSpPr>
        <p:spPr>
          <a:xfrm>
            <a:off x="2267744" y="3913311"/>
            <a:ext cx="31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F’</a:t>
            </a:r>
            <a:endParaRPr lang="es-ES" sz="1400" b="0" dirty="0">
              <a:latin typeface="Calibri" pitchFamily="34" charset="0"/>
            </a:endParaRPr>
          </a:p>
        </p:txBody>
      </p:sp>
      <p:pic>
        <p:nvPicPr>
          <p:cNvPr id="165" name="164 Imagen" descr="clo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2420888"/>
            <a:ext cx="216024" cy="216024"/>
          </a:xfrm>
          <a:prstGeom prst="rect">
            <a:avLst/>
          </a:prstGeom>
        </p:spPr>
      </p:pic>
      <p:sp>
        <p:nvSpPr>
          <p:cNvPr id="166" name="165 CuadroTexto"/>
          <p:cNvSpPr txBox="1"/>
          <p:nvPr/>
        </p:nvSpPr>
        <p:spPr>
          <a:xfrm>
            <a:off x="5508104" y="3068960"/>
            <a:ext cx="346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Calibri" pitchFamily="34" charset="0"/>
              </a:rPr>
              <a:t>D</a:t>
            </a:r>
            <a:r>
              <a:rPr lang="en-US" sz="1100" b="0" dirty="0" err="1" smtClean="0">
                <a:latin typeface="Calibri" pitchFamily="34" charset="0"/>
              </a:rPr>
              <a:t>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83" name="182 CuadroTexto"/>
          <p:cNvSpPr txBox="1"/>
          <p:nvPr/>
        </p:nvSpPr>
        <p:spPr>
          <a:xfrm rot="16200000">
            <a:off x="6079907" y="3888818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HTTPS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92" name="AutoShape 4"/>
          <p:cNvSpPr>
            <a:spLocks noChangeArrowheads="1"/>
          </p:cNvSpPr>
          <p:nvPr/>
        </p:nvSpPr>
        <p:spPr bwMode="auto">
          <a:xfrm>
            <a:off x="7164288" y="3347452"/>
            <a:ext cx="1443587" cy="369580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0" dirty="0" smtClean="0">
                <a:latin typeface="Calibri" pitchFamily="34" charset="0"/>
              </a:rPr>
              <a:t>PEP Client (Lib)</a:t>
            </a:r>
          </a:p>
        </p:txBody>
      </p:sp>
      <p:sp>
        <p:nvSpPr>
          <p:cNvPr id="98" name="97 CuadroTexto"/>
          <p:cNvSpPr txBox="1"/>
          <p:nvPr/>
        </p:nvSpPr>
        <p:spPr>
          <a:xfrm>
            <a:off x="1907704" y="4798313"/>
            <a:ext cx="2316660" cy="46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Communications among </a:t>
            </a:r>
          </a:p>
          <a:p>
            <a:r>
              <a:rPr lang="en-US" sz="1100" b="0" dirty="0" smtClean="0">
                <a:latin typeface="Calibri" pitchFamily="34" charset="0"/>
              </a:rPr>
              <a:t>PAP,  PDP, and PEP Server via HTTPS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3419872" y="1844824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dirty="0" smtClean="0">
                <a:latin typeface="Calibri" pitchFamily="34" charset="0"/>
              </a:rPr>
              <a:t>CLI</a:t>
            </a:r>
            <a:endParaRPr lang="en-US" sz="1100" b="0" dirty="0">
              <a:latin typeface="Calibri" pitchFamily="34" charset="0"/>
            </a:endParaRPr>
          </a:p>
        </p:txBody>
      </p:sp>
      <p:cxnSp>
        <p:nvCxnSpPr>
          <p:cNvPr id="190" name="189 Conector angular"/>
          <p:cNvCxnSpPr/>
          <p:nvPr/>
        </p:nvCxnSpPr>
        <p:spPr bwMode="auto">
          <a:xfrm flipV="1">
            <a:off x="5148064" y="3645024"/>
            <a:ext cx="2016224" cy="931458"/>
          </a:xfrm>
          <a:prstGeom prst="bentConnector3">
            <a:avLst>
              <a:gd name="adj1" fmla="val 69518"/>
            </a:avLst>
          </a:prstGeom>
          <a:ln>
            <a:headEnd type="arrow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193 Conector angular"/>
          <p:cNvCxnSpPr/>
          <p:nvPr/>
        </p:nvCxnSpPr>
        <p:spPr bwMode="auto">
          <a:xfrm flipV="1">
            <a:off x="5148064" y="3501008"/>
            <a:ext cx="2016224" cy="936104"/>
          </a:xfrm>
          <a:prstGeom prst="bentConnector3">
            <a:avLst>
              <a:gd name="adj1" fmla="val 63779"/>
            </a:avLst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55 Conector angular"/>
          <p:cNvCxnSpPr/>
          <p:nvPr/>
        </p:nvCxnSpPr>
        <p:spPr bwMode="auto">
          <a:xfrm rot="5400000">
            <a:off x="4979585" y="3030557"/>
            <a:ext cx="706138" cy="350901"/>
          </a:xfrm>
          <a:prstGeom prst="bentConnector3">
            <a:avLst>
              <a:gd name="adj1" fmla="val 102453"/>
            </a:avLst>
          </a:prstGeom>
          <a:ln>
            <a:prstDash val="lg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55 Conector angular"/>
          <p:cNvCxnSpPr/>
          <p:nvPr/>
        </p:nvCxnSpPr>
        <p:spPr bwMode="auto">
          <a:xfrm rot="16200000" flipV="1">
            <a:off x="5001648" y="2850536"/>
            <a:ext cx="1022050" cy="710942"/>
          </a:xfrm>
          <a:prstGeom prst="bentConnector3">
            <a:avLst>
              <a:gd name="adj1" fmla="val 98697"/>
            </a:avLst>
          </a:prstGeom>
          <a:ln>
            <a:prstDash val="lg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175 Conector recto de flecha"/>
          <p:cNvCxnSpPr/>
          <p:nvPr/>
        </p:nvCxnSpPr>
        <p:spPr>
          <a:xfrm flipV="1">
            <a:off x="5160252" y="3717032"/>
            <a:ext cx="635884" cy="7704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195 CuadroTexto"/>
          <p:cNvSpPr txBox="1"/>
          <p:nvPr/>
        </p:nvSpPr>
        <p:spPr>
          <a:xfrm>
            <a:off x="5868144" y="3068960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E</a:t>
            </a:r>
            <a:r>
              <a:rPr lang="es-ES" sz="1100" b="0" dirty="0" smtClean="0">
                <a:latin typeface="Calibri" pitchFamily="34" charset="0"/>
              </a:rPr>
              <a:t>t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223" name="AutoShape 4"/>
          <p:cNvSpPr>
            <a:spLocks noChangeArrowheads="1"/>
          </p:cNvSpPr>
          <p:nvPr/>
        </p:nvSpPr>
        <p:spPr bwMode="auto">
          <a:xfrm>
            <a:off x="2843808" y="3501008"/>
            <a:ext cx="1152128" cy="360040"/>
          </a:xfrm>
          <a:prstGeom prst="roundRect">
            <a:avLst>
              <a:gd name="adj" fmla="val 20444"/>
            </a:avLst>
          </a:prstGeom>
          <a:solidFill>
            <a:srgbClr val="FF00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etc</a:t>
            </a:r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init.d</a:t>
            </a:r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pdp</a:t>
            </a:r>
            <a:r>
              <a:rPr lang="es-ES" sz="1100" b="0" dirty="0" smtClean="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es-ES" sz="1100" b="0" dirty="0" err="1" smtClean="0">
                <a:latin typeface="Calibri" pitchFamily="34" charset="0"/>
              </a:rPr>
              <a:t>reloadpolicy</a:t>
            </a:r>
            <a:endParaRPr lang="es-ES" sz="1100" b="0" dirty="0">
              <a:latin typeface="Calibri" pitchFamily="34" charset="0"/>
            </a:endParaRPr>
          </a:p>
        </p:txBody>
      </p:sp>
      <p:sp>
        <p:nvSpPr>
          <p:cNvPr id="224" name="AutoShape 4"/>
          <p:cNvSpPr>
            <a:spLocks noChangeArrowheads="1"/>
          </p:cNvSpPr>
          <p:nvPr/>
        </p:nvSpPr>
        <p:spPr bwMode="auto">
          <a:xfrm>
            <a:off x="2843808" y="4365104"/>
            <a:ext cx="1152128" cy="360040"/>
          </a:xfrm>
          <a:prstGeom prst="roundRect">
            <a:avLst>
              <a:gd name="adj" fmla="val 20444"/>
            </a:avLst>
          </a:prstGeom>
          <a:solidFill>
            <a:srgbClr val="FF00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etc</a:t>
            </a:r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init.d</a:t>
            </a:r>
            <a:r>
              <a:rPr lang="es-ES" sz="1100" b="0" dirty="0" smtClean="0">
                <a:latin typeface="Calibri" pitchFamily="34" charset="0"/>
              </a:rPr>
              <a:t>/</a:t>
            </a:r>
            <a:r>
              <a:rPr lang="es-ES" sz="1100" b="0" dirty="0" err="1" smtClean="0">
                <a:latin typeface="Calibri" pitchFamily="34" charset="0"/>
              </a:rPr>
              <a:t>pepd</a:t>
            </a:r>
            <a:r>
              <a:rPr lang="es-ES" sz="1100" b="0" dirty="0" smtClean="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es-ES" sz="1100" b="0" dirty="0" err="1" smtClean="0">
                <a:latin typeface="Calibri" pitchFamily="34" charset="0"/>
              </a:rPr>
              <a:t>clearcache</a:t>
            </a:r>
            <a:endParaRPr lang="es-ES" sz="1100" b="0" dirty="0" smtClean="0">
              <a:latin typeface="Calibri" pitchFamily="34" charset="0"/>
            </a:endParaRPr>
          </a:p>
        </p:txBody>
      </p:sp>
      <p:cxnSp>
        <p:nvCxnSpPr>
          <p:cNvPr id="227" name="226 Conector recto de flecha"/>
          <p:cNvCxnSpPr/>
          <p:nvPr/>
        </p:nvCxnSpPr>
        <p:spPr>
          <a:xfrm>
            <a:off x="3995936" y="3643436"/>
            <a:ext cx="216024" cy="158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55 Conector angular"/>
          <p:cNvCxnSpPr>
            <a:endCxn id="224" idx="1"/>
          </p:cNvCxnSpPr>
          <p:nvPr/>
        </p:nvCxnSpPr>
        <p:spPr bwMode="auto">
          <a:xfrm rot="16200000" flipH="1">
            <a:off x="1421650" y="3122966"/>
            <a:ext cx="2268252" cy="576064"/>
          </a:xfrm>
          <a:prstGeom prst="bentConnector2">
            <a:avLst/>
          </a:prstGeom>
          <a:ln>
            <a:prstDash val="lg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" name="248 Conector angular"/>
          <p:cNvCxnSpPr/>
          <p:nvPr/>
        </p:nvCxnSpPr>
        <p:spPr bwMode="auto">
          <a:xfrm rot="5400000" flipH="1" flipV="1">
            <a:off x="7143160" y="2924944"/>
            <a:ext cx="576064" cy="1588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1" name="250 Conector angular"/>
          <p:cNvCxnSpPr/>
          <p:nvPr/>
        </p:nvCxnSpPr>
        <p:spPr bwMode="auto">
          <a:xfrm rot="5400000" flipH="1" flipV="1">
            <a:off x="7999240" y="2924150"/>
            <a:ext cx="576064" cy="1588"/>
          </a:xfrm>
          <a:prstGeom prst="bent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2" name="291 Conector recto de flecha"/>
          <p:cNvCxnSpPr/>
          <p:nvPr/>
        </p:nvCxnSpPr>
        <p:spPr>
          <a:xfrm>
            <a:off x="3995936" y="4509120"/>
            <a:ext cx="216024" cy="1588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55 Conector angular"/>
          <p:cNvCxnSpPr/>
          <p:nvPr/>
        </p:nvCxnSpPr>
        <p:spPr bwMode="auto">
          <a:xfrm rot="5400000" flipH="1" flipV="1">
            <a:off x="4572000" y="4725144"/>
            <a:ext cx="288032" cy="288032"/>
          </a:xfrm>
          <a:prstGeom prst="bentConnector3">
            <a:avLst>
              <a:gd name="adj1" fmla="val 1777"/>
            </a:avLst>
          </a:prstGeom>
          <a:ln>
            <a:prstDash val="lg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8" name="297 Conector angular"/>
          <p:cNvCxnSpPr/>
          <p:nvPr/>
        </p:nvCxnSpPr>
        <p:spPr bwMode="auto">
          <a:xfrm rot="5400000" flipH="1" flipV="1">
            <a:off x="4356770" y="4869160"/>
            <a:ext cx="287238" cy="794"/>
          </a:xfrm>
          <a:prstGeom prst="bentConnector3">
            <a:avLst>
              <a:gd name="adj1" fmla="val 50000"/>
            </a:avLst>
          </a:prstGeom>
          <a:ln>
            <a:prstDash val="lgDash"/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8" name="307 CuadroTexto"/>
          <p:cNvSpPr txBox="1"/>
          <p:nvPr/>
        </p:nvSpPr>
        <p:spPr>
          <a:xfrm>
            <a:off x="4499992" y="4725144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F</a:t>
            </a:r>
            <a:r>
              <a:rPr lang="en-US" sz="1100" b="0" dirty="0" smtClean="0">
                <a:latin typeface="Calibri" pitchFamily="34" charset="0"/>
              </a:rPr>
              <a:t>t</a:t>
            </a:r>
            <a:endParaRPr lang="en-US" sz="1400" b="0" dirty="0">
              <a:latin typeface="Calibri" pitchFamily="34" charset="0"/>
            </a:endParaRPr>
          </a:p>
        </p:txBody>
      </p:sp>
      <p:pic>
        <p:nvPicPr>
          <p:cNvPr id="309" name="308 Imagen" descr="cloc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4941168"/>
            <a:ext cx="216024" cy="216024"/>
          </a:xfrm>
          <a:prstGeom prst="rect">
            <a:avLst/>
          </a:prstGeom>
        </p:spPr>
      </p:pic>
      <p:cxnSp>
        <p:nvCxnSpPr>
          <p:cNvPr id="310" name="309 Conector recto de flecha"/>
          <p:cNvCxnSpPr/>
          <p:nvPr/>
        </p:nvCxnSpPr>
        <p:spPr>
          <a:xfrm flipV="1">
            <a:off x="5148064" y="2852936"/>
            <a:ext cx="360040" cy="7704"/>
          </a:xfrm>
          <a:prstGeom prst="straightConnector1">
            <a:avLst/>
          </a:prstGeom>
          <a:ln w="25400">
            <a:solidFill>
              <a:schemeClr val="tx1"/>
            </a:solidFill>
            <a:prstDash val="lg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311 CuadroTexto"/>
          <p:cNvSpPr txBox="1"/>
          <p:nvPr/>
        </p:nvSpPr>
        <p:spPr>
          <a:xfrm>
            <a:off x="8286478" y="2780928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0" dirty="0" smtClean="0">
                <a:latin typeface="Calibri" pitchFamily="34" charset="0"/>
              </a:rPr>
              <a:t>10b</a:t>
            </a:r>
            <a:endParaRPr lang="es-ES" sz="1400" b="0" dirty="0">
              <a:latin typeface="Calibri" pitchFamily="34" charset="0"/>
            </a:endParaRPr>
          </a:p>
        </p:txBody>
      </p:sp>
      <p:sp>
        <p:nvSpPr>
          <p:cNvPr id="111" name="AutoShape 4"/>
          <p:cNvSpPr>
            <a:spLocks noChangeArrowheads="1"/>
          </p:cNvSpPr>
          <p:nvPr/>
        </p:nvSpPr>
        <p:spPr bwMode="auto">
          <a:xfrm>
            <a:off x="6948264" y="2276872"/>
            <a:ext cx="864096" cy="360040"/>
          </a:xfrm>
          <a:prstGeom prst="roundRect">
            <a:avLst>
              <a:gd name="adj" fmla="val 20444"/>
            </a:avLst>
          </a:prstGeom>
          <a:solidFill>
            <a:srgbClr val="7030A0">
              <a:alpha val="49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100" b="0" dirty="0" smtClean="0">
                <a:latin typeface="Calibri" pitchFamily="34" charset="0"/>
              </a:rPr>
              <a:t>Run job</a:t>
            </a:r>
            <a:endParaRPr lang="en-US" sz="1100" b="0" dirty="0">
              <a:latin typeface="Calibri" pitchFamily="34" charset="0"/>
            </a:endParaRPr>
          </a:p>
        </p:txBody>
      </p:sp>
      <p:sp>
        <p:nvSpPr>
          <p:cNvPr id="114" name="AutoShape 4"/>
          <p:cNvSpPr>
            <a:spLocks noChangeArrowheads="1"/>
          </p:cNvSpPr>
          <p:nvPr/>
        </p:nvSpPr>
        <p:spPr bwMode="auto">
          <a:xfrm>
            <a:off x="7884368" y="2276872"/>
            <a:ext cx="864096" cy="360040"/>
          </a:xfrm>
          <a:prstGeom prst="roundRect">
            <a:avLst>
              <a:gd name="adj" fmla="val 20444"/>
            </a:avLst>
          </a:prstGeom>
          <a:solidFill>
            <a:srgbClr val="FF00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100" b="0" dirty="0" err="1" smtClean="0">
                <a:latin typeface="Calibri" pitchFamily="34" charset="0"/>
              </a:rPr>
              <a:t>Exit</a:t>
            </a:r>
            <a:r>
              <a:rPr lang="es-ES" sz="1100" b="0" dirty="0" smtClean="0">
                <a:latin typeface="Calibri" pitchFamily="34" charset="0"/>
              </a:rPr>
              <a:t> </a:t>
            </a:r>
            <a:r>
              <a:rPr lang="es-ES" sz="1100" b="0" dirty="0" err="1" smtClean="0">
                <a:latin typeface="Calibri" pitchFamily="34" charset="0"/>
              </a:rPr>
              <a:t>gLExec</a:t>
            </a:r>
            <a:endParaRPr lang="en-US" sz="1100" b="0" dirty="0">
              <a:latin typeface="Calibri" pitchFamily="34" charset="0"/>
            </a:endParaRPr>
          </a:p>
        </p:txBody>
      </p:sp>
      <p:grpSp>
        <p:nvGrpSpPr>
          <p:cNvPr id="7" name="124 Grupo"/>
          <p:cNvGrpSpPr/>
          <p:nvPr/>
        </p:nvGrpSpPr>
        <p:grpSpPr>
          <a:xfrm>
            <a:off x="6300192" y="5517232"/>
            <a:ext cx="2914688" cy="1296144"/>
            <a:chOff x="6300192" y="5579948"/>
            <a:chExt cx="2914688" cy="1296144"/>
          </a:xfrm>
        </p:grpSpPr>
        <p:grpSp>
          <p:nvGrpSpPr>
            <p:cNvPr id="8" name="325 Grupo"/>
            <p:cNvGrpSpPr/>
            <p:nvPr/>
          </p:nvGrpSpPr>
          <p:grpSpPr>
            <a:xfrm>
              <a:off x="6300192" y="5579948"/>
              <a:ext cx="2914688" cy="1296144"/>
              <a:chOff x="6553558" y="5645606"/>
              <a:chExt cx="2914688" cy="1296144"/>
            </a:xfrm>
          </p:grpSpPr>
          <p:sp>
            <p:nvSpPr>
              <p:cNvPr id="327" name="Text Box 250"/>
              <p:cNvSpPr txBox="1">
                <a:spLocks noChangeArrowheads="1"/>
              </p:cNvSpPr>
              <p:nvPr/>
            </p:nvSpPr>
            <p:spPr bwMode="auto">
              <a:xfrm>
                <a:off x="6553558" y="5645606"/>
                <a:ext cx="161499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 u="sng" dirty="0" smtClean="0">
                    <a:latin typeface="Calibri" pitchFamily="34" charset="0"/>
                  </a:rPr>
                  <a:t>OS </a:t>
                </a:r>
                <a:r>
                  <a:rPr lang="en-US" b="0" u="sng" dirty="0">
                    <a:latin typeface="Calibri" pitchFamily="34" charset="0"/>
                  </a:rPr>
                  <a:t>privileges </a:t>
                </a:r>
              </a:p>
            </p:txBody>
          </p:sp>
          <p:grpSp>
            <p:nvGrpSpPr>
              <p:cNvPr id="9" name="159 Grupo"/>
              <p:cNvGrpSpPr>
                <a:grpSpLocks/>
              </p:cNvGrpSpPr>
              <p:nvPr/>
            </p:nvGrpSpPr>
            <p:grpSpPr bwMode="auto">
              <a:xfrm>
                <a:off x="6625570" y="6014938"/>
                <a:ext cx="2012284" cy="338554"/>
                <a:chOff x="7102900" y="1237604"/>
                <a:chExt cx="2011274" cy="338554"/>
              </a:xfrm>
            </p:grpSpPr>
            <p:sp>
              <p:nvSpPr>
                <p:cNvPr id="333" name="Rectangle 251"/>
                <p:cNvSpPr>
                  <a:spLocks noChangeArrowheads="1"/>
                </p:cNvSpPr>
                <p:nvPr/>
              </p:nvSpPr>
              <p:spPr bwMode="auto">
                <a:xfrm>
                  <a:off x="7102900" y="1301228"/>
                  <a:ext cx="152401" cy="152400"/>
                </a:xfrm>
                <a:prstGeom prst="rect">
                  <a:avLst/>
                </a:prstGeom>
                <a:solidFill>
                  <a:srgbClr val="BEFFBE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334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7246843" y="1237604"/>
                  <a:ext cx="553079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>
                      <a:latin typeface="Calibri" pitchFamily="34" charset="0"/>
                    </a:rPr>
                    <a:t>user</a:t>
                  </a:r>
                </a:p>
              </p:txBody>
            </p:sp>
            <p:sp>
              <p:nvSpPr>
                <p:cNvPr id="335" name="Rectangle 248"/>
                <p:cNvSpPr>
                  <a:spLocks noChangeArrowheads="1"/>
                </p:cNvSpPr>
                <p:nvPr/>
              </p:nvSpPr>
              <p:spPr bwMode="auto">
                <a:xfrm>
                  <a:off x="7861993" y="1309612"/>
                  <a:ext cx="152400" cy="152400"/>
                </a:xfrm>
                <a:prstGeom prst="rect">
                  <a:avLst/>
                </a:prstGeom>
                <a:solidFill>
                  <a:srgbClr val="7030A0">
                    <a:alpha val="49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336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8040188" y="1237604"/>
                  <a:ext cx="107398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 smtClean="0">
                      <a:latin typeface="Calibri" pitchFamily="34" charset="0"/>
                    </a:rPr>
                    <a:t>batch user</a:t>
                  </a:r>
                  <a:endParaRPr lang="en-US" sz="1600" b="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329" name="Rectangle 251"/>
              <p:cNvSpPr>
                <a:spLocks noChangeArrowheads="1"/>
              </p:cNvSpPr>
              <p:nvPr/>
            </p:nvSpPr>
            <p:spPr bwMode="auto">
              <a:xfrm>
                <a:off x="7385048" y="6361583"/>
                <a:ext cx="152477" cy="1524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330" name="Text Box 252"/>
              <p:cNvSpPr txBox="1">
                <a:spLocks noChangeArrowheads="1"/>
              </p:cNvSpPr>
              <p:nvPr/>
            </p:nvSpPr>
            <p:spPr bwMode="auto">
              <a:xfrm>
                <a:off x="7537525" y="6280864"/>
                <a:ext cx="193072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External Component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31" name="Rectangle 251"/>
              <p:cNvSpPr>
                <a:spLocks noChangeArrowheads="1"/>
              </p:cNvSpPr>
              <p:nvPr/>
            </p:nvSpPr>
            <p:spPr bwMode="auto">
              <a:xfrm>
                <a:off x="6625566" y="6653718"/>
                <a:ext cx="152477" cy="152400"/>
              </a:xfrm>
              <a:prstGeom prst="rect">
                <a:avLst/>
              </a:prstGeom>
              <a:solidFill>
                <a:srgbClr val="00B0F0">
                  <a:alpha val="49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332" name="Text Box 252"/>
              <p:cNvSpPr txBox="1">
                <a:spLocks noChangeArrowheads="1"/>
              </p:cNvSpPr>
              <p:nvPr/>
            </p:nvSpPr>
            <p:spPr bwMode="auto">
              <a:xfrm>
                <a:off x="6769582" y="6603196"/>
                <a:ext cx="196842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Administrator &amp; root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</p:grpSp>
        <p:grpSp>
          <p:nvGrpSpPr>
            <p:cNvPr id="10" name="120 Grupo"/>
            <p:cNvGrpSpPr/>
            <p:nvPr/>
          </p:nvGrpSpPr>
          <p:grpSpPr>
            <a:xfrm>
              <a:off x="6372200" y="6228020"/>
              <a:ext cx="725928" cy="338554"/>
              <a:chOff x="6372200" y="6228020"/>
              <a:chExt cx="725928" cy="338554"/>
            </a:xfrm>
          </p:grpSpPr>
          <p:sp>
            <p:nvSpPr>
              <p:cNvPr id="115" name="Rectangle 248"/>
              <p:cNvSpPr>
                <a:spLocks noChangeArrowheads="1"/>
              </p:cNvSpPr>
              <p:nvPr/>
            </p:nvSpPr>
            <p:spPr bwMode="auto">
              <a:xfrm>
                <a:off x="6372200" y="6300028"/>
                <a:ext cx="152477" cy="152400"/>
              </a:xfrm>
              <a:prstGeom prst="rect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16" name="Text Box 249"/>
              <p:cNvSpPr txBox="1">
                <a:spLocks noChangeArrowheads="1"/>
              </p:cNvSpPr>
              <p:nvPr/>
            </p:nvSpPr>
            <p:spPr bwMode="auto">
              <a:xfrm>
                <a:off x="6550478" y="6228020"/>
                <a:ext cx="5476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>
                    <a:latin typeface="Calibri" pitchFamily="34" charset="0"/>
                  </a:rPr>
                  <a:t>root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324 Rectángulo"/>
          <p:cNvSpPr/>
          <p:nvPr/>
        </p:nvSpPr>
        <p:spPr>
          <a:xfrm>
            <a:off x="144016" y="476672"/>
            <a:ext cx="8999984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600" b="0" dirty="0" smtClean="0">
                <a:latin typeface="Calibri" pitchFamily="34" charset="0"/>
              </a:rPr>
              <a:t>User:							                  X’ = Optional  steps</a:t>
            </a:r>
          </a:p>
          <a:p>
            <a:pPr marL="342900" indent="-342900"/>
            <a:r>
              <a:rPr lang="en-US" sz="1600" b="0" i="1" dirty="0" smtClean="0">
                <a:latin typeface="Calibri" pitchFamily="34" charset="0"/>
              </a:rPr>
              <a:t>								                  </a:t>
            </a:r>
            <a:r>
              <a:rPr lang="en-US" sz="1600" b="0" dirty="0" err="1" smtClean="0">
                <a:latin typeface="Calibri" pitchFamily="34" charset="0"/>
              </a:rPr>
              <a:t>Xt</a:t>
            </a:r>
            <a:r>
              <a:rPr lang="en-US" sz="1600" b="0" dirty="0" smtClean="0">
                <a:latin typeface="Calibri" pitchFamily="34" charset="0"/>
              </a:rPr>
              <a:t> = Periodic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User  </a:t>
            </a:r>
            <a:r>
              <a:rPr lang="en-US" sz="1200" b="0" dirty="0" smtClean="0">
                <a:latin typeface="Calibri" pitchFamily="34" charset="0"/>
              </a:rPr>
              <a:t>submits a job described as a JDL expression.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CREAM</a:t>
            </a:r>
            <a:r>
              <a:rPr lang="en-US" sz="1200" b="0" dirty="0" smtClean="0">
                <a:latin typeface="Calibri" pitchFamily="34" charset="0"/>
              </a:rPr>
              <a:t> receives a job execution request from </a:t>
            </a:r>
            <a:r>
              <a:rPr lang="en-US" sz="1200" b="0" i="1" dirty="0" smtClean="0">
                <a:latin typeface="Calibri" pitchFamily="34" charset="0"/>
              </a:rPr>
              <a:t>WMS </a:t>
            </a:r>
            <a:r>
              <a:rPr lang="en-US" sz="1200" b="0" dirty="0" smtClean="0">
                <a:latin typeface="Calibri" pitchFamily="34" charset="0"/>
              </a:rPr>
              <a:t>(1a) or the </a:t>
            </a:r>
            <a:r>
              <a:rPr lang="en-US" sz="1200" b="0" i="1" dirty="0" smtClean="0">
                <a:latin typeface="Calibri" pitchFamily="34" charset="0"/>
              </a:rPr>
              <a:t>User</a:t>
            </a:r>
            <a:r>
              <a:rPr lang="en-US" sz="1200" b="0" dirty="0" smtClean="0">
                <a:latin typeface="Calibri" pitchFamily="34" charset="0"/>
              </a:rPr>
              <a:t> (1b) directly.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CREAM</a:t>
            </a:r>
            <a:r>
              <a:rPr lang="en-US" sz="1200" b="0" dirty="0" smtClean="0">
                <a:latin typeface="Calibri" pitchFamily="34" charset="0"/>
              </a:rPr>
              <a:t> sends the job execution request to the </a:t>
            </a:r>
            <a:r>
              <a:rPr lang="en-US" sz="1200" b="0" i="1" dirty="0" smtClean="0">
                <a:latin typeface="Calibri" pitchFamily="34" charset="0"/>
              </a:rPr>
              <a:t>LRMS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LRMS</a:t>
            </a:r>
            <a:r>
              <a:rPr lang="en-US" sz="1200" b="0" dirty="0" smtClean="0">
                <a:latin typeface="Calibri" pitchFamily="34" charset="0"/>
              </a:rPr>
              <a:t> sends the job to the </a:t>
            </a:r>
            <a:r>
              <a:rPr lang="en-US" sz="1200" b="0" i="1" dirty="0" smtClean="0">
                <a:latin typeface="Calibri" pitchFamily="34" charset="0"/>
              </a:rPr>
              <a:t>WN</a:t>
            </a:r>
            <a:r>
              <a:rPr lang="en-US" sz="1200" b="0" dirty="0" smtClean="0">
                <a:latin typeface="Calibri" pitchFamily="34" charset="0"/>
              </a:rPr>
              <a:t> for its execution.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WN</a:t>
            </a:r>
            <a:r>
              <a:rPr lang="en-US" sz="1200" b="0" dirty="0" smtClean="0">
                <a:latin typeface="Calibri" pitchFamily="34" charset="0"/>
              </a:rPr>
              <a:t> sends an authorization request to </a:t>
            </a:r>
            <a:r>
              <a:rPr lang="en-US" sz="1200" b="0" i="1" dirty="0" err="1" smtClean="0">
                <a:latin typeface="Calibri" pitchFamily="34" charset="0"/>
              </a:rPr>
              <a:t>gLExec</a:t>
            </a:r>
            <a:r>
              <a:rPr lang="en-US" sz="1200" b="0" dirty="0" smtClean="0">
                <a:latin typeface="Calibri" pitchFamily="34" charset="0"/>
              </a:rPr>
              <a:t>, and </a:t>
            </a:r>
            <a:r>
              <a:rPr lang="en-US" sz="1200" b="0" i="1" dirty="0" err="1" smtClean="0">
                <a:latin typeface="Calibri" pitchFamily="34" charset="0"/>
              </a:rPr>
              <a:t>gLExec</a:t>
            </a:r>
            <a:r>
              <a:rPr lang="en-US" sz="1200" b="0" dirty="0" smtClean="0">
                <a:latin typeface="Calibri" pitchFamily="34" charset="0"/>
              </a:rPr>
              <a:t> interacts with </a:t>
            </a:r>
            <a:r>
              <a:rPr lang="en-US" sz="1200" b="0" i="1" dirty="0" smtClean="0">
                <a:latin typeface="Calibri" pitchFamily="34" charset="0"/>
              </a:rPr>
              <a:t>PEP Server </a:t>
            </a:r>
            <a:r>
              <a:rPr lang="en-US" sz="1200" b="0" dirty="0" smtClean="0">
                <a:latin typeface="Calibri" pitchFamily="34" charset="0"/>
              </a:rPr>
              <a:t> using an LCMAPS plug-in which uses the </a:t>
            </a:r>
            <a:r>
              <a:rPr lang="en-US" sz="1200" b="0" i="1" dirty="0" smtClean="0">
                <a:latin typeface="Calibri" pitchFamily="34" charset="0"/>
              </a:rPr>
              <a:t>PEP Client </a:t>
            </a:r>
            <a:r>
              <a:rPr lang="en-US" sz="1200" b="0" dirty="0" smtClean="0">
                <a:latin typeface="Calibri" pitchFamily="34" charset="0"/>
              </a:rPr>
              <a:t>library to check if the mapping request can be satisfied.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PEP Client </a:t>
            </a:r>
            <a:r>
              <a:rPr lang="en-US" sz="1200" b="0" dirty="0" smtClean="0">
                <a:latin typeface="Calibri" pitchFamily="34" charset="0"/>
              </a:rPr>
              <a:t>sends the XACML request to the </a:t>
            </a:r>
            <a:r>
              <a:rPr lang="en-US" sz="1200" b="0" i="1" dirty="0" smtClean="0">
                <a:latin typeface="Calibri" pitchFamily="34" charset="0"/>
              </a:rPr>
              <a:t>PEP Server.</a:t>
            </a:r>
            <a:endParaRPr lang="en-US" sz="1200" b="0" dirty="0" smtClean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PEP Server </a:t>
            </a:r>
            <a:r>
              <a:rPr lang="en-US" sz="1200" b="0" dirty="0" smtClean="0">
                <a:latin typeface="Calibri" pitchFamily="34" charset="0"/>
              </a:rPr>
              <a:t>sends the authorization request (XACML) to </a:t>
            </a:r>
            <a:r>
              <a:rPr lang="en-US" sz="1200" b="0" i="1" dirty="0" smtClean="0">
                <a:latin typeface="Calibri" pitchFamily="34" charset="0"/>
              </a:rPr>
              <a:t>PDP</a:t>
            </a:r>
            <a:r>
              <a:rPr lang="en-US" sz="1200" b="0" dirty="0" smtClean="0">
                <a:latin typeface="Calibri" pitchFamily="34" charset="0"/>
              </a:rPr>
              <a:t> for evaluation.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PDP</a:t>
            </a:r>
            <a:r>
              <a:rPr lang="en-US" sz="1200" b="0" dirty="0" smtClean="0">
                <a:latin typeface="Calibri" pitchFamily="34" charset="0"/>
              </a:rPr>
              <a:t> evaluates the authorization request and sends the response to </a:t>
            </a:r>
            <a:r>
              <a:rPr lang="en-US" sz="1200" b="0" i="1" dirty="0" smtClean="0">
                <a:latin typeface="Calibri" pitchFamily="34" charset="0"/>
              </a:rPr>
              <a:t>PEP Server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smtClean="0">
                <a:latin typeface="Calibri" pitchFamily="34" charset="0"/>
              </a:rPr>
              <a:t>PEP Server </a:t>
            </a:r>
            <a:r>
              <a:rPr lang="en-US" sz="1200" b="0" dirty="0" smtClean="0">
                <a:latin typeface="Calibri" pitchFamily="34" charset="0"/>
              </a:rPr>
              <a:t>sends to </a:t>
            </a:r>
            <a:r>
              <a:rPr lang="en-US" sz="1200" b="0" i="1" dirty="0" smtClean="0">
                <a:latin typeface="Calibri" pitchFamily="34" charset="0"/>
              </a:rPr>
              <a:t>PEP Client </a:t>
            </a:r>
            <a:r>
              <a:rPr lang="en-US" sz="1200" b="0" dirty="0" smtClean="0">
                <a:latin typeface="Calibri" pitchFamily="34" charset="0"/>
              </a:rPr>
              <a:t>the authorization response which can be allowed (10a) or denied (10b).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0" i="1" dirty="0" err="1" smtClean="0">
                <a:latin typeface="Calibri" pitchFamily="34" charset="0"/>
              </a:rPr>
              <a:t>gLExec</a:t>
            </a:r>
            <a:r>
              <a:rPr lang="en-US" sz="1200" b="0" dirty="0" smtClean="0">
                <a:latin typeface="Calibri" pitchFamily="34" charset="0"/>
              </a:rPr>
              <a:t> runs job using local identity only if the authorization response is allowed.</a:t>
            </a:r>
          </a:p>
          <a:p>
            <a:pPr marL="342900" indent="-342900">
              <a:buFont typeface="+mj-lt"/>
              <a:buAutoNum type="arabicPeriod"/>
            </a:pPr>
            <a:endParaRPr lang="en-US" sz="1200" b="0" i="1" dirty="0" smtClean="0">
              <a:latin typeface="Calibri" pitchFamily="34" charset="0"/>
            </a:endParaRP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Admin:</a:t>
            </a:r>
          </a:p>
          <a:p>
            <a:pPr marL="342900" indent="-342900"/>
            <a:endParaRPr lang="en-US" sz="1200" b="0" dirty="0" smtClean="0">
              <a:latin typeface="Calibri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200" b="0" i="1" dirty="0" smtClean="0">
                <a:latin typeface="Calibri" pitchFamily="34" charset="0"/>
              </a:rPr>
              <a:t>Administrator</a:t>
            </a:r>
            <a:r>
              <a:rPr lang="en-US" sz="1200" b="0" dirty="0" smtClean="0">
                <a:latin typeface="Calibri" pitchFamily="34" charset="0"/>
              </a:rPr>
              <a:t> edits policies using the command line interface (CLI).</a:t>
            </a:r>
            <a:endParaRPr lang="en-US" sz="1200" b="0" i="1" dirty="0" smtClean="0">
              <a:latin typeface="Calibri" pitchFamily="34" charset="0"/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1200" b="0" i="1" dirty="0" smtClean="0">
                <a:latin typeface="Calibri" pitchFamily="34" charset="0"/>
              </a:rPr>
              <a:t>PAP Admin Tool</a:t>
            </a:r>
            <a:r>
              <a:rPr lang="en-US" sz="1200" b="0" dirty="0" smtClean="0">
                <a:latin typeface="Calibri" pitchFamily="34" charset="0"/>
              </a:rPr>
              <a:t> writes policies and policy sets and make them available at </a:t>
            </a:r>
            <a:r>
              <a:rPr lang="en-US" sz="1200" b="0" i="1" dirty="0" smtClean="0">
                <a:latin typeface="Calibri" pitchFamily="34" charset="0"/>
              </a:rPr>
              <a:t>PAP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C’.	</a:t>
            </a:r>
            <a:r>
              <a:rPr lang="en-US" sz="1200" b="0" i="1" dirty="0" smtClean="0">
                <a:latin typeface="Calibri" pitchFamily="34" charset="0"/>
              </a:rPr>
              <a:t>Administrator</a:t>
            </a:r>
            <a:r>
              <a:rPr lang="en-US" sz="1200" b="0" dirty="0" smtClean="0">
                <a:latin typeface="Calibri" pitchFamily="34" charset="0"/>
              </a:rPr>
              <a:t> reloads policies since Argus updates the policies in regular intervals.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D’.	</a:t>
            </a:r>
            <a:r>
              <a:rPr lang="en-US" sz="1200" b="0" i="1" dirty="0" smtClean="0">
                <a:latin typeface="Calibri" pitchFamily="34" charset="0"/>
              </a:rPr>
              <a:t>PDP</a:t>
            </a:r>
            <a:r>
              <a:rPr lang="en-US" sz="1200" b="0" dirty="0" smtClean="0">
                <a:latin typeface="Calibri" pitchFamily="34" charset="0"/>
              </a:rPr>
              <a:t>  sends a retrieve policies request to </a:t>
            </a:r>
            <a:r>
              <a:rPr lang="en-US" sz="1200" b="0" i="1" dirty="0" smtClean="0">
                <a:latin typeface="Calibri" pitchFamily="34" charset="0"/>
              </a:rPr>
              <a:t>PAP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E’.	</a:t>
            </a:r>
            <a:r>
              <a:rPr lang="en-US" sz="1200" b="0" i="1" dirty="0" smtClean="0">
                <a:latin typeface="Calibri" pitchFamily="34" charset="0"/>
              </a:rPr>
              <a:t>PAP</a:t>
            </a:r>
            <a:r>
              <a:rPr lang="en-US" sz="1200" b="0" dirty="0" smtClean="0">
                <a:latin typeface="Calibri" pitchFamily="34" charset="0"/>
              </a:rPr>
              <a:t> sends policies (XACML) to </a:t>
            </a:r>
            <a:r>
              <a:rPr lang="en-US" sz="1200" b="0" i="1" dirty="0" smtClean="0">
                <a:latin typeface="Calibri" pitchFamily="34" charset="0"/>
              </a:rPr>
              <a:t>PDP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F’.	</a:t>
            </a:r>
            <a:r>
              <a:rPr lang="en-US" sz="1200" b="0" i="1" dirty="0" smtClean="0">
                <a:latin typeface="Calibri" pitchFamily="34" charset="0"/>
              </a:rPr>
              <a:t> Administrator</a:t>
            </a:r>
            <a:r>
              <a:rPr lang="en-US" sz="1200" b="0" dirty="0" smtClean="0">
                <a:latin typeface="Calibri" pitchFamily="34" charset="0"/>
              </a:rPr>
              <a:t> sends a clear cache request to </a:t>
            </a:r>
            <a:r>
              <a:rPr lang="en-US" sz="1200" b="0" i="1" dirty="0" smtClean="0">
                <a:latin typeface="Calibri" pitchFamily="34" charset="0"/>
              </a:rPr>
              <a:t>PEP Server</a:t>
            </a:r>
            <a:r>
              <a:rPr lang="en-US" sz="1200" b="0" dirty="0" smtClean="0">
                <a:latin typeface="Calibri" pitchFamily="34" charset="0"/>
              </a:rPr>
              <a:t> for clearing the response cache.</a:t>
            </a:r>
          </a:p>
          <a:p>
            <a:pPr marL="342900" indent="-342900"/>
            <a:endParaRPr lang="en-US" sz="1200" b="0" i="1" dirty="0" smtClean="0">
              <a:latin typeface="Calibri" pitchFamily="34" charset="0"/>
            </a:endParaRP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Dt.</a:t>
            </a:r>
            <a:r>
              <a:rPr lang="en-US" sz="1200" b="0" i="1" dirty="0" smtClean="0">
                <a:latin typeface="Calibri" pitchFamily="34" charset="0"/>
              </a:rPr>
              <a:t>	PDP</a:t>
            </a:r>
            <a:r>
              <a:rPr lang="en-US" sz="1200" b="0" dirty="0" smtClean="0">
                <a:latin typeface="Calibri" pitchFamily="34" charset="0"/>
              </a:rPr>
              <a:t> connects periodically to the remote </a:t>
            </a:r>
            <a:r>
              <a:rPr lang="en-US" sz="1200" b="0" i="1" dirty="0" smtClean="0">
                <a:latin typeface="Calibri" pitchFamily="34" charset="0"/>
              </a:rPr>
              <a:t>PAP</a:t>
            </a:r>
            <a:r>
              <a:rPr lang="en-US" sz="1200" b="0" dirty="0" smtClean="0">
                <a:latin typeface="Calibri" pitchFamily="34" charset="0"/>
              </a:rPr>
              <a:t> to refresh the repository policy.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Et.	</a:t>
            </a:r>
            <a:r>
              <a:rPr lang="en-US" sz="1200" b="0" i="1" dirty="0" smtClean="0">
                <a:latin typeface="Calibri" pitchFamily="34" charset="0"/>
              </a:rPr>
              <a:t>PAP</a:t>
            </a:r>
            <a:r>
              <a:rPr lang="en-US" sz="1200" b="0" dirty="0" smtClean="0">
                <a:latin typeface="Calibri" pitchFamily="34" charset="0"/>
              </a:rPr>
              <a:t> sends the policies (XACML) to </a:t>
            </a:r>
            <a:r>
              <a:rPr lang="en-US" sz="1200" b="0" i="1" dirty="0" smtClean="0">
                <a:latin typeface="Calibri" pitchFamily="34" charset="0"/>
              </a:rPr>
              <a:t>PDP</a:t>
            </a:r>
            <a:r>
              <a:rPr lang="en-US" sz="1200" b="0" dirty="0" smtClean="0">
                <a:latin typeface="Calibri" pitchFamily="34" charset="0"/>
              </a:rPr>
              <a:t>.</a:t>
            </a:r>
          </a:p>
          <a:p>
            <a:pPr marL="342900" indent="-342900"/>
            <a:r>
              <a:rPr lang="en-US" sz="1200" b="0" dirty="0" smtClean="0">
                <a:latin typeface="Calibri" pitchFamily="34" charset="0"/>
              </a:rPr>
              <a:t>Ft.	</a:t>
            </a:r>
            <a:r>
              <a:rPr lang="en-US" sz="1200" b="0" i="1" dirty="0" smtClean="0">
                <a:latin typeface="Calibri" pitchFamily="34" charset="0"/>
              </a:rPr>
              <a:t>PEP Server</a:t>
            </a:r>
            <a:r>
              <a:rPr lang="en-US" sz="1200" b="0" dirty="0" smtClean="0">
                <a:latin typeface="Calibri" pitchFamily="34" charset="0"/>
              </a:rPr>
              <a:t> clears periodically its cache, since </a:t>
            </a:r>
            <a:r>
              <a:rPr lang="en-US" sz="1200" b="0" i="1" dirty="0" smtClean="0">
                <a:latin typeface="Calibri" pitchFamily="34" charset="0"/>
              </a:rPr>
              <a:t>PEP Server</a:t>
            </a:r>
            <a:r>
              <a:rPr lang="en-US" sz="1200" b="0" dirty="0" smtClean="0">
                <a:latin typeface="Calibri" pitchFamily="34" charset="0"/>
              </a:rPr>
              <a:t> keeps a short response cache.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2821362" y="116632"/>
            <a:ext cx="3501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 smtClean="0"/>
              <a:t>Argus 1.2 </a:t>
            </a:r>
            <a:r>
              <a:rPr lang="en-US" sz="2400" b="0" dirty="0"/>
              <a:t>Architecture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400050"/>
            <a:ext cx="889476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Understanding the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1857375"/>
            <a:ext cx="8966200" cy="4314825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Step 2: Resource Identification</a:t>
            </a:r>
            <a:r>
              <a:rPr lang="en-US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Key resources accessed by each component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Operations allowed on those resources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smtClean="0">
                <a:solidFill>
                  <a:srgbClr val="0000FF"/>
                </a:solidFill>
              </a:rPr>
              <a:t>Step 3: Trust &amp; Privilege Analysis</a:t>
            </a:r>
            <a:r>
              <a:rPr lang="en-US" smtClean="0"/>
              <a:t> 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How components are protected and who can access them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Privilege level at which each component runs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Trust delegation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674" y="836712"/>
            <a:ext cx="8962822" cy="4536504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5" name="TextBox 250"/>
          <p:cNvSpPr txBox="1">
            <a:spLocks noChangeArrowheads="1"/>
          </p:cNvSpPr>
          <p:nvPr/>
        </p:nvSpPr>
        <p:spPr bwMode="auto">
          <a:xfrm>
            <a:off x="2476737" y="548680"/>
            <a:ext cx="40084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err="1" smtClean="0">
                <a:latin typeface="Calibri" pitchFamily="34" charset="0"/>
              </a:rPr>
              <a:t>authZ</a:t>
            </a:r>
            <a:r>
              <a:rPr lang="en-US" b="0" dirty="0" smtClean="0">
                <a:latin typeface="Calibri" pitchFamily="34" charset="0"/>
              </a:rPr>
              <a:t> service Host (PAP Component)</a:t>
            </a:r>
            <a:endParaRPr lang="en-US" b="0" dirty="0">
              <a:latin typeface="Calibri" pitchFamily="34" charset="0"/>
            </a:endParaRPr>
          </a:p>
        </p:txBody>
      </p:sp>
      <p:grpSp>
        <p:nvGrpSpPr>
          <p:cNvPr id="2" name="133 Grupo"/>
          <p:cNvGrpSpPr>
            <a:grpSpLocks/>
          </p:cNvGrpSpPr>
          <p:nvPr/>
        </p:nvGrpSpPr>
        <p:grpSpPr bwMode="auto">
          <a:xfrm>
            <a:off x="1441826" y="2314341"/>
            <a:ext cx="533005" cy="682611"/>
            <a:chOff x="1174569" y="2359340"/>
            <a:chExt cx="533400" cy="682418"/>
          </a:xfrm>
        </p:grpSpPr>
        <p:sp>
          <p:nvSpPr>
            <p:cNvPr id="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8" name="TextBox 116"/>
            <p:cNvSpPr txBox="1">
              <a:spLocks noChangeArrowheads="1"/>
            </p:cNvSpPr>
            <p:nvPr/>
          </p:nvSpPr>
          <p:spPr bwMode="auto">
            <a:xfrm>
              <a:off x="1234983" y="2795607"/>
              <a:ext cx="412598" cy="24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conf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3" name="137 Grupo"/>
          <p:cNvGrpSpPr>
            <a:grpSpLocks/>
          </p:cNvGrpSpPr>
          <p:nvPr/>
        </p:nvGrpSpPr>
        <p:grpSpPr bwMode="auto">
          <a:xfrm>
            <a:off x="2305922" y="2327545"/>
            <a:ext cx="533390" cy="669407"/>
            <a:chOff x="1174569" y="2359340"/>
            <a:chExt cx="533400" cy="668377"/>
          </a:xfrm>
        </p:grpSpPr>
        <p:sp>
          <p:nvSpPr>
            <p:cNvPr id="10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1" name="TextBox 116"/>
            <p:cNvSpPr txBox="1">
              <a:spLocks noChangeArrowheads="1"/>
            </p:cNvSpPr>
            <p:nvPr/>
          </p:nvSpPr>
          <p:spPr bwMode="auto">
            <a:xfrm>
              <a:off x="1286421" y="2781875"/>
              <a:ext cx="309706" cy="245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lib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6" name="195 Grupo"/>
          <p:cNvGrpSpPr/>
          <p:nvPr/>
        </p:nvGrpSpPr>
        <p:grpSpPr>
          <a:xfrm>
            <a:off x="6410378" y="2296518"/>
            <a:ext cx="533400" cy="681196"/>
            <a:chOff x="6588224" y="2296518"/>
            <a:chExt cx="533400" cy="681196"/>
          </a:xfrm>
        </p:grpSpPr>
        <p:sp>
          <p:nvSpPr>
            <p:cNvPr id="12" name="Isosceles Triangle 127"/>
            <p:cNvSpPr>
              <a:spLocks noChangeArrowheads="1"/>
            </p:cNvSpPr>
            <p:nvPr/>
          </p:nvSpPr>
          <p:spPr bwMode="auto">
            <a:xfrm>
              <a:off x="6588224" y="2296518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3" name="TextBox 129"/>
            <p:cNvSpPr txBox="1">
              <a:spLocks noChangeArrowheads="1"/>
            </p:cNvSpPr>
            <p:nvPr/>
          </p:nvSpPr>
          <p:spPr bwMode="auto">
            <a:xfrm>
              <a:off x="6638559" y="2731493"/>
              <a:ext cx="3914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logs</a:t>
              </a:r>
            </a:p>
          </p:txBody>
        </p:sp>
      </p:grpSp>
      <p:grpSp>
        <p:nvGrpSpPr>
          <p:cNvPr id="9" name="177 Grupo"/>
          <p:cNvGrpSpPr>
            <a:grpSpLocks/>
          </p:cNvGrpSpPr>
          <p:nvPr/>
        </p:nvGrpSpPr>
        <p:grpSpPr bwMode="auto">
          <a:xfrm>
            <a:off x="4149393" y="2325439"/>
            <a:ext cx="867545" cy="671346"/>
            <a:chOff x="1007497" y="2359340"/>
            <a:chExt cx="867562" cy="670891"/>
          </a:xfrm>
        </p:grpSpPr>
        <p:sp>
          <p:nvSpPr>
            <p:cNvPr id="15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" name="TextBox 116"/>
            <p:cNvSpPr txBox="1">
              <a:spLocks noChangeArrowheads="1"/>
            </p:cNvSpPr>
            <p:nvPr/>
          </p:nvSpPr>
          <p:spPr bwMode="auto">
            <a:xfrm>
              <a:off x="1007497" y="2784177"/>
              <a:ext cx="867562" cy="246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TRUSTED_CA</a:t>
              </a:r>
            </a:p>
          </p:txBody>
        </p:sp>
      </p:grpSp>
      <p:grpSp>
        <p:nvGrpSpPr>
          <p:cNvPr id="14" name="181 Grupo"/>
          <p:cNvGrpSpPr>
            <a:grpSpLocks/>
          </p:cNvGrpSpPr>
          <p:nvPr/>
        </p:nvGrpSpPr>
        <p:grpSpPr bwMode="auto">
          <a:xfrm>
            <a:off x="5165619" y="2326581"/>
            <a:ext cx="861133" cy="845285"/>
            <a:chOff x="877954" y="2312147"/>
            <a:chExt cx="861616" cy="845541"/>
          </a:xfrm>
        </p:grpSpPr>
        <p:sp>
          <p:nvSpPr>
            <p:cNvPr id="18" name="Isosceles Triangle 115"/>
            <p:cNvSpPr>
              <a:spLocks noChangeArrowheads="1"/>
            </p:cNvSpPr>
            <p:nvPr/>
          </p:nvSpPr>
          <p:spPr bwMode="auto">
            <a:xfrm>
              <a:off x="1004485" y="2312147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9" name="TextBox 116"/>
            <p:cNvSpPr txBox="1">
              <a:spLocks noChangeArrowheads="1"/>
            </p:cNvSpPr>
            <p:nvPr/>
          </p:nvSpPr>
          <p:spPr bwMode="auto">
            <a:xfrm>
              <a:off x="877954" y="2726671"/>
              <a:ext cx="861616" cy="43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etc/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>
                  <a:latin typeface="Calibri" pitchFamily="34" charset="0"/>
                  <a:cs typeface="Courier New" pitchFamily="49" charset="0"/>
                </a:rPr>
                <a:t>grid_security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20" name="187 Conector recto de flecha"/>
          <p:cNvCxnSpPr>
            <a:cxnSpLocks noChangeShapeType="1"/>
          </p:cNvCxnSpPr>
          <p:nvPr/>
        </p:nvCxnSpPr>
        <p:spPr bwMode="auto">
          <a:xfrm>
            <a:off x="4788024" y="1700808"/>
            <a:ext cx="1889054" cy="59571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188 Conector recto de flecha"/>
          <p:cNvCxnSpPr>
            <a:cxnSpLocks noChangeShapeType="1"/>
          </p:cNvCxnSpPr>
          <p:nvPr/>
        </p:nvCxnSpPr>
        <p:spPr bwMode="auto">
          <a:xfrm rot="16200000" flipV="1">
            <a:off x="4176341" y="1918622"/>
            <a:ext cx="624631" cy="18900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189 Conector recto de flecha"/>
          <p:cNvCxnSpPr>
            <a:cxnSpLocks noChangeShapeType="1"/>
            <a:stCxn id="18" idx="0"/>
          </p:cNvCxnSpPr>
          <p:nvPr/>
        </p:nvCxnSpPr>
        <p:spPr bwMode="auto">
          <a:xfrm rot="16200000" flipV="1">
            <a:off x="4771519" y="1539467"/>
            <a:ext cx="625772" cy="94845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190 Conector recto de flecha"/>
          <p:cNvCxnSpPr>
            <a:cxnSpLocks noChangeShapeType="1"/>
          </p:cNvCxnSpPr>
          <p:nvPr/>
        </p:nvCxnSpPr>
        <p:spPr bwMode="auto">
          <a:xfrm rot="16200000" flipV="1">
            <a:off x="1623497" y="3081796"/>
            <a:ext cx="576064" cy="406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19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026001" y="1247425"/>
            <a:ext cx="626737" cy="153350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7" name="26 Grupo"/>
          <p:cNvGrpSpPr>
            <a:grpSpLocks/>
          </p:cNvGrpSpPr>
          <p:nvPr/>
        </p:nvGrpSpPr>
        <p:grpSpPr bwMode="auto">
          <a:xfrm>
            <a:off x="1345773" y="3573015"/>
            <a:ext cx="1500731" cy="1040453"/>
            <a:chOff x="3699961" y="5715000"/>
            <a:chExt cx="1500769" cy="1040515"/>
          </a:xfrm>
        </p:grpSpPr>
        <p:grpSp>
          <p:nvGrpSpPr>
            <p:cNvPr id="25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33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34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32" name="TextBox 116"/>
            <p:cNvSpPr txBox="1">
              <a:spLocks noChangeArrowheads="1"/>
            </p:cNvSpPr>
            <p:nvPr/>
          </p:nvSpPr>
          <p:spPr bwMode="auto">
            <a:xfrm>
              <a:off x="3699961" y="6324602"/>
              <a:ext cx="1500769" cy="43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pap_</a:t>
              </a:r>
            </a:p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            configuration.ini    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6" name="294 Grupo"/>
          <p:cNvGrpSpPr>
            <a:grpSpLocks/>
          </p:cNvGrpSpPr>
          <p:nvPr/>
        </p:nvGrpSpPr>
        <p:grpSpPr bwMode="auto">
          <a:xfrm>
            <a:off x="540020" y="3573015"/>
            <a:ext cx="1242648" cy="1038889"/>
            <a:chOff x="3847139" y="5682826"/>
            <a:chExt cx="1243874" cy="1038951"/>
          </a:xfrm>
        </p:grpSpPr>
        <p:grpSp>
          <p:nvGrpSpPr>
            <p:cNvPr id="27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38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39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37" name="TextBox 116"/>
            <p:cNvSpPr txBox="1">
              <a:spLocks noChangeArrowheads="1"/>
            </p:cNvSpPr>
            <p:nvPr/>
          </p:nvSpPr>
          <p:spPr bwMode="auto">
            <a:xfrm>
              <a:off x="3847139" y="6290864"/>
              <a:ext cx="1243874" cy="43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pap_</a:t>
              </a:r>
            </a:p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  authorization.ini     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8" name="77 Grupo"/>
          <p:cNvGrpSpPr>
            <a:grpSpLocks/>
          </p:cNvGrpSpPr>
          <p:nvPr/>
        </p:nvGrpSpPr>
        <p:grpSpPr bwMode="auto">
          <a:xfrm>
            <a:off x="5142230" y="3536077"/>
            <a:ext cx="1547856" cy="1148091"/>
            <a:chOff x="4152960" y="5639039"/>
            <a:chExt cx="1548923" cy="1148513"/>
          </a:xfrm>
        </p:grpSpPr>
        <p:grpSp>
          <p:nvGrpSpPr>
            <p:cNvPr id="29" name="Grupo 378"/>
            <p:cNvGrpSpPr>
              <a:grpSpLocks/>
            </p:cNvGrpSpPr>
            <p:nvPr/>
          </p:nvGrpSpPr>
          <p:grpSpPr bwMode="auto">
            <a:xfrm>
              <a:off x="4152960" y="5639039"/>
              <a:ext cx="1548923" cy="1148513"/>
              <a:chOff x="212" y="1649"/>
              <a:chExt cx="1044" cy="777"/>
            </a:xfrm>
          </p:grpSpPr>
          <p:sp>
            <p:nvSpPr>
              <p:cNvPr id="55" name="Autoforma 190"/>
              <p:cNvSpPr>
                <a:spLocks noChangeArrowheads="1"/>
              </p:cNvSpPr>
              <p:nvPr/>
            </p:nvSpPr>
            <p:spPr bwMode="auto">
              <a:xfrm flipV="1">
                <a:off x="909" y="1649"/>
                <a:ext cx="347" cy="487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50980"/>
                </a:srgbClr>
              </a:solidFill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6" name="Cuadro de texto 215"/>
              <p:cNvSpPr txBox="1">
                <a:spLocks noChangeArrowheads="1"/>
              </p:cNvSpPr>
              <p:nvPr/>
            </p:nvSpPr>
            <p:spPr bwMode="auto">
              <a:xfrm>
                <a:off x="212" y="2134"/>
                <a:ext cx="476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   </a:t>
                </a:r>
                <a:r>
                  <a:rPr lang="en-US" sz="1000" b="0" dirty="0" err="1" smtClean="0">
                    <a:latin typeface="Calibri" pitchFamily="34" charset="0"/>
                    <a:cs typeface="Courier New" pitchFamily="49" charset="0"/>
                  </a:rPr>
                  <a:t>hostcert</a:t>
                </a:r>
                <a:endParaRPr lang="en-US" sz="1000" b="0" dirty="0" smtClean="0">
                  <a:latin typeface="Calibri" pitchFamily="34" charset="0"/>
                  <a:cs typeface="Courier New" pitchFamily="49" charset="0"/>
                </a:endParaRPr>
              </a:p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  .</a:t>
                </a:r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pem</a:t>
                </a:r>
              </a:p>
            </p:txBody>
          </p:sp>
          <p:grpSp>
            <p:nvGrpSpPr>
              <p:cNvPr id="30" name="Grupo 216"/>
              <p:cNvGrpSpPr>
                <a:grpSpLocks/>
              </p:cNvGrpSpPr>
              <p:nvPr/>
            </p:nvGrpSpPr>
            <p:grpSpPr bwMode="auto">
              <a:xfrm>
                <a:off x="336" y="1649"/>
                <a:ext cx="398" cy="664"/>
                <a:chOff x="1046" y="478"/>
                <a:chExt cx="398" cy="664"/>
              </a:xfrm>
            </p:grpSpPr>
            <p:sp>
              <p:nvSpPr>
                <p:cNvPr id="59" name="Autoforma 217"/>
                <p:cNvSpPr>
                  <a:spLocks noChangeArrowheads="1"/>
                </p:cNvSpPr>
                <p:nvPr/>
              </p:nvSpPr>
              <p:spPr bwMode="auto">
                <a:xfrm flipV="1">
                  <a:off x="1046" y="478"/>
                  <a:ext cx="398" cy="504"/>
                </a:xfrm>
                <a:prstGeom prst="foldedCorner">
                  <a:avLst>
                    <a:gd name="adj" fmla="val 11981"/>
                  </a:avLst>
                </a:prstGeom>
                <a:solidFill>
                  <a:srgbClr val="FF0000">
                    <a:alpha val="50980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60" name="Autoforma 218"/>
                <p:cNvSpPr>
                  <a:spLocks noChangeArrowheads="1"/>
                </p:cNvSpPr>
                <p:nvPr/>
              </p:nvSpPr>
              <p:spPr bwMode="auto">
                <a:xfrm>
                  <a:off x="1061" y="506"/>
                  <a:ext cx="369" cy="442"/>
                </a:xfrm>
                <a:prstGeom prst="verticalScroll">
                  <a:avLst>
                    <a:gd name="adj" fmla="val 6745"/>
                  </a:avLst>
                </a:prstGeom>
                <a:solidFill>
                  <a:srgbClr val="FFE7C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61" name="Cuadro de texto 219"/>
                <p:cNvSpPr txBox="1">
                  <a:spLocks noChangeArrowheads="1"/>
                </p:cNvSpPr>
                <p:nvPr/>
              </p:nvSpPr>
              <p:spPr bwMode="auto">
                <a:xfrm>
                  <a:off x="1050" y="484"/>
                  <a:ext cx="338" cy="6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0" dirty="0">
                      <a:solidFill>
                        <a:srgbClr val="0000FF"/>
                      </a:solidFill>
                      <a:latin typeface="Calibri" pitchFamily="34" charset="0"/>
                    </a:rPr>
                    <a:t>host</a:t>
                  </a:r>
                  <a:endParaRPr lang="en-US" sz="7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has key</a:t>
                  </a:r>
                  <a:endParaRPr lang="en-US" sz="6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600" b="0" dirty="0">
                      <a:latin typeface="Calibri" pitchFamily="34" charset="0"/>
                    </a:rPr>
                    <a:t>   </a:t>
                  </a: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signed,</a:t>
                  </a:r>
                </a:p>
                <a:p>
                  <a:pPr eaLnBrk="0" hangingPunct="0"/>
                  <a:r>
                    <a:rPr lang="en-US" b="0" dirty="0">
                      <a:latin typeface="Calibri" pitchFamily="34" charset="0"/>
                    </a:rPr>
                    <a:t>  </a:t>
                  </a:r>
                  <a:endParaRPr lang="en-US" sz="900" b="0" dirty="0">
                    <a:latin typeface="Calibri" pitchFamily="34" charset="0"/>
                  </a:endParaRPr>
                </a:p>
              </p:txBody>
            </p:sp>
            <p:grpSp>
              <p:nvGrpSpPr>
                <p:cNvPr id="31" name="Grupo 220"/>
                <p:cNvGrpSpPr>
                  <a:grpSpLocks/>
                </p:cNvGrpSpPr>
                <p:nvPr/>
              </p:nvGrpSpPr>
              <p:grpSpPr bwMode="auto">
                <a:xfrm>
                  <a:off x="1245" y="725"/>
                  <a:ext cx="111" cy="66"/>
                  <a:chOff x="960" y="1015"/>
                  <a:chExt cx="144" cy="104"/>
                </a:xfrm>
              </p:grpSpPr>
              <p:sp>
                <p:nvSpPr>
                  <p:cNvPr id="63" name="Elipse 22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015"/>
                    <a:ext cx="48" cy="97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s-ES" b="0">
                      <a:latin typeface="Calibri" pitchFamily="34" charset="0"/>
                    </a:endParaRPr>
                  </a:p>
                </p:txBody>
              </p:sp>
              <p:sp>
                <p:nvSpPr>
                  <p:cNvPr id="64" name="Línea 222" descr="Dark horizontal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1056"/>
                    <a:ext cx="9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 b="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24" name="Grupo 223" descr="Dark horizontal"/>
                  <p:cNvGrpSpPr>
                    <a:grpSpLocks/>
                  </p:cNvGrpSpPr>
                  <p:nvPr/>
                </p:nvGrpSpPr>
                <p:grpSpPr bwMode="auto">
                  <a:xfrm>
                    <a:off x="1087" y="1058"/>
                    <a:ext cx="17" cy="35"/>
                    <a:chOff x="1074" y="1078"/>
                    <a:chExt cx="17" cy="35"/>
                  </a:xfrm>
                </p:grpSpPr>
                <p:sp>
                  <p:nvSpPr>
                    <p:cNvPr id="69" name="Línea 224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078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0" name="Línea 225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28" name="Grupo 226" descr="Dark horizontal"/>
                  <p:cNvGrpSpPr>
                    <a:grpSpLocks/>
                  </p:cNvGrpSpPr>
                  <p:nvPr/>
                </p:nvGrpSpPr>
                <p:grpSpPr bwMode="auto">
                  <a:xfrm flipH="1">
                    <a:off x="1056" y="1084"/>
                    <a:ext cx="17" cy="35"/>
                    <a:chOff x="1074" y="1104"/>
                    <a:chExt cx="17" cy="35"/>
                  </a:xfrm>
                </p:grpSpPr>
                <p:sp>
                  <p:nvSpPr>
                    <p:cNvPr id="67" name="Línea 227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104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8" name="Línea 228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58" name="Cuadro de texto 229"/>
              <p:cNvSpPr txBox="1">
                <a:spLocks noChangeArrowheads="1"/>
              </p:cNvSpPr>
              <p:nvPr/>
            </p:nvSpPr>
            <p:spPr bwMode="auto">
              <a:xfrm>
                <a:off x="793" y="2133"/>
                <a:ext cx="424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 </a:t>
                </a:r>
                <a:r>
                  <a:rPr lang="en-US" sz="1000" b="0" dirty="0" err="1" smtClean="0">
                    <a:latin typeface="Calibri" pitchFamily="34" charset="0"/>
                    <a:cs typeface="Courier New" pitchFamily="49" charset="0"/>
                  </a:rPr>
                  <a:t>hostkey</a:t>
                </a:r>
                <a:endParaRPr lang="en-US" sz="1000" b="0" dirty="0" smtClean="0">
                  <a:latin typeface="Calibri" pitchFamily="34" charset="0"/>
                  <a:cs typeface="Courier New" pitchFamily="49" charset="0"/>
                </a:endParaRPr>
              </a:p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.</a:t>
                </a:r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pem</a:t>
                </a:r>
              </a:p>
            </p:txBody>
          </p:sp>
        </p:grpSp>
        <p:grpSp>
          <p:nvGrpSpPr>
            <p:cNvPr id="229" name="28 Grupo"/>
            <p:cNvGrpSpPr>
              <a:grpSpLocks/>
            </p:cNvGrpSpPr>
            <p:nvPr/>
          </p:nvGrpSpPr>
          <p:grpSpPr bwMode="auto">
            <a:xfrm>
              <a:off x="5461975" y="5943600"/>
              <a:ext cx="176825" cy="98425"/>
              <a:chOff x="4682513" y="6477000"/>
              <a:chExt cx="176825" cy="98425"/>
            </a:xfrm>
          </p:grpSpPr>
          <p:sp>
            <p:nvSpPr>
              <p:cNvPr id="48" name="Elipse 192"/>
              <p:cNvSpPr>
                <a:spLocks noChangeArrowheads="1"/>
              </p:cNvSpPr>
              <p:nvPr/>
            </p:nvSpPr>
            <p:spPr bwMode="auto">
              <a:xfrm flipH="1">
                <a:off x="4800600" y="6477000"/>
                <a:ext cx="58738" cy="9842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49" name="Línea 193" descr="Dark horizontal"/>
              <p:cNvSpPr>
                <a:spLocks noChangeShapeType="1"/>
              </p:cNvSpPr>
              <p:nvPr/>
            </p:nvSpPr>
            <p:spPr bwMode="auto">
              <a:xfrm flipH="1">
                <a:off x="4683125" y="6526213"/>
                <a:ext cx="11747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0" name="Línea 195" descr="Dark horizontal"/>
              <p:cNvSpPr>
                <a:spLocks noChangeShapeType="1"/>
              </p:cNvSpPr>
              <p:nvPr/>
            </p:nvSpPr>
            <p:spPr bwMode="auto">
              <a:xfrm flipH="1">
                <a:off x="4701481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1" name="Línea 196" descr="Dark horizontal"/>
              <p:cNvSpPr>
                <a:spLocks noChangeShapeType="1"/>
              </p:cNvSpPr>
              <p:nvPr/>
            </p:nvSpPr>
            <p:spPr bwMode="auto">
              <a:xfrm rot="5400000" flipH="1">
                <a:off x="4692915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2" name="Línea 198" descr="Dark horizontal"/>
              <p:cNvSpPr>
                <a:spLocks noChangeShapeType="1"/>
              </p:cNvSpPr>
              <p:nvPr/>
            </p:nvSpPr>
            <p:spPr bwMode="auto">
              <a:xfrm>
                <a:off x="4741862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3" name="Línea 199" descr="Dark horizontal"/>
              <p:cNvSpPr>
                <a:spLocks noChangeShapeType="1"/>
              </p:cNvSpPr>
              <p:nvPr/>
            </p:nvSpPr>
            <p:spPr bwMode="auto">
              <a:xfrm rot="-5400000">
                <a:off x="4750428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4" name="Línea 200" descr="Dark horizontal"/>
              <p:cNvSpPr>
                <a:spLocks noChangeShapeType="1"/>
              </p:cNvSpPr>
              <p:nvPr/>
            </p:nvSpPr>
            <p:spPr bwMode="auto">
              <a:xfrm>
                <a:off x="4719836" y="6531134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</p:grpSp>
      <p:cxnSp>
        <p:nvCxnSpPr>
          <p:cNvPr id="71" name="453 Conector recto de flecha"/>
          <p:cNvCxnSpPr>
            <a:cxnSpLocks noChangeShapeType="1"/>
          </p:cNvCxnSpPr>
          <p:nvPr/>
        </p:nvCxnSpPr>
        <p:spPr bwMode="auto">
          <a:xfrm rot="5400000" flipH="1" flipV="1">
            <a:off x="2456443" y="880687"/>
            <a:ext cx="685541" cy="218176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1102949" y="3075021"/>
            <a:ext cx="576064" cy="41992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4" name="458 Conector recto de flecha"/>
          <p:cNvCxnSpPr>
            <a:cxnSpLocks noChangeShapeType="1"/>
            <a:stCxn id="61" idx="0"/>
          </p:cNvCxnSpPr>
          <p:nvPr/>
        </p:nvCxnSpPr>
        <p:spPr bwMode="auto">
          <a:xfrm rot="16200000" flipV="1">
            <a:off x="5415359" y="3377733"/>
            <a:ext cx="331964" cy="245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5" name="459 Conector recto de flecha"/>
          <p:cNvCxnSpPr>
            <a:cxnSpLocks noChangeShapeType="1"/>
            <a:stCxn id="55" idx="2"/>
          </p:cNvCxnSpPr>
          <p:nvPr/>
        </p:nvCxnSpPr>
        <p:spPr bwMode="auto">
          <a:xfrm rot="16200000" flipV="1">
            <a:off x="6060957" y="3164180"/>
            <a:ext cx="395107" cy="348684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6" name="461 Conector recto de flecha"/>
          <p:cNvCxnSpPr>
            <a:cxnSpLocks noChangeShapeType="1"/>
            <a:stCxn id="97" idx="0"/>
          </p:cNvCxnSpPr>
          <p:nvPr/>
        </p:nvCxnSpPr>
        <p:spPr bwMode="auto">
          <a:xfrm rot="5400000" flipH="1" flipV="1">
            <a:off x="4748032" y="3172982"/>
            <a:ext cx="432048" cy="3680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3036165" y="44624"/>
            <a:ext cx="307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 smtClean="0"/>
              <a:t>Argus 1.2 Resources</a:t>
            </a:r>
            <a:endParaRPr lang="en-US" sz="2400" b="0" dirty="0"/>
          </a:p>
        </p:txBody>
      </p:sp>
      <p:sp>
        <p:nvSpPr>
          <p:cNvPr id="90" name="Text Box 250"/>
          <p:cNvSpPr txBox="1">
            <a:spLocks noChangeArrowheads="1"/>
          </p:cNvSpPr>
          <p:nvPr/>
        </p:nvSpPr>
        <p:spPr bwMode="auto">
          <a:xfrm>
            <a:off x="4466162" y="5692631"/>
            <a:ext cx="9553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 u="sng" dirty="0">
                <a:latin typeface="Calibri" pitchFamily="34" charset="0"/>
              </a:rPr>
              <a:t>Readable</a:t>
            </a:r>
          </a:p>
        </p:txBody>
      </p:sp>
      <p:sp>
        <p:nvSpPr>
          <p:cNvPr id="91" name="Text Box 249"/>
          <p:cNvSpPr txBox="1">
            <a:spLocks noChangeArrowheads="1"/>
          </p:cNvSpPr>
          <p:nvPr/>
        </p:nvSpPr>
        <p:spPr bwMode="auto">
          <a:xfrm>
            <a:off x="5025579" y="6091094"/>
            <a:ext cx="750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Owner</a:t>
            </a:r>
          </a:p>
        </p:txBody>
      </p:sp>
      <p:sp>
        <p:nvSpPr>
          <p:cNvPr id="92" name="Text Box 249"/>
          <p:cNvSpPr txBox="1">
            <a:spLocks noChangeArrowheads="1"/>
          </p:cNvSpPr>
          <p:nvPr/>
        </p:nvSpPr>
        <p:spPr bwMode="auto">
          <a:xfrm>
            <a:off x="5025579" y="6330806"/>
            <a:ext cx="6938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World</a:t>
            </a:r>
          </a:p>
        </p:txBody>
      </p:sp>
      <p:cxnSp>
        <p:nvCxnSpPr>
          <p:cNvPr id="93" name="19 Conector recto"/>
          <p:cNvCxnSpPr>
            <a:cxnSpLocks noChangeShapeType="1"/>
          </p:cNvCxnSpPr>
          <p:nvPr/>
        </p:nvCxnSpPr>
        <p:spPr bwMode="auto">
          <a:xfrm>
            <a:off x="4716016" y="62260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94" name="143 Conector recto"/>
          <p:cNvCxnSpPr>
            <a:cxnSpLocks noChangeShapeType="1"/>
          </p:cNvCxnSpPr>
          <p:nvPr/>
        </p:nvCxnSpPr>
        <p:spPr bwMode="auto">
          <a:xfrm>
            <a:off x="4716016" y="64546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33" name="211 Grupo"/>
          <p:cNvGrpSpPr>
            <a:grpSpLocks/>
          </p:cNvGrpSpPr>
          <p:nvPr/>
        </p:nvGrpSpPr>
        <p:grpSpPr bwMode="auto">
          <a:xfrm>
            <a:off x="4457934" y="3573015"/>
            <a:ext cx="760143" cy="856010"/>
            <a:chOff x="1900178" y="2359340"/>
            <a:chExt cx="760089" cy="855437"/>
          </a:xfrm>
        </p:grpSpPr>
        <p:sp>
          <p:nvSpPr>
            <p:cNvPr id="97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98" name="TextBox 116"/>
            <p:cNvSpPr txBox="1">
              <a:spLocks noChangeArrowheads="1"/>
            </p:cNvSpPr>
            <p:nvPr/>
          </p:nvSpPr>
          <p:spPr bwMode="auto">
            <a:xfrm>
              <a:off x="1900178" y="2784178"/>
              <a:ext cx="760089" cy="43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certificates</a:t>
              </a:r>
            </a:p>
          </p:txBody>
        </p:sp>
      </p:grpSp>
      <p:cxnSp>
        <p:nvCxnSpPr>
          <p:cNvPr id="99" name="221 Conector recto de flecha"/>
          <p:cNvCxnSpPr>
            <a:cxnSpLocks noChangeShapeType="1"/>
          </p:cNvCxnSpPr>
          <p:nvPr/>
        </p:nvCxnSpPr>
        <p:spPr bwMode="auto">
          <a:xfrm>
            <a:off x="1877069" y="2996952"/>
            <a:ext cx="996943" cy="5760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2" name="AutoShape 4"/>
          <p:cNvSpPr>
            <a:spLocks noChangeArrowheads="1"/>
          </p:cNvSpPr>
          <p:nvPr/>
        </p:nvSpPr>
        <p:spPr bwMode="auto">
          <a:xfrm>
            <a:off x="3835602" y="1090018"/>
            <a:ext cx="990600" cy="517525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PAP</a:t>
            </a:r>
          </a:p>
        </p:txBody>
      </p:sp>
      <p:grpSp>
        <p:nvGrpSpPr>
          <p:cNvPr id="234" name="211 Grupo"/>
          <p:cNvGrpSpPr>
            <a:grpSpLocks/>
          </p:cNvGrpSpPr>
          <p:nvPr/>
        </p:nvGrpSpPr>
        <p:grpSpPr bwMode="auto">
          <a:xfrm>
            <a:off x="2603698" y="3573018"/>
            <a:ext cx="559769" cy="856007"/>
            <a:chOff x="1951974" y="2359340"/>
            <a:chExt cx="559729" cy="855433"/>
          </a:xfrm>
        </p:grpSpPr>
        <p:sp>
          <p:nvSpPr>
            <p:cNvPr id="109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10" name="TextBox 116"/>
            <p:cNvSpPr txBox="1">
              <a:spLocks noChangeArrowheads="1"/>
            </p:cNvSpPr>
            <p:nvPr/>
          </p:nvSpPr>
          <p:spPr bwMode="auto">
            <a:xfrm>
              <a:off x="1951974" y="2784175"/>
              <a:ext cx="559729" cy="430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logging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35" name="133 Grupo"/>
          <p:cNvGrpSpPr>
            <a:grpSpLocks/>
          </p:cNvGrpSpPr>
          <p:nvPr/>
        </p:nvGrpSpPr>
        <p:grpSpPr bwMode="auto">
          <a:xfrm>
            <a:off x="605781" y="2314341"/>
            <a:ext cx="533005" cy="682611"/>
            <a:chOff x="1174569" y="2359340"/>
            <a:chExt cx="533400" cy="682418"/>
          </a:xfrm>
        </p:grpSpPr>
        <p:sp>
          <p:nvSpPr>
            <p:cNvPr id="16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8" name="TextBox 116"/>
            <p:cNvSpPr txBox="1">
              <a:spLocks noChangeArrowheads="1"/>
            </p:cNvSpPr>
            <p:nvPr/>
          </p:nvSpPr>
          <p:spPr bwMode="auto">
            <a:xfrm>
              <a:off x="1267066" y="2795607"/>
              <a:ext cx="348430" cy="24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bin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169" name="453 Conector recto de flecha"/>
          <p:cNvCxnSpPr>
            <a:cxnSpLocks noChangeShapeType="1"/>
          </p:cNvCxnSpPr>
          <p:nvPr/>
        </p:nvCxnSpPr>
        <p:spPr bwMode="auto">
          <a:xfrm rot="5400000" flipH="1" flipV="1">
            <a:off x="1949143" y="445393"/>
            <a:ext cx="792090" cy="294580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37" name="294 Grupo"/>
          <p:cNvGrpSpPr>
            <a:grpSpLocks/>
          </p:cNvGrpSpPr>
          <p:nvPr/>
        </p:nvGrpSpPr>
        <p:grpSpPr bwMode="auto">
          <a:xfrm>
            <a:off x="1666" y="3581323"/>
            <a:ext cx="974947" cy="917345"/>
            <a:chOff x="3962371" y="5715000"/>
            <a:chExt cx="975907" cy="917400"/>
          </a:xfrm>
        </p:grpSpPr>
        <p:grpSp>
          <p:nvGrpSpPr>
            <p:cNvPr id="238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181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82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180" name="TextBox 116"/>
            <p:cNvSpPr txBox="1">
              <a:spLocks noChangeArrowheads="1"/>
            </p:cNvSpPr>
            <p:nvPr/>
          </p:nvSpPr>
          <p:spPr bwMode="auto">
            <a:xfrm>
              <a:off x="3962371" y="6324605"/>
              <a:ext cx="975907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 pap-admin</a:t>
              </a:r>
            </a:p>
          </p:txBody>
        </p:sp>
      </p:grpSp>
      <p:cxnSp>
        <p:nvCxnSpPr>
          <p:cNvPr id="183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97824" y="3106850"/>
            <a:ext cx="584371" cy="36457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40" name="137 Grupo"/>
          <p:cNvGrpSpPr>
            <a:grpSpLocks/>
          </p:cNvGrpSpPr>
          <p:nvPr/>
        </p:nvGrpSpPr>
        <p:grpSpPr bwMode="auto">
          <a:xfrm>
            <a:off x="3143021" y="2327545"/>
            <a:ext cx="720069" cy="669407"/>
            <a:chOff x="1081233" y="2359340"/>
            <a:chExt cx="720081" cy="668377"/>
          </a:xfrm>
        </p:grpSpPr>
        <p:sp>
          <p:nvSpPr>
            <p:cNvPr id="136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37" name="TextBox 116"/>
            <p:cNvSpPr txBox="1">
              <a:spLocks noChangeArrowheads="1"/>
            </p:cNvSpPr>
            <p:nvPr/>
          </p:nvSpPr>
          <p:spPr bwMode="auto">
            <a:xfrm>
              <a:off x="1081233" y="2781875"/>
              <a:ext cx="720081" cy="245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repository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138" name="19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563226" y="1640634"/>
            <a:ext cx="626737" cy="7470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41" name="181 Grupo"/>
          <p:cNvGrpSpPr>
            <a:grpSpLocks/>
          </p:cNvGrpSpPr>
          <p:nvPr/>
        </p:nvGrpSpPr>
        <p:grpSpPr bwMode="auto">
          <a:xfrm>
            <a:off x="7668344" y="2336333"/>
            <a:ext cx="533099" cy="660619"/>
            <a:chOff x="1077413" y="2312147"/>
            <a:chExt cx="533400" cy="660819"/>
          </a:xfrm>
        </p:grpSpPr>
        <p:sp>
          <p:nvSpPr>
            <p:cNvPr id="206" name="Isosceles Triangle 115"/>
            <p:cNvSpPr>
              <a:spLocks noChangeArrowheads="1"/>
            </p:cNvSpPr>
            <p:nvPr/>
          </p:nvSpPr>
          <p:spPr bwMode="auto">
            <a:xfrm>
              <a:off x="1077413" y="2312147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207" name="TextBox 116"/>
            <p:cNvSpPr txBox="1">
              <a:spLocks noChangeArrowheads="1"/>
            </p:cNvSpPr>
            <p:nvPr/>
          </p:nvSpPr>
          <p:spPr bwMode="auto">
            <a:xfrm>
              <a:off x="1147921" y="2726670"/>
              <a:ext cx="398090" cy="246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sbin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208" name="189 Conector recto de flecha"/>
          <p:cNvCxnSpPr>
            <a:cxnSpLocks noChangeShapeType="1"/>
            <a:stCxn id="206" idx="0"/>
          </p:cNvCxnSpPr>
          <p:nvPr/>
        </p:nvCxnSpPr>
        <p:spPr bwMode="auto">
          <a:xfrm rot="16200000" flipV="1">
            <a:off x="6007693" y="409132"/>
            <a:ext cx="779541" cy="30748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42" name="294 Grupo"/>
          <p:cNvGrpSpPr>
            <a:grpSpLocks/>
          </p:cNvGrpSpPr>
          <p:nvPr/>
        </p:nvGrpSpPr>
        <p:grpSpPr bwMode="auto">
          <a:xfrm>
            <a:off x="7988611" y="3645024"/>
            <a:ext cx="910827" cy="1038889"/>
            <a:chOff x="4052450" y="5682826"/>
            <a:chExt cx="911725" cy="1038951"/>
          </a:xfrm>
        </p:grpSpPr>
        <p:grpSp>
          <p:nvGrpSpPr>
            <p:cNvPr id="243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226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227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225" name="TextBox 116"/>
            <p:cNvSpPr txBox="1">
              <a:spLocks noChangeArrowheads="1"/>
            </p:cNvSpPr>
            <p:nvPr/>
          </p:nvSpPr>
          <p:spPr bwMode="auto">
            <a:xfrm>
              <a:off x="4052450" y="6290864"/>
              <a:ext cx="911725" cy="43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pap-</a:t>
              </a:r>
            </a:p>
            <a:p>
              <a:pPr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standalone.sh</a:t>
              </a:r>
            </a:p>
          </p:txBody>
        </p:sp>
      </p:grpSp>
      <p:grpSp>
        <p:nvGrpSpPr>
          <p:cNvPr id="244" name="294 Grupo"/>
          <p:cNvGrpSpPr>
            <a:grpSpLocks/>
          </p:cNvGrpSpPr>
          <p:nvPr/>
        </p:nvGrpSpPr>
        <p:grpSpPr bwMode="auto">
          <a:xfrm>
            <a:off x="6660232" y="3645025"/>
            <a:ext cx="1296144" cy="917341"/>
            <a:chOff x="3818214" y="5715004"/>
            <a:chExt cx="1297422" cy="917397"/>
          </a:xfrm>
        </p:grpSpPr>
        <p:grpSp>
          <p:nvGrpSpPr>
            <p:cNvPr id="245" name="Group 588"/>
            <p:cNvGrpSpPr>
              <a:grpSpLocks/>
            </p:cNvGrpSpPr>
            <p:nvPr/>
          </p:nvGrpSpPr>
          <p:grpSpPr bwMode="auto">
            <a:xfrm>
              <a:off x="4240327" y="5715004"/>
              <a:ext cx="457200" cy="609600"/>
              <a:chOff x="2736" y="864"/>
              <a:chExt cx="576" cy="720"/>
            </a:xfrm>
          </p:grpSpPr>
          <p:sp>
            <p:nvSpPr>
              <p:cNvPr id="231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232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230" name="TextBox 116"/>
            <p:cNvSpPr txBox="1">
              <a:spLocks noChangeArrowheads="1"/>
            </p:cNvSpPr>
            <p:nvPr/>
          </p:nvSpPr>
          <p:spPr bwMode="auto">
            <a:xfrm>
              <a:off x="3818214" y="6324606"/>
              <a:ext cx="1297422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    pap-</a:t>
              </a:r>
            </a:p>
            <a:p>
              <a:pPr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    deploy.sh</a:t>
              </a:r>
            </a:p>
          </p:txBody>
        </p:sp>
      </p:grpSp>
      <p:cxnSp>
        <p:nvCxnSpPr>
          <p:cNvPr id="236" name="456 Conector recto de flecha"/>
          <p:cNvCxnSpPr>
            <a:cxnSpLocks noChangeShapeType="1"/>
          </p:cNvCxnSpPr>
          <p:nvPr/>
        </p:nvCxnSpPr>
        <p:spPr bwMode="auto">
          <a:xfrm rot="16200000" flipV="1">
            <a:off x="7929096" y="3149618"/>
            <a:ext cx="648073" cy="34274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9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7309304" y="3069961"/>
            <a:ext cx="648073" cy="5020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46" name="126 Grupo"/>
          <p:cNvGrpSpPr/>
          <p:nvPr/>
        </p:nvGrpSpPr>
        <p:grpSpPr>
          <a:xfrm>
            <a:off x="3203848" y="3573024"/>
            <a:ext cx="1224136" cy="1296136"/>
            <a:chOff x="2915817" y="4581136"/>
            <a:chExt cx="1224136" cy="1296136"/>
          </a:xfrm>
        </p:grpSpPr>
        <p:grpSp>
          <p:nvGrpSpPr>
            <p:cNvPr id="247" name="294 Grupo"/>
            <p:cNvGrpSpPr>
              <a:grpSpLocks/>
            </p:cNvGrpSpPr>
            <p:nvPr/>
          </p:nvGrpSpPr>
          <p:grpSpPr bwMode="auto">
            <a:xfrm>
              <a:off x="2915817" y="4581136"/>
              <a:ext cx="1224136" cy="1296136"/>
              <a:chOff x="3962371" y="5715000"/>
              <a:chExt cx="1225341" cy="1296212"/>
            </a:xfrm>
          </p:grpSpPr>
          <p:grpSp>
            <p:nvGrpSpPr>
              <p:cNvPr id="248" name="Group 588"/>
              <p:cNvGrpSpPr>
                <a:grpSpLocks/>
              </p:cNvGrpSpPr>
              <p:nvPr/>
            </p:nvGrpSpPr>
            <p:grpSpPr bwMode="auto">
              <a:xfrm>
                <a:off x="4240324" y="5715000"/>
                <a:ext cx="457200" cy="609600"/>
                <a:chOff x="2736" y="864"/>
                <a:chExt cx="576" cy="720"/>
              </a:xfrm>
            </p:grpSpPr>
            <p:sp>
              <p:nvSpPr>
                <p:cNvPr id="123" name="AutoShape 587"/>
                <p:cNvSpPr>
                  <a:spLocks noChangeArrowheads="1"/>
                </p:cNvSpPr>
                <p:nvPr/>
              </p:nvSpPr>
              <p:spPr bwMode="auto">
                <a:xfrm flipV="1">
                  <a:off x="2736" y="864"/>
                  <a:ext cx="576" cy="720"/>
                </a:xfrm>
                <a:prstGeom prst="foldedCorner">
                  <a:avLst>
                    <a:gd name="adj" fmla="val 11981"/>
                  </a:avLst>
                </a:prstGeom>
                <a:solidFill>
                  <a:srgbClr val="FF0000">
                    <a:alpha val="49019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124" name="Line 76" descr="Dark horizontal"/>
                <p:cNvSpPr>
                  <a:spLocks noChangeShapeType="1"/>
                </p:cNvSpPr>
                <p:nvPr/>
              </p:nvSpPr>
              <p:spPr bwMode="auto">
                <a:xfrm rot="-5400000">
                  <a:off x="2745" y="1191"/>
                  <a:ext cx="0" cy="17"/>
                </a:xfrm>
                <a:prstGeom prst="line">
                  <a:avLst/>
                </a:prstGeom>
                <a:solidFill>
                  <a:srgbClr val="FF0000">
                    <a:alpha val="49019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</p:grpSp>
          <p:sp>
            <p:nvSpPr>
              <p:cNvPr id="122" name="TextBox 116"/>
              <p:cNvSpPr txBox="1">
                <a:spLocks noChangeArrowheads="1"/>
              </p:cNvSpPr>
              <p:nvPr/>
            </p:nvSpPr>
            <p:spPr bwMode="auto">
              <a:xfrm>
                <a:off x="3962371" y="6703417"/>
                <a:ext cx="1225341" cy="30779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 XML Policies</a:t>
                </a:r>
              </a:p>
            </p:txBody>
          </p:sp>
        </p:grpSp>
        <p:sp>
          <p:nvSpPr>
            <p:cNvPr id="125" name="AutoShape 587"/>
            <p:cNvSpPr>
              <a:spLocks noChangeArrowheads="1"/>
            </p:cNvSpPr>
            <p:nvPr/>
          </p:nvSpPr>
          <p:spPr bwMode="auto">
            <a:xfrm flipV="1">
              <a:off x="3345896" y="4733528"/>
              <a:ext cx="456750" cy="609563"/>
            </a:xfrm>
            <a:prstGeom prst="foldedCorner">
              <a:avLst>
                <a:gd name="adj" fmla="val 11981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26" name="AutoShape 587"/>
            <p:cNvSpPr>
              <a:spLocks noChangeArrowheads="1"/>
            </p:cNvSpPr>
            <p:nvPr/>
          </p:nvSpPr>
          <p:spPr bwMode="auto">
            <a:xfrm flipV="1">
              <a:off x="3498296" y="4885928"/>
              <a:ext cx="456750" cy="609563"/>
            </a:xfrm>
            <a:prstGeom prst="foldedCorner">
              <a:avLst>
                <a:gd name="adj" fmla="val 11981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</p:grpSp>
      <p:cxnSp>
        <p:nvCxnSpPr>
          <p:cNvPr id="128" name="221 Conector recto de flecha"/>
          <p:cNvCxnSpPr>
            <a:cxnSpLocks noChangeShapeType="1"/>
            <a:endCxn id="123" idx="2"/>
          </p:cNvCxnSpPr>
          <p:nvPr/>
        </p:nvCxnSpPr>
        <p:spPr bwMode="auto">
          <a:xfrm rot="16200000" flipH="1">
            <a:off x="3276851" y="3139972"/>
            <a:ext cx="648080" cy="21802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49" name="128 Grupo"/>
          <p:cNvGrpSpPr/>
          <p:nvPr/>
        </p:nvGrpSpPr>
        <p:grpSpPr>
          <a:xfrm>
            <a:off x="6300192" y="5517232"/>
            <a:ext cx="2880320" cy="1296144"/>
            <a:chOff x="6300192" y="5579948"/>
            <a:chExt cx="2880320" cy="1296144"/>
          </a:xfrm>
        </p:grpSpPr>
        <p:grpSp>
          <p:nvGrpSpPr>
            <p:cNvPr id="250" name="325 Grupo"/>
            <p:cNvGrpSpPr/>
            <p:nvPr/>
          </p:nvGrpSpPr>
          <p:grpSpPr>
            <a:xfrm>
              <a:off x="6300192" y="5579948"/>
              <a:ext cx="2880320" cy="1296144"/>
              <a:chOff x="6553558" y="5645606"/>
              <a:chExt cx="2880320" cy="1296144"/>
            </a:xfrm>
          </p:grpSpPr>
          <p:sp>
            <p:nvSpPr>
              <p:cNvPr id="134" name="Text Box 250"/>
              <p:cNvSpPr txBox="1">
                <a:spLocks noChangeArrowheads="1"/>
              </p:cNvSpPr>
              <p:nvPr/>
            </p:nvSpPr>
            <p:spPr bwMode="auto">
              <a:xfrm>
                <a:off x="6553558" y="5645606"/>
                <a:ext cx="158197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 u="sng" dirty="0" smtClean="0">
                    <a:latin typeface="Calibri" pitchFamily="34" charset="0"/>
                  </a:rPr>
                  <a:t>OS </a:t>
                </a:r>
                <a:r>
                  <a:rPr lang="en-US" b="0" u="sng" dirty="0">
                    <a:latin typeface="Calibri" pitchFamily="34" charset="0"/>
                  </a:rPr>
                  <a:t>privileges </a:t>
                </a:r>
              </a:p>
            </p:txBody>
          </p:sp>
          <p:grpSp>
            <p:nvGrpSpPr>
              <p:cNvPr id="251" name="159 Grupo"/>
              <p:cNvGrpSpPr>
                <a:grpSpLocks/>
              </p:cNvGrpSpPr>
              <p:nvPr/>
            </p:nvGrpSpPr>
            <p:grpSpPr bwMode="auto">
              <a:xfrm>
                <a:off x="6625596" y="6014938"/>
                <a:ext cx="1994847" cy="338554"/>
                <a:chOff x="7102900" y="1237604"/>
                <a:chExt cx="1993839" cy="338554"/>
              </a:xfrm>
            </p:grpSpPr>
            <p:sp>
              <p:nvSpPr>
                <p:cNvPr id="144" name="Rectangle 251"/>
                <p:cNvSpPr>
                  <a:spLocks noChangeArrowheads="1"/>
                </p:cNvSpPr>
                <p:nvPr/>
              </p:nvSpPr>
              <p:spPr bwMode="auto">
                <a:xfrm>
                  <a:off x="7102900" y="1301228"/>
                  <a:ext cx="152401" cy="152400"/>
                </a:xfrm>
                <a:prstGeom prst="rect">
                  <a:avLst/>
                </a:prstGeom>
                <a:solidFill>
                  <a:srgbClr val="BEFFBE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145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7246844" y="1237604"/>
                  <a:ext cx="546669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>
                      <a:latin typeface="Calibri" pitchFamily="34" charset="0"/>
                    </a:rPr>
                    <a:t>user</a:t>
                  </a:r>
                </a:p>
              </p:txBody>
            </p:sp>
            <p:sp>
              <p:nvSpPr>
                <p:cNvPr id="146" name="Rectangle 248"/>
                <p:cNvSpPr>
                  <a:spLocks noChangeArrowheads="1"/>
                </p:cNvSpPr>
                <p:nvPr/>
              </p:nvSpPr>
              <p:spPr bwMode="auto">
                <a:xfrm>
                  <a:off x="7861993" y="1309612"/>
                  <a:ext cx="152400" cy="152400"/>
                </a:xfrm>
                <a:prstGeom prst="rect">
                  <a:avLst/>
                </a:prstGeom>
                <a:solidFill>
                  <a:srgbClr val="7030A0">
                    <a:alpha val="49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149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8040189" y="1237604"/>
                  <a:ext cx="105655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 smtClean="0">
                      <a:latin typeface="Calibri" pitchFamily="34" charset="0"/>
                    </a:rPr>
                    <a:t>batch user</a:t>
                  </a:r>
                  <a:endParaRPr lang="en-US" sz="1600" b="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40" name="Rectangle 251"/>
              <p:cNvSpPr>
                <a:spLocks noChangeArrowheads="1"/>
              </p:cNvSpPr>
              <p:nvPr/>
            </p:nvSpPr>
            <p:spPr bwMode="auto">
              <a:xfrm>
                <a:off x="7385048" y="6361583"/>
                <a:ext cx="152477" cy="1524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41" name="Text Box 252"/>
              <p:cNvSpPr txBox="1">
                <a:spLocks noChangeArrowheads="1"/>
              </p:cNvSpPr>
              <p:nvPr/>
            </p:nvSpPr>
            <p:spPr bwMode="auto">
              <a:xfrm>
                <a:off x="7537525" y="6280864"/>
                <a:ext cx="189635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External Component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142" name="Rectangle 251"/>
              <p:cNvSpPr>
                <a:spLocks noChangeArrowheads="1"/>
              </p:cNvSpPr>
              <p:nvPr/>
            </p:nvSpPr>
            <p:spPr bwMode="auto">
              <a:xfrm>
                <a:off x="6625566" y="6653718"/>
                <a:ext cx="152477" cy="152400"/>
              </a:xfrm>
              <a:prstGeom prst="rect">
                <a:avLst/>
              </a:prstGeom>
              <a:solidFill>
                <a:srgbClr val="00B0F0">
                  <a:alpha val="49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43" name="Text Box 252"/>
              <p:cNvSpPr txBox="1">
                <a:spLocks noChangeArrowheads="1"/>
              </p:cNvSpPr>
              <p:nvPr/>
            </p:nvSpPr>
            <p:spPr bwMode="auto">
              <a:xfrm>
                <a:off x="6769582" y="6603196"/>
                <a:ext cx="192136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Administrator &amp; root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</p:grpSp>
        <p:grpSp>
          <p:nvGrpSpPr>
            <p:cNvPr id="252" name="120 Grupo"/>
            <p:cNvGrpSpPr/>
            <p:nvPr/>
          </p:nvGrpSpPr>
          <p:grpSpPr>
            <a:xfrm>
              <a:off x="6372200" y="6228020"/>
              <a:ext cx="718682" cy="338554"/>
              <a:chOff x="6372200" y="6228020"/>
              <a:chExt cx="718682" cy="338554"/>
            </a:xfrm>
          </p:grpSpPr>
          <p:sp>
            <p:nvSpPr>
              <p:cNvPr id="132" name="Rectangle 248"/>
              <p:cNvSpPr>
                <a:spLocks noChangeArrowheads="1"/>
              </p:cNvSpPr>
              <p:nvPr/>
            </p:nvSpPr>
            <p:spPr bwMode="auto">
              <a:xfrm>
                <a:off x="6372200" y="6300028"/>
                <a:ext cx="152477" cy="152400"/>
              </a:xfrm>
              <a:prstGeom prst="rect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33" name="Text Box 249"/>
              <p:cNvSpPr txBox="1">
                <a:spLocks noChangeArrowheads="1"/>
              </p:cNvSpPr>
              <p:nvPr/>
            </p:nvSpPr>
            <p:spPr bwMode="auto">
              <a:xfrm>
                <a:off x="6550478" y="6228020"/>
                <a:ext cx="54040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>
                    <a:latin typeface="Calibri" pitchFamily="34" charset="0"/>
                  </a:rPr>
                  <a:t>root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3608" y="1052736"/>
            <a:ext cx="6984776" cy="367240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5" name="TextBox 250"/>
          <p:cNvSpPr txBox="1">
            <a:spLocks noChangeArrowheads="1"/>
          </p:cNvSpPr>
          <p:nvPr/>
        </p:nvSpPr>
        <p:spPr bwMode="auto">
          <a:xfrm>
            <a:off x="2565005" y="764704"/>
            <a:ext cx="41074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0" dirty="0" err="1" smtClean="0">
                <a:latin typeface="Calibri" pitchFamily="34" charset="0"/>
              </a:rPr>
              <a:t>authZ</a:t>
            </a:r>
            <a:r>
              <a:rPr lang="en-US" b="0" dirty="0" smtClean="0">
                <a:latin typeface="Calibri" pitchFamily="34" charset="0"/>
              </a:rPr>
              <a:t> service Host (PDP Component)</a:t>
            </a:r>
            <a:endParaRPr lang="en-US" b="0" dirty="0">
              <a:latin typeface="Calibri" pitchFamily="34" charset="0"/>
            </a:endParaRPr>
          </a:p>
        </p:txBody>
      </p:sp>
      <p:grpSp>
        <p:nvGrpSpPr>
          <p:cNvPr id="2" name="133 Grupo"/>
          <p:cNvGrpSpPr>
            <a:grpSpLocks/>
          </p:cNvGrpSpPr>
          <p:nvPr/>
        </p:nvGrpSpPr>
        <p:grpSpPr bwMode="auto">
          <a:xfrm>
            <a:off x="3275856" y="2530365"/>
            <a:ext cx="533005" cy="682611"/>
            <a:chOff x="1174569" y="2359340"/>
            <a:chExt cx="533400" cy="682418"/>
          </a:xfrm>
        </p:grpSpPr>
        <p:sp>
          <p:nvSpPr>
            <p:cNvPr id="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8" name="TextBox 116"/>
            <p:cNvSpPr txBox="1">
              <a:spLocks noChangeArrowheads="1"/>
            </p:cNvSpPr>
            <p:nvPr/>
          </p:nvSpPr>
          <p:spPr bwMode="auto">
            <a:xfrm>
              <a:off x="1233379" y="2795607"/>
              <a:ext cx="415806" cy="24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conf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3" name="137 Grupo"/>
          <p:cNvGrpSpPr>
            <a:grpSpLocks/>
          </p:cNvGrpSpPr>
          <p:nvPr/>
        </p:nvGrpSpPr>
        <p:grpSpPr bwMode="auto">
          <a:xfrm>
            <a:off x="4182626" y="2543569"/>
            <a:ext cx="533390" cy="669407"/>
            <a:chOff x="1174569" y="2359340"/>
            <a:chExt cx="533400" cy="668377"/>
          </a:xfrm>
        </p:grpSpPr>
        <p:sp>
          <p:nvSpPr>
            <p:cNvPr id="10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1" name="TextBox 116"/>
            <p:cNvSpPr txBox="1">
              <a:spLocks noChangeArrowheads="1"/>
            </p:cNvSpPr>
            <p:nvPr/>
          </p:nvSpPr>
          <p:spPr bwMode="auto">
            <a:xfrm>
              <a:off x="1282414" y="2781875"/>
              <a:ext cx="317721" cy="245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lib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6" name="228 Grupo"/>
          <p:cNvGrpSpPr/>
          <p:nvPr/>
        </p:nvGrpSpPr>
        <p:grpSpPr>
          <a:xfrm>
            <a:off x="7092280" y="2530351"/>
            <a:ext cx="533400" cy="681196"/>
            <a:chOff x="6804248" y="2296518"/>
            <a:chExt cx="533400" cy="681196"/>
          </a:xfrm>
        </p:grpSpPr>
        <p:sp>
          <p:nvSpPr>
            <p:cNvPr id="12" name="Isosceles Triangle 127"/>
            <p:cNvSpPr>
              <a:spLocks noChangeArrowheads="1"/>
            </p:cNvSpPr>
            <p:nvPr/>
          </p:nvSpPr>
          <p:spPr bwMode="auto">
            <a:xfrm>
              <a:off x="6804248" y="2296518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3" name="TextBox 129"/>
            <p:cNvSpPr txBox="1">
              <a:spLocks noChangeArrowheads="1"/>
            </p:cNvSpPr>
            <p:nvPr/>
          </p:nvSpPr>
          <p:spPr bwMode="auto">
            <a:xfrm>
              <a:off x="6851377" y="2731493"/>
              <a:ext cx="39786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logs</a:t>
              </a:r>
            </a:p>
          </p:txBody>
        </p:sp>
      </p:grpSp>
      <p:grpSp>
        <p:nvGrpSpPr>
          <p:cNvPr id="9" name="177 Grupo"/>
          <p:cNvGrpSpPr>
            <a:grpSpLocks/>
          </p:cNvGrpSpPr>
          <p:nvPr/>
        </p:nvGrpSpPr>
        <p:grpSpPr bwMode="auto">
          <a:xfrm>
            <a:off x="4878907" y="2517304"/>
            <a:ext cx="880369" cy="671346"/>
            <a:chOff x="1001085" y="2359340"/>
            <a:chExt cx="880387" cy="670891"/>
          </a:xfrm>
        </p:grpSpPr>
        <p:sp>
          <p:nvSpPr>
            <p:cNvPr id="15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" name="TextBox 116"/>
            <p:cNvSpPr txBox="1">
              <a:spLocks noChangeArrowheads="1"/>
            </p:cNvSpPr>
            <p:nvPr/>
          </p:nvSpPr>
          <p:spPr bwMode="auto">
            <a:xfrm>
              <a:off x="1001085" y="2784177"/>
              <a:ext cx="880387" cy="246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TRUSTED_CA</a:t>
              </a:r>
            </a:p>
          </p:txBody>
        </p:sp>
      </p:grpSp>
      <p:grpSp>
        <p:nvGrpSpPr>
          <p:cNvPr id="14" name="181 Grupo"/>
          <p:cNvGrpSpPr>
            <a:grpSpLocks/>
          </p:cNvGrpSpPr>
          <p:nvPr/>
        </p:nvGrpSpPr>
        <p:grpSpPr bwMode="auto">
          <a:xfrm>
            <a:off x="5950493" y="2542605"/>
            <a:ext cx="875560" cy="845287"/>
            <a:chOff x="908935" y="2312147"/>
            <a:chExt cx="876052" cy="845543"/>
          </a:xfrm>
        </p:grpSpPr>
        <p:sp>
          <p:nvSpPr>
            <p:cNvPr id="18" name="Isosceles Triangle 115"/>
            <p:cNvSpPr>
              <a:spLocks noChangeArrowheads="1"/>
            </p:cNvSpPr>
            <p:nvPr/>
          </p:nvSpPr>
          <p:spPr bwMode="auto">
            <a:xfrm>
              <a:off x="1077413" y="2312147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9" name="TextBox 116"/>
            <p:cNvSpPr txBox="1">
              <a:spLocks noChangeArrowheads="1"/>
            </p:cNvSpPr>
            <p:nvPr/>
          </p:nvSpPr>
          <p:spPr bwMode="auto">
            <a:xfrm>
              <a:off x="908935" y="2726672"/>
              <a:ext cx="876052" cy="43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etc/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>
                  <a:latin typeface="Calibri" pitchFamily="34" charset="0"/>
                  <a:cs typeface="Courier New" pitchFamily="49" charset="0"/>
                </a:rPr>
                <a:t>grid_security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20" name="187 Conector recto de flecha"/>
          <p:cNvCxnSpPr>
            <a:cxnSpLocks noChangeShapeType="1"/>
          </p:cNvCxnSpPr>
          <p:nvPr/>
        </p:nvCxnSpPr>
        <p:spPr bwMode="auto">
          <a:xfrm>
            <a:off x="5868144" y="1988840"/>
            <a:ext cx="1490836" cy="54151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188 Conector recto de flecha"/>
          <p:cNvCxnSpPr>
            <a:cxnSpLocks noChangeShapeType="1"/>
          </p:cNvCxnSpPr>
          <p:nvPr/>
        </p:nvCxnSpPr>
        <p:spPr bwMode="auto">
          <a:xfrm rot="16200000" flipV="1">
            <a:off x="4969342" y="2167562"/>
            <a:ext cx="456456" cy="24302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189 Conector recto de flecha"/>
          <p:cNvCxnSpPr>
            <a:cxnSpLocks noChangeShapeType="1"/>
          </p:cNvCxnSpPr>
          <p:nvPr/>
        </p:nvCxnSpPr>
        <p:spPr bwMode="auto">
          <a:xfrm rot="10800000">
            <a:off x="5508104" y="2060848"/>
            <a:ext cx="877324" cy="4817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19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4269299" y="2240870"/>
            <a:ext cx="482725" cy="12268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7" name="294 Grupo"/>
          <p:cNvGrpSpPr>
            <a:grpSpLocks/>
          </p:cNvGrpSpPr>
          <p:nvPr/>
        </p:nvGrpSpPr>
        <p:grpSpPr bwMode="auto">
          <a:xfrm>
            <a:off x="2854353" y="3645024"/>
            <a:ext cx="558165" cy="887959"/>
            <a:chOff x="4170960" y="5682826"/>
            <a:chExt cx="558714" cy="888012"/>
          </a:xfrm>
        </p:grpSpPr>
        <p:grpSp>
          <p:nvGrpSpPr>
            <p:cNvPr id="23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38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39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37" name="TextBox 116"/>
            <p:cNvSpPr txBox="1">
              <a:spLocks noChangeArrowheads="1"/>
            </p:cNvSpPr>
            <p:nvPr/>
          </p:nvSpPr>
          <p:spPr bwMode="auto">
            <a:xfrm>
              <a:off x="4170960" y="6324602"/>
              <a:ext cx="558714" cy="246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pdp.ini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5" name="77 Grupo"/>
          <p:cNvGrpSpPr>
            <a:grpSpLocks/>
          </p:cNvGrpSpPr>
          <p:nvPr/>
        </p:nvGrpSpPr>
        <p:grpSpPr bwMode="auto">
          <a:xfrm>
            <a:off x="5868144" y="3573013"/>
            <a:ext cx="1813247" cy="981123"/>
            <a:chOff x="4105484" y="5639039"/>
            <a:chExt cx="1814495" cy="981484"/>
          </a:xfrm>
        </p:grpSpPr>
        <p:grpSp>
          <p:nvGrpSpPr>
            <p:cNvPr id="26" name="Grupo 378"/>
            <p:cNvGrpSpPr>
              <a:grpSpLocks/>
            </p:cNvGrpSpPr>
            <p:nvPr/>
          </p:nvGrpSpPr>
          <p:grpSpPr bwMode="auto">
            <a:xfrm>
              <a:off x="4105484" y="5639039"/>
              <a:ext cx="1814495" cy="981484"/>
              <a:chOff x="180" y="1649"/>
              <a:chExt cx="1223" cy="664"/>
            </a:xfrm>
          </p:grpSpPr>
          <p:sp>
            <p:nvSpPr>
              <p:cNvPr id="55" name="Autoforma 190"/>
              <p:cNvSpPr>
                <a:spLocks noChangeArrowheads="1"/>
              </p:cNvSpPr>
              <p:nvPr/>
            </p:nvSpPr>
            <p:spPr bwMode="auto">
              <a:xfrm flipV="1">
                <a:off x="909" y="1649"/>
                <a:ext cx="347" cy="487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50980"/>
                </a:srgbClr>
              </a:solidFill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6" name="Cuadro de texto 215"/>
              <p:cNvSpPr txBox="1">
                <a:spLocks noChangeArrowheads="1"/>
              </p:cNvSpPr>
              <p:nvPr/>
            </p:nvSpPr>
            <p:spPr bwMode="auto">
              <a:xfrm>
                <a:off x="180" y="2134"/>
                <a:ext cx="605" cy="1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hostcert.pem</a:t>
                </a:r>
                <a:endParaRPr lang="en-US" sz="1000" b="0" dirty="0">
                  <a:latin typeface="Calibri" pitchFamily="34" charset="0"/>
                  <a:cs typeface="Courier New" pitchFamily="49" charset="0"/>
                </a:endParaRPr>
              </a:p>
            </p:txBody>
          </p:sp>
          <p:grpSp>
            <p:nvGrpSpPr>
              <p:cNvPr id="27" name="Grupo 216"/>
              <p:cNvGrpSpPr>
                <a:grpSpLocks/>
              </p:cNvGrpSpPr>
              <p:nvPr/>
            </p:nvGrpSpPr>
            <p:grpSpPr bwMode="auto">
              <a:xfrm>
                <a:off x="336" y="1649"/>
                <a:ext cx="398" cy="664"/>
                <a:chOff x="1046" y="478"/>
                <a:chExt cx="398" cy="664"/>
              </a:xfrm>
            </p:grpSpPr>
            <p:sp>
              <p:nvSpPr>
                <p:cNvPr id="59" name="Autoforma 217"/>
                <p:cNvSpPr>
                  <a:spLocks noChangeArrowheads="1"/>
                </p:cNvSpPr>
                <p:nvPr/>
              </p:nvSpPr>
              <p:spPr bwMode="auto">
                <a:xfrm flipV="1">
                  <a:off x="1046" y="478"/>
                  <a:ext cx="398" cy="504"/>
                </a:xfrm>
                <a:prstGeom prst="foldedCorner">
                  <a:avLst>
                    <a:gd name="adj" fmla="val 11981"/>
                  </a:avLst>
                </a:prstGeom>
                <a:solidFill>
                  <a:srgbClr val="FF0000">
                    <a:alpha val="50980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60" name="Autoforma 218"/>
                <p:cNvSpPr>
                  <a:spLocks noChangeArrowheads="1"/>
                </p:cNvSpPr>
                <p:nvPr/>
              </p:nvSpPr>
              <p:spPr bwMode="auto">
                <a:xfrm>
                  <a:off x="1061" y="506"/>
                  <a:ext cx="369" cy="442"/>
                </a:xfrm>
                <a:prstGeom prst="verticalScroll">
                  <a:avLst>
                    <a:gd name="adj" fmla="val 6745"/>
                  </a:avLst>
                </a:prstGeom>
                <a:solidFill>
                  <a:srgbClr val="FFE7C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61" name="Cuadro de texto 219"/>
                <p:cNvSpPr txBox="1">
                  <a:spLocks noChangeArrowheads="1"/>
                </p:cNvSpPr>
                <p:nvPr/>
              </p:nvSpPr>
              <p:spPr bwMode="auto">
                <a:xfrm>
                  <a:off x="1050" y="484"/>
                  <a:ext cx="338" cy="6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0" dirty="0">
                      <a:solidFill>
                        <a:srgbClr val="0000FF"/>
                      </a:solidFill>
                      <a:latin typeface="Calibri" pitchFamily="34" charset="0"/>
                    </a:rPr>
                    <a:t>host</a:t>
                  </a:r>
                  <a:endParaRPr lang="en-US" sz="7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has key</a:t>
                  </a:r>
                  <a:endParaRPr lang="en-US" sz="6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600" b="0" dirty="0">
                      <a:latin typeface="Calibri" pitchFamily="34" charset="0"/>
                    </a:rPr>
                    <a:t>   </a:t>
                  </a: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signed,</a:t>
                  </a:r>
                </a:p>
                <a:p>
                  <a:pPr eaLnBrk="0" hangingPunct="0"/>
                  <a:r>
                    <a:rPr lang="en-US" b="0" dirty="0">
                      <a:latin typeface="Calibri" pitchFamily="34" charset="0"/>
                    </a:rPr>
                    <a:t>  </a:t>
                  </a:r>
                  <a:endParaRPr lang="en-US" sz="900" b="0" dirty="0">
                    <a:latin typeface="Calibri" pitchFamily="34" charset="0"/>
                  </a:endParaRPr>
                </a:p>
              </p:txBody>
            </p:sp>
            <p:grpSp>
              <p:nvGrpSpPr>
                <p:cNvPr id="28" name="Grupo 220"/>
                <p:cNvGrpSpPr>
                  <a:grpSpLocks/>
                </p:cNvGrpSpPr>
                <p:nvPr/>
              </p:nvGrpSpPr>
              <p:grpSpPr bwMode="auto">
                <a:xfrm>
                  <a:off x="1245" y="725"/>
                  <a:ext cx="111" cy="66"/>
                  <a:chOff x="960" y="1015"/>
                  <a:chExt cx="144" cy="104"/>
                </a:xfrm>
              </p:grpSpPr>
              <p:sp>
                <p:nvSpPr>
                  <p:cNvPr id="63" name="Elipse 22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015"/>
                    <a:ext cx="48" cy="97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s-ES" b="0">
                      <a:latin typeface="Calibri" pitchFamily="34" charset="0"/>
                    </a:endParaRPr>
                  </a:p>
                </p:txBody>
              </p:sp>
              <p:sp>
                <p:nvSpPr>
                  <p:cNvPr id="64" name="Línea 222" descr="Dark horizontal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1056"/>
                    <a:ext cx="9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 b="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" name="Grupo 223" descr="Dark horizontal"/>
                  <p:cNvGrpSpPr>
                    <a:grpSpLocks/>
                  </p:cNvGrpSpPr>
                  <p:nvPr/>
                </p:nvGrpSpPr>
                <p:grpSpPr bwMode="auto">
                  <a:xfrm>
                    <a:off x="1087" y="1058"/>
                    <a:ext cx="17" cy="35"/>
                    <a:chOff x="1074" y="1078"/>
                    <a:chExt cx="17" cy="35"/>
                  </a:xfrm>
                </p:grpSpPr>
                <p:sp>
                  <p:nvSpPr>
                    <p:cNvPr id="69" name="Línea 224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078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0" name="Línea 225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30" name="Grupo 226" descr="Dark horizontal"/>
                  <p:cNvGrpSpPr>
                    <a:grpSpLocks/>
                  </p:cNvGrpSpPr>
                  <p:nvPr/>
                </p:nvGrpSpPr>
                <p:grpSpPr bwMode="auto">
                  <a:xfrm flipH="1">
                    <a:off x="1056" y="1084"/>
                    <a:ext cx="17" cy="35"/>
                    <a:chOff x="1074" y="1104"/>
                    <a:chExt cx="17" cy="35"/>
                  </a:xfrm>
                </p:grpSpPr>
                <p:sp>
                  <p:nvSpPr>
                    <p:cNvPr id="67" name="Línea 227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104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8" name="Línea 228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58" name="Cuadro de texto 229"/>
              <p:cNvSpPr txBox="1">
                <a:spLocks noChangeArrowheads="1"/>
              </p:cNvSpPr>
              <p:nvPr/>
            </p:nvSpPr>
            <p:spPr bwMode="auto">
              <a:xfrm>
                <a:off x="793" y="2133"/>
                <a:ext cx="610" cy="1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 hostkey.pem</a:t>
                </a:r>
              </a:p>
            </p:txBody>
          </p:sp>
        </p:grpSp>
        <p:grpSp>
          <p:nvGrpSpPr>
            <p:cNvPr id="31" name="28 Grupo"/>
            <p:cNvGrpSpPr>
              <a:grpSpLocks/>
            </p:cNvGrpSpPr>
            <p:nvPr/>
          </p:nvGrpSpPr>
          <p:grpSpPr bwMode="auto">
            <a:xfrm>
              <a:off x="5461975" y="5943600"/>
              <a:ext cx="176825" cy="98425"/>
              <a:chOff x="4682513" y="6477000"/>
              <a:chExt cx="176825" cy="98425"/>
            </a:xfrm>
          </p:grpSpPr>
          <p:sp>
            <p:nvSpPr>
              <p:cNvPr id="48" name="Elipse 192"/>
              <p:cNvSpPr>
                <a:spLocks noChangeArrowheads="1"/>
              </p:cNvSpPr>
              <p:nvPr/>
            </p:nvSpPr>
            <p:spPr bwMode="auto">
              <a:xfrm flipH="1">
                <a:off x="4800600" y="6477000"/>
                <a:ext cx="58738" cy="9842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49" name="Línea 193" descr="Dark horizontal"/>
              <p:cNvSpPr>
                <a:spLocks noChangeShapeType="1"/>
              </p:cNvSpPr>
              <p:nvPr/>
            </p:nvSpPr>
            <p:spPr bwMode="auto">
              <a:xfrm flipH="1">
                <a:off x="4683125" y="6526213"/>
                <a:ext cx="11747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0" name="Línea 195" descr="Dark horizontal"/>
              <p:cNvSpPr>
                <a:spLocks noChangeShapeType="1"/>
              </p:cNvSpPr>
              <p:nvPr/>
            </p:nvSpPr>
            <p:spPr bwMode="auto">
              <a:xfrm flipH="1">
                <a:off x="4701481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1" name="Línea 196" descr="Dark horizontal"/>
              <p:cNvSpPr>
                <a:spLocks noChangeShapeType="1"/>
              </p:cNvSpPr>
              <p:nvPr/>
            </p:nvSpPr>
            <p:spPr bwMode="auto">
              <a:xfrm rot="5400000" flipH="1">
                <a:off x="4692915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2" name="Línea 198" descr="Dark horizontal"/>
              <p:cNvSpPr>
                <a:spLocks noChangeShapeType="1"/>
              </p:cNvSpPr>
              <p:nvPr/>
            </p:nvSpPr>
            <p:spPr bwMode="auto">
              <a:xfrm>
                <a:off x="4741862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3" name="Línea 199" descr="Dark horizontal"/>
              <p:cNvSpPr>
                <a:spLocks noChangeShapeType="1"/>
              </p:cNvSpPr>
              <p:nvPr/>
            </p:nvSpPr>
            <p:spPr bwMode="auto">
              <a:xfrm rot="-5400000">
                <a:off x="4750428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54" name="Línea 200" descr="Dark horizontal"/>
              <p:cNvSpPr>
                <a:spLocks noChangeShapeType="1"/>
              </p:cNvSpPr>
              <p:nvPr/>
            </p:nvSpPr>
            <p:spPr bwMode="auto">
              <a:xfrm>
                <a:off x="4719836" y="6531134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</p:grpSp>
      <p:cxnSp>
        <p:nvCxnSpPr>
          <p:cNvPr id="71" name="453 Conector recto de flecha"/>
          <p:cNvCxnSpPr>
            <a:cxnSpLocks noChangeShapeType="1"/>
          </p:cNvCxnSpPr>
          <p:nvPr/>
        </p:nvCxnSpPr>
        <p:spPr bwMode="auto">
          <a:xfrm flipV="1">
            <a:off x="3542359" y="2060848"/>
            <a:ext cx="525585" cy="4695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141088" y="3243741"/>
            <a:ext cx="432048" cy="3705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4" name="458 Conector recto de flecha"/>
          <p:cNvCxnSpPr>
            <a:cxnSpLocks noChangeShapeType="1"/>
          </p:cNvCxnSpPr>
          <p:nvPr/>
        </p:nvCxnSpPr>
        <p:spPr bwMode="auto">
          <a:xfrm rot="5400000" flipH="1" flipV="1">
            <a:off x="6273299" y="3439620"/>
            <a:ext cx="197602" cy="323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5" name="459 Conector recto de flecha"/>
          <p:cNvCxnSpPr>
            <a:cxnSpLocks noChangeShapeType="1"/>
          </p:cNvCxnSpPr>
          <p:nvPr/>
        </p:nvCxnSpPr>
        <p:spPr bwMode="auto">
          <a:xfrm rot="16200000" flipV="1">
            <a:off x="6861284" y="3200802"/>
            <a:ext cx="216024" cy="473828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6" name="46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5504115" y="3208987"/>
            <a:ext cx="360040" cy="656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3036165" y="44624"/>
            <a:ext cx="307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 smtClean="0"/>
              <a:t>Argus 1.2 Resources</a:t>
            </a:r>
            <a:endParaRPr lang="en-US" sz="2400" b="0" dirty="0"/>
          </a:p>
        </p:txBody>
      </p:sp>
      <p:grpSp>
        <p:nvGrpSpPr>
          <p:cNvPr id="224" name="211 Grupo"/>
          <p:cNvGrpSpPr>
            <a:grpSpLocks/>
          </p:cNvGrpSpPr>
          <p:nvPr/>
        </p:nvGrpSpPr>
        <p:grpSpPr bwMode="auto">
          <a:xfrm>
            <a:off x="5028386" y="3717031"/>
            <a:ext cx="771365" cy="856008"/>
            <a:chOff x="1894568" y="2359340"/>
            <a:chExt cx="771311" cy="855435"/>
          </a:xfrm>
        </p:grpSpPr>
        <p:sp>
          <p:nvSpPr>
            <p:cNvPr id="97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98" name="TextBox 116"/>
            <p:cNvSpPr txBox="1">
              <a:spLocks noChangeArrowheads="1"/>
            </p:cNvSpPr>
            <p:nvPr/>
          </p:nvSpPr>
          <p:spPr bwMode="auto">
            <a:xfrm>
              <a:off x="1894568" y="2784177"/>
              <a:ext cx="771311" cy="430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certificates</a:t>
              </a:r>
            </a:p>
          </p:txBody>
        </p:sp>
      </p:grpSp>
      <p:cxnSp>
        <p:nvCxnSpPr>
          <p:cNvPr id="99" name="221 Conector recto de flecha"/>
          <p:cNvCxnSpPr>
            <a:cxnSpLocks noChangeShapeType="1"/>
          </p:cNvCxnSpPr>
          <p:nvPr/>
        </p:nvCxnSpPr>
        <p:spPr bwMode="auto">
          <a:xfrm rot="16200000" flipH="1">
            <a:off x="3635896" y="3212976"/>
            <a:ext cx="432048" cy="43204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25" name="133 Grupo"/>
          <p:cNvGrpSpPr>
            <a:grpSpLocks/>
          </p:cNvGrpSpPr>
          <p:nvPr/>
        </p:nvGrpSpPr>
        <p:grpSpPr bwMode="auto">
          <a:xfrm>
            <a:off x="2195736" y="2530365"/>
            <a:ext cx="533005" cy="682611"/>
            <a:chOff x="1174569" y="2359340"/>
            <a:chExt cx="533400" cy="682418"/>
          </a:xfrm>
        </p:grpSpPr>
        <p:sp>
          <p:nvSpPr>
            <p:cNvPr id="16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8" name="TextBox 116"/>
            <p:cNvSpPr txBox="1">
              <a:spLocks noChangeArrowheads="1"/>
            </p:cNvSpPr>
            <p:nvPr/>
          </p:nvSpPr>
          <p:spPr bwMode="auto">
            <a:xfrm>
              <a:off x="1238192" y="2795607"/>
              <a:ext cx="406181" cy="24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sbin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169" name="453 Conector recto de flecha"/>
          <p:cNvCxnSpPr>
            <a:cxnSpLocks noChangeShapeType="1"/>
          </p:cNvCxnSpPr>
          <p:nvPr/>
        </p:nvCxnSpPr>
        <p:spPr bwMode="auto">
          <a:xfrm flipV="1">
            <a:off x="2462239" y="1988840"/>
            <a:ext cx="1245665" cy="54152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26" name="294 Grupo"/>
          <p:cNvGrpSpPr>
            <a:grpSpLocks/>
          </p:cNvGrpSpPr>
          <p:nvPr/>
        </p:nvGrpSpPr>
        <p:grpSpPr bwMode="auto">
          <a:xfrm>
            <a:off x="1043608" y="3645024"/>
            <a:ext cx="974947" cy="955847"/>
            <a:chOff x="3962371" y="5715000"/>
            <a:chExt cx="975907" cy="955904"/>
          </a:xfrm>
        </p:grpSpPr>
        <p:grpSp>
          <p:nvGrpSpPr>
            <p:cNvPr id="227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181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82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180" name="TextBox 116"/>
            <p:cNvSpPr txBox="1">
              <a:spLocks noChangeArrowheads="1"/>
            </p:cNvSpPr>
            <p:nvPr/>
          </p:nvSpPr>
          <p:spPr bwMode="auto">
            <a:xfrm>
              <a:off x="3962371" y="6363109"/>
              <a:ext cx="975907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env.sh</a:t>
              </a:r>
            </a:p>
          </p:txBody>
        </p:sp>
      </p:grpSp>
      <p:cxnSp>
        <p:nvCxnSpPr>
          <p:cNvPr id="183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1692680" y="3069959"/>
            <a:ext cx="432048" cy="71808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28" name="294 Grupo"/>
          <p:cNvGrpSpPr>
            <a:grpSpLocks/>
          </p:cNvGrpSpPr>
          <p:nvPr/>
        </p:nvGrpSpPr>
        <p:grpSpPr bwMode="auto">
          <a:xfrm>
            <a:off x="3680107" y="3645024"/>
            <a:ext cx="798616" cy="887959"/>
            <a:chOff x="4050616" y="5682826"/>
            <a:chExt cx="799401" cy="888012"/>
          </a:xfrm>
        </p:grpSpPr>
        <p:grpSp>
          <p:nvGrpSpPr>
            <p:cNvPr id="229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159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60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150" name="TextBox 116"/>
            <p:cNvSpPr txBox="1">
              <a:spLocks noChangeArrowheads="1"/>
            </p:cNvSpPr>
            <p:nvPr/>
          </p:nvSpPr>
          <p:spPr bwMode="auto">
            <a:xfrm>
              <a:off x="4050616" y="6324602"/>
              <a:ext cx="799401" cy="246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logging.xml</a:t>
              </a:r>
            </a:p>
          </p:txBody>
        </p:sp>
      </p:grpSp>
      <p:cxnSp>
        <p:nvCxnSpPr>
          <p:cNvPr id="221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2175599" y="3377131"/>
            <a:ext cx="450807" cy="12249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1" name="Text Box 250"/>
          <p:cNvSpPr txBox="1">
            <a:spLocks noChangeArrowheads="1"/>
          </p:cNvSpPr>
          <p:nvPr/>
        </p:nvSpPr>
        <p:spPr bwMode="auto">
          <a:xfrm>
            <a:off x="4466162" y="5692631"/>
            <a:ext cx="9751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 u="sng" dirty="0">
                <a:latin typeface="Calibri" pitchFamily="34" charset="0"/>
              </a:rPr>
              <a:t>Readable</a:t>
            </a:r>
          </a:p>
        </p:txBody>
      </p:sp>
      <p:sp>
        <p:nvSpPr>
          <p:cNvPr id="242" name="Text Box 249"/>
          <p:cNvSpPr txBox="1">
            <a:spLocks noChangeArrowheads="1"/>
          </p:cNvSpPr>
          <p:nvPr/>
        </p:nvSpPr>
        <p:spPr bwMode="auto">
          <a:xfrm>
            <a:off x="5025579" y="6091094"/>
            <a:ext cx="7633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Owner</a:t>
            </a:r>
          </a:p>
        </p:txBody>
      </p:sp>
      <p:sp>
        <p:nvSpPr>
          <p:cNvPr id="243" name="Text Box 249"/>
          <p:cNvSpPr txBox="1">
            <a:spLocks noChangeArrowheads="1"/>
          </p:cNvSpPr>
          <p:nvPr/>
        </p:nvSpPr>
        <p:spPr bwMode="auto">
          <a:xfrm>
            <a:off x="5025579" y="6330806"/>
            <a:ext cx="70724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World</a:t>
            </a:r>
          </a:p>
        </p:txBody>
      </p:sp>
      <p:cxnSp>
        <p:nvCxnSpPr>
          <p:cNvPr id="244" name="19 Conector recto"/>
          <p:cNvCxnSpPr>
            <a:cxnSpLocks noChangeShapeType="1"/>
          </p:cNvCxnSpPr>
          <p:nvPr/>
        </p:nvCxnSpPr>
        <p:spPr bwMode="auto">
          <a:xfrm>
            <a:off x="4716016" y="62260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45" name="143 Conector recto"/>
          <p:cNvCxnSpPr>
            <a:cxnSpLocks noChangeShapeType="1"/>
          </p:cNvCxnSpPr>
          <p:nvPr/>
        </p:nvCxnSpPr>
        <p:spPr bwMode="auto">
          <a:xfrm>
            <a:off x="4716016" y="64546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30" name="294 Grupo"/>
          <p:cNvGrpSpPr>
            <a:grpSpLocks/>
          </p:cNvGrpSpPr>
          <p:nvPr/>
        </p:nvGrpSpPr>
        <p:grpSpPr bwMode="auto">
          <a:xfrm>
            <a:off x="1835696" y="3645026"/>
            <a:ext cx="974947" cy="955846"/>
            <a:chOff x="3962371" y="5715000"/>
            <a:chExt cx="975907" cy="955903"/>
          </a:xfrm>
        </p:grpSpPr>
        <p:grpSp>
          <p:nvGrpSpPr>
            <p:cNvPr id="231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219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220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218" name="TextBox 116"/>
            <p:cNvSpPr txBox="1">
              <a:spLocks noChangeArrowheads="1"/>
            </p:cNvSpPr>
            <p:nvPr/>
          </p:nvSpPr>
          <p:spPr bwMode="auto">
            <a:xfrm>
              <a:off x="3962371" y="6363108"/>
              <a:ext cx="975907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pdpctl.sh</a:t>
              </a:r>
            </a:p>
          </p:txBody>
        </p:sp>
      </p:grpSp>
      <p:sp>
        <p:nvSpPr>
          <p:cNvPr id="102" name="AutoShape 4"/>
          <p:cNvSpPr>
            <a:spLocks noChangeArrowheads="1"/>
          </p:cNvSpPr>
          <p:nvPr/>
        </p:nvSpPr>
        <p:spPr bwMode="auto">
          <a:xfrm>
            <a:off x="3635896" y="1196752"/>
            <a:ext cx="2304256" cy="864096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PDP                          </a:t>
            </a:r>
          </a:p>
        </p:txBody>
      </p:sp>
      <p:sp>
        <p:nvSpPr>
          <p:cNvPr id="104" name="103 Rectángulo"/>
          <p:cNvSpPr/>
          <p:nvPr/>
        </p:nvSpPr>
        <p:spPr>
          <a:xfrm>
            <a:off x="4572000" y="1340768"/>
            <a:ext cx="1152128" cy="504056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600" b="0" dirty="0" smtClean="0">
                <a:latin typeface="Calibri" pitchFamily="34" charset="0"/>
              </a:rPr>
              <a:t>Repository </a:t>
            </a:r>
          </a:p>
          <a:p>
            <a:pPr algn="ctr" eaLnBrk="0" hangingPunct="0"/>
            <a:r>
              <a:rPr lang="en-US" sz="1600" b="0" dirty="0" smtClean="0">
                <a:latin typeface="Calibri" pitchFamily="34" charset="0"/>
              </a:rPr>
              <a:t>policy</a:t>
            </a:r>
          </a:p>
        </p:txBody>
      </p:sp>
      <p:grpSp>
        <p:nvGrpSpPr>
          <p:cNvPr id="232" name="104 Grupo"/>
          <p:cNvGrpSpPr/>
          <p:nvPr/>
        </p:nvGrpSpPr>
        <p:grpSpPr>
          <a:xfrm>
            <a:off x="6300192" y="5517232"/>
            <a:ext cx="2914688" cy="1296144"/>
            <a:chOff x="6300192" y="5579948"/>
            <a:chExt cx="2914688" cy="1296144"/>
          </a:xfrm>
        </p:grpSpPr>
        <p:grpSp>
          <p:nvGrpSpPr>
            <p:cNvPr id="233" name="325 Grupo"/>
            <p:cNvGrpSpPr/>
            <p:nvPr/>
          </p:nvGrpSpPr>
          <p:grpSpPr>
            <a:xfrm>
              <a:off x="6300192" y="5579948"/>
              <a:ext cx="2914688" cy="1296144"/>
              <a:chOff x="6553558" y="5645606"/>
              <a:chExt cx="2914688" cy="1296144"/>
            </a:xfrm>
          </p:grpSpPr>
          <p:sp>
            <p:nvSpPr>
              <p:cNvPr id="112" name="Text Box 250"/>
              <p:cNvSpPr txBox="1">
                <a:spLocks noChangeArrowheads="1"/>
              </p:cNvSpPr>
              <p:nvPr/>
            </p:nvSpPr>
            <p:spPr bwMode="auto">
              <a:xfrm>
                <a:off x="6553558" y="5645606"/>
                <a:ext cx="161499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 u="sng" dirty="0" smtClean="0">
                    <a:latin typeface="Calibri" pitchFamily="34" charset="0"/>
                  </a:rPr>
                  <a:t>OS </a:t>
                </a:r>
                <a:r>
                  <a:rPr lang="en-US" b="0" u="sng" dirty="0">
                    <a:latin typeface="Calibri" pitchFamily="34" charset="0"/>
                  </a:rPr>
                  <a:t>privileges </a:t>
                </a:r>
              </a:p>
            </p:txBody>
          </p:sp>
          <p:grpSp>
            <p:nvGrpSpPr>
              <p:cNvPr id="234" name="159 Grupo"/>
              <p:cNvGrpSpPr>
                <a:grpSpLocks/>
              </p:cNvGrpSpPr>
              <p:nvPr/>
            </p:nvGrpSpPr>
            <p:grpSpPr bwMode="auto">
              <a:xfrm>
                <a:off x="6625597" y="6014938"/>
                <a:ext cx="2012287" cy="338554"/>
                <a:chOff x="7102900" y="1237604"/>
                <a:chExt cx="2011270" cy="338554"/>
              </a:xfrm>
            </p:grpSpPr>
            <p:sp>
              <p:nvSpPr>
                <p:cNvPr id="118" name="Rectangle 251"/>
                <p:cNvSpPr>
                  <a:spLocks noChangeArrowheads="1"/>
                </p:cNvSpPr>
                <p:nvPr/>
              </p:nvSpPr>
              <p:spPr bwMode="auto">
                <a:xfrm>
                  <a:off x="7102900" y="1301228"/>
                  <a:ext cx="152401" cy="152400"/>
                </a:xfrm>
                <a:prstGeom prst="rect">
                  <a:avLst/>
                </a:prstGeom>
                <a:solidFill>
                  <a:srgbClr val="BEFFBE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119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7246843" y="1237604"/>
                  <a:ext cx="553077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>
                      <a:latin typeface="Calibri" pitchFamily="34" charset="0"/>
                    </a:rPr>
                    <a:t>user</a:t>
                  </a:r>
                </a:p>
              </p:txBody>
            </p:sp>
            <p:sp>
              <p:nvSpPr>
                <p:cNvPr id="120" name="Rectangle 248"/>
                <p:cNvSpPr>
                  <a:spLocks noChangeArrowheads="1"/>
                </p:cNvSpPr>
                <p:nvPr/>
              </p:nvSpPr>
              <p:spPr bwMode="auto">
                <a:xfrm>
                  <a:off x="7861993" y="1309612"/>
                  <a:ext cx="152400" cy="152400"/>
                </a:xfrm>
                <a:prstGeom prst="rect">
                  <a:avLst/>
                </a:prstGeom>
                <a:solidFill>
                  <a:srgbClr val="7030A0">
                    <a:alpha val="49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121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8040188" y="1237604"/>
                  <a:ext cx="1073982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 smtClean="0">
                      <a:latin typeface="Calibri" pitchFamily="34" charset="0"/>
                    </a:rPr>
                    <a:t>batch user</a:t>
                  </a:r>
                  <a:endParaRPr lang="en-US" sz="1600" b="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14" name="Rectangle 251"/>
              <p:cNvSpPr>
                <a:spLocks noChangeArrowheads="1"/>
              </p:cNvSpPr>
              <p:nvPr/>
            </p:nvSpPr>
            <p:spPr bwMode="auto">
              <a:xfrm>
                <a:off x="7385048" y="6361583"/>
                <a:ext cx="152477" cy="1524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15" name="Text Box 252"/>
              <p:cNvSpPr txBox="1">
                <a:spLocks noChangeArrowheads="1"/>
              </p:cNvSpPr>
              <p:nvPr/>
            </p:nvSpPr>
            <p:spPr bwMode="auto">
              <a:xfrm>
                <a:off x="7537525" y="6280864"/>
                <a:ext cx="193072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External Component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116" name="Rectangle 251"/>
              <p:cNvSpPr>
                <a:spLocks noChangeArrowheads="1"/>
              </p:cNvSpPr>
              <p:nvPr/>
            </p:nvSpPr>
            <p:spPr bwMode="auto">
              <a:xfrm>
                <a:off x="6625566" y="6653718"/>
                <a:ext cx="152477" cy="152400"/>
              </a:xfrm>
              <a:prstGeom prst="rect">
                <a:avLst/>
              </a:prstGeom>
              <a:solidFill>
                <a:srgbClr val="00B0F0">
                  <a:alpha val="49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17" name="Text Box 252"/>
              <p:cNvSpPr txBox="1">
                <a:spLocks noChangeArrowheads="1"/>
              </p:cNvSpPr>
              <p:nvPr/>
            </p:nvSpPr>
            <p:spPr bwMode="auto">
              <a:xfrm>
                <a:off x="6769582" y="6603196"/>
                <a:ext cx="196842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Administrator &amp; root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</p:grpSp>
        <p:grpSp>
          <p:nvGrpSpPr>
            <p:cNvPr id="235" name="120 Grupo"/>
            <p:cNvGrpSpPr/>
            <p:nvPr/>
          </p:nvGrpSpPr>
          <p:grpSpPr>
            <a:xfrm>
              <a:off x="6372200" y="6228020"/>
              <a:ext cx="725928" cy="338554"/>
              <a:chOff x="6372200" y="6228020"/>
              <a:chExt cx="725928" cy="338554"/>
            </a:xfrm>
          </p:grpSpPr>
          <p:sp>
            <p:nvSpPr>
              <p:cNvPr id="108" name="Rectangle 248"/>
              <p:cNvSpPr>
                <a:spLocks noChangeArrowheads="1"/>
              </p:cNvSpPr>
              <p:nvPr/>
            </p:nvSpPr>
            <p:spPr bwMode="auto">
              <a:xfrm>
                <a:off x="6372200" y="6300028"/>
                <a:ext cx="152477" cy="152400"/>
              </a:xfrm>
              <a:prstGeom prst="rect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11" name="Text Box 249"/>
              <p:cNvSpPr txBox="1">
                <a:spLocks noChangeArrowheads="1"/>
              </p:cNvSpPr>
              <p:nvPr/>
            </p:nvSpPr>
            <p:spPr bwMode="auto">
              <a:xfrm>
                <a:off x="6550478" y="6228020"/>
                <a:ext cx="5476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>
                    <a:latin typeface="Calibri" pitchFamily="34" charset="0"/>
                  </a:rPr>
                  <a:t>root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764704"/>
            <a:ext cx="8496944" cy="4752528"/>
          </a:xfrm>
          <a:prstGeom prst="rect">
            <a:avLst/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ES" b="0">
              <a:latin typeface="Calibri" pitchFamily="34" charset="0"/>
            </a:endParaRPr>
          </a:p>
        </p:txBody>
      </p:sp>
      <p:sp>
        <p:nvSpPr>
          <p:cNvPr id="5" name="TextBox 250"/>
          <p:cNvSpPr txBox="1">
            <a:spLocks noChangeArrowheads="1"/>
          </p:cNvSpPr>
          <p:nvPr/>
        </p:nvSpPr>
        <p:spPr bwMode="auto">
          <a:xfrm>
            <a:off x="2457800" y="476672"/>
            <a:ext cx="48433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0" dirty="0" err="1" smtClean="0">
                <a:latin typeface="Calibri" pitchFamily="34" charset="0"/>
              </a:rPr>
              <a:t>authZ</a:t>
            </a:r>
            <a:r>
              <a:rPr lang="en-US" b="0" dirty="0" smtClean="0">
                <a:latin typeface="Calibri" pitchFamily="34" charset="0"/>
              </a:rPr>
              <a:t> service Host (PEP Server Component)</a:t>
            </a:r>
            <a:endParaRPr lang="en-US" b="0" dirty="0">
              <a:latin typeface="Calibri" pitchFamily="34" charset="0"/>
            </a:endParaRPr>
          </a:p>
        </p:txBody>
      </p:sp>
      <p:grpSp>
        <p:nvGrpSpPr>
          <p:cNvPr id="2" name="133 Grupo"/>
          <p:cNvGrpSpPr>
            <a:grpSpLocks/>
          </p:cNvGrpSpPr>
          <p:nvPr/>
        </p:nvGrpSpPr>
        <p:grpSpPr bwMode="auto">
          <a:xfrm>
            <a:off x="2886472" y="2133046"/>
            <a:ext cx="533005" cy="710316"/>
            <a:chOff x="1174569" y="2359340"/>
            <a:chExt cx="533400" cy="667720"/>
          </a:xfrm>
        </p:grpSpPr>
        <p:sp>
          <p:nvSpPr>
            <p:cNvPr id="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8" name="TextBox 116"/>
            <p:cNvSpPr txBox="1">
              <a:spLocks noChangeArrowheads="1"/>
            </p:cNvSpPr>
            <p:nvPr/>
          </p:nvSpPr>
          <p:spPr bwMode="auto">
            <a:xfrm>
              <a:off x="1234983" y="2795604"/>
              <a:ext cx="412598" cy="231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conf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3" name="137 Grupo"/>
          <p:cNvGrpSpPr>
            <a:grpSpLocks/>
          </p:cNvGrpSpPr>
          <p:nvPr/>
        </p:nvGrpSpPr>
        <p:grpSpPr bwMode="auto">
          <a:xfrm>
            <a:off x="3793242" y="2146247"/>
            <a:ext cx="533390" cy="696276"/>
            <a:chOff x="1174569" y="2359340"/>
            <a:chExt cx="533400" cy="653700"/>
          </a:xfrm>
        </p:grpSpPr>
        <p:sp>
          <p:nvSpPr>
            <p:cNvPr id="10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1" name="TextBox 116"/>
            <p:cNvSpPr txBox="1">
              <a:spLocks noChangeArrowheads="1"/>
            </p:cNvSpPr>
            <p:nvPr/>
          </p:nvSpPr>
          <p:spPr bwMode="auto">
            <a:xfrm>
              <a:off x="1286421" y="2781875"/>
              <a:ext cx="309706" cy="23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lib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6" name="228 Grupo"/>
          <p:cNvGrpSpPr/>
          <p:nvPr/>
        </p:nvGrpSpPr>
        <p:grpSpPr>
          <a:xfrm>
            <a:off x="6702896" y="2133029"/>
            <a:ext cx="533400" cy="708813"/>
            <a:chOff x="6804248" y="2296518"/>
            <a:chExt cx="533400" cy="666496"/>
          </a:xfrm>
        </p:grpSpPr>
        <p:sp>
          <p:nvSpPr>
            <p:cNvPr id="12" name="Isosceles Triangle 127"/>
            <p:cNvSpPr>
              <a:spLocks noChangeArrowheads="1"/>
            </p:cNvSpPr>
            <p:nvPr/>
          </p:nvSpPr>
          <p:spPr bwMode="auto">
            <a:xfrm>
              <a:off x="6804248" y="2296518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3" name="TextBox 129"/>
            <p:cNvSpPr txBox="1">
              <a:spLocks noChangeArrowheads="1"/>
            </p:cNvSpPr>
            <p:nvPr/>
          </p:nvSpPr>
          <p:spPr bwMode="auto">
            <a:xfrm>
              <a:off x="6854584" y="2731493"/>
              <a:ext cx="391453" cy="231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logs</a:t>
              </a:r>
            </a:p>
          </p:txBody>
        </p:sp>
      </p:grpSp>
      <p:grpSp>
        <p:nvGrpSpPr>
          <p:cNvPr id="9" name="177 Grupo"/>
          <p:cNvGrpSpPr>
            <a:grpSpLocks/>
          </p:cNvGrpSpPr>
          <p:nvPr/>
        </p:nvGrpSpPr>
        <p:grpSpPr bwMode="auto">
          <a:xfrm>
            <a:off x="4495936" y="2119982"/>
            <a:ext cx="867545" cy="698338"/>
            <a:chOff x="1007498" y="2359340"/>
            <a:chExt cx="867562" cy="656201"/>
          </a:xfrm>
        </p:grpSpPr>
        <p:sp>
          <p:nvSpPr>
            <p:cNvPr id="15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" name="TextBox 116"/>
            <p:cNvSpPr txBox="1">
              <a:spLocks noChangeArrowheads="1"/>
            </p:cNvSpPr>
            <p:nvPr/>
          </p:nvSpPr>
          <p:spPr bwMode="auto">
            <a:xfrm>
              <a:off x="1007498" y="2784177"/>
              <a:ext cx="867562" cy="231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TRUSTED_CA</a:t>
              </a:r>
            </a:p>
          </p:txBody>
        </p:sp>
      </p:grpSp>
      <p:grpSp>
        <p:nvGrpSpPr>
          <p:cNvPr id="14" name="181 Grupo"/>
          <p:cNvGrpSpPr>
            <a:grpSpLocks/>
          </p:cNvGrpSpPr>
          <p:nvPr/>
        </p:nvGrpSpPr>
        <p:grpSpPr bwMode="auto">
          <a:xfrm>
            <a:off x="5568323" y="2145281"/>
            <a:ext cx="861133" cy="871597"/>
            <a:chOff x="916153" y="2312147"/>
            <a:chExt cx="861616" cy="819810"/>
          </a:xfrm>
        </p:grpSpPr>
        <p:sp>
          <p:nvSpPr>
            <p:cNvPr id="18" name="Isosceles Triangle 115"/>
            <p:cNvSpPr>
              <a:spLocks noChangeArrowheads="1"/>
            </p:cNvSpPr>
            <p:nvPr/>
          </p:nvSpPr>
          <p:spPr bwMode="auto">
            <a:xfrm>
              <a:off x="1077413" y="2312147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9" name="TextBox 116"/>
            <p:cNvSpPr txBox="1">
              <a:spLocks noChangeArrowheads="1"/>
            </p:cNvSpPr>
            <p:nvPr/>
          </p:nvSpPr>
          <p:spPr bwMode="auto">
            <a:xfrm>
              <a:off x="916153" y="2726672"/>
              <a:ext cx="861616" cy="40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etc/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>
                  <a:latin typeface="Calibri" pitchFamily="34" charset="0"/>
                  <a:cs typeface="Courier New" pitchFamily="49" charset="0"/>
                </a:rPr>
                <a:t>grid_security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20" name="187 Conector recto de flecha"/>
          <p:cNvCxnSpPr>
            <a:cxnSpLocks noChangeShapeType="1"/>
          </p:cNvCxnSpPr>
          <p:nvPr/>
        </p:nvCxnSpPr>
        <p:spPr bwMode="auto">
          <a:xfrm>
            <a:off x="5724128" y="1700808"/>
            <a:ext cx="1245468" cy="43222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188 Conector recto de flecha"/>
          <p:cNvCxnSpPr>
            <a:cxnSpLocks noChangeShapeType="1"/>
          </p:cNvCxnSpPr>
          <p:nvPr/>
        </p:nvCxnSpPr>
        <p:spPr bwMode="auto">
          <a:xfrm rot="16200000" flipV="1">
            <a:off x="4685280" y="1875560"/>
            <a:ext cx="347166" cy="14167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189 Conector recto de flecha"/>
          <p:cNvCxnSpPr>
            <a:cxnSpLocks noChangeShapeType="1"/>
          </p:cNvCxnSpPr>
          <p:nvPr/>
        </p:nvCxnSpPr>
        <p:spPr bwMode="auto">
          <a:xfrm rot="10800000">
            <a:off x="5220072" y="1772816"/>
            <a:ext cx="775972" cy="37246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19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4057241" y="1775512"/>
            <a:ext cx="373438" cy="3680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7" name="294 Grupo"/>
          <p:cNvGrpSpPr>
            <a:grpSpLocks/>
          </p:cNvGrpSpPr>
          <p:nvPr/>
        </p:nvGrpSpPr>
        <p:grpSpPr bwMode="auto">
          <a:xfrm>
            <a:off x="2440121" y="3247706"/>
            <a:ext cx="607859" cy="928700"/>
            <a:chOff x="4146089" y="5682826"/>
            <a:chExt cx="608457" cy="873307"/>
          </a:xfrm>
        </p:grpSpPr>
        <p:grpSp>
          <p:nvGrpSpPr>
            <p:cNvPr id="23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38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39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37" name="TextBox 116"/>
            <p:cNvSpPr txBox="1">
              <a:spLocks noChangeArrowheads="1"/>
            </p:cNvSpPr>
            <p:nvPr/>
          </p:nvSpPr>
          <p:spPr bwMode="auto">
            <a:xfrm>
              <a:off x="4146089" y="6324598"/>
              <a:ext cx="608457" cy="231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pepd.ini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71" name="453 Conector recto de flecha"/>
          <p:cNvCxnSpPr>
            <a:cxnSpLocks noChangeShapeType="1"/>
          </p:cNvCxnSpPr>
          <p:nvPr/>
        </p:nvCxnSpPr>
        <p:spPr bwMode="auto">
          <a:xfrm flipV="1">
            <a:off x="3152975" y="1772816"/>
            <a:ext cx="698945" cy="36023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3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2751704" y="2846419"/>
            <a:ext cx="432048" cy="37051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 Box 2"/>
          <p:cNvSpPr txBox="1">
            <a:spLocks noChangeArrowheads="1"/>
          </p:cNvSpPr>
          <p:nvPr/>
        </p:nvSpPr>
        <p:spPr bwMode="auto">
          <a:xfrm>
            <a:off x="3036165" y="44624"/>
            <a:ext cx="307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 smtClean="0"/>
              <a:t>Argus 1.2 Resources</a:t>
            </a:r>
            <a:endParaRPr lang="en-US" sz="2400" b="0" dirty="0"/>
          </a:p>
        </p:txBody>
      </p:sp>
      <p:cxnSp>
        <p:nvCxnSpPr>
          <p:cNvPr id="99" name="221 Conector recto de flecha"/>
          <p:cNvCxnSpPr>
            <a:cxnSpLocks noChangeShapeType="1"/>
          </p:cNvCxnSpPr>
          <p:nvPr/>
        </p:nvCxnSpPr>
        <p:spPr bwMode="auto">
          <a:xfrm rot="16200000" flipH="1">
            <a:off x="3246512" y="2815654"/>
            <a:ext cx="432048" cy="43204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5" name="133 Grupo"/>
          <p:cNvGrpSpPr>
            <a:grpSpLocks/>
          </p:cNvGrpSpPr>
          <p:nvPr/>
        </p:nvGrpSpPr>
        <p:grpSpPr bwMode="auto">
          <a:xfrm>
            <a:off x="1806352" y="2133046"/>
            <a:ext cx="533005" cy="710316"/>
            <a:chOff x="1174569" y="2359340"/>
            <a:chExt cx="533400" cy="667720"/>
          </a:xfrm>
        </p:grpSpPr>
        <p:sp>
          <p:nvSpPr>
            <p:cNvPr id="167" name="Isosceles Triangle 115"/>
            <p:cNvSpPr>
              <a:spLocks noChangeArrowheads="1"/>
            </p:cNvSpPr>
            <p:nvPr/>
          </p:nvSpPr>
          <p:spPr bwMode="auto">
            <a:xfrm>
              <a:off x="1174569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68" name="TextBox 116"/>
            <p:cNvSpPr txBox="1">
              <a:spLocks noChangeArrowheads="1"/>
            </p:cNvSpPr>
            <p:nvPr/>
          </p:nvSpPr>
          <p:spPr bwMode="auto">
            <a:xfrm>
              <a:off x="1242203" y="2795604"/>
              <a:ext cx="398160" cy="231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sbin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169" name="453 Conector recto de flecha"/>
          <p:cNvCxnSpPr>
            <a:cxnSpLocks noChangeShapeType="1"/>
          </p:cNvCxnSpPr>
          <p:nvPr/>
        </p:nvCxnSpPr>
        <p:spPr bwMode="auto">
          <a:xfrm flipV="1">
            <a:off x="2072855" y="1700808"/>
            <a:ext cx="1275009" cy="432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6" name="294 Grupo"/>
          <p:cNvGrpSpPr>
            <a:grpSpLocks/>
          </p:cNvGrpSpPr>
          <p:nvPr/>
        </p:nvGrpSpPr>
        <p:grpSpPr bwMode="auto">
          <a:xfrm>
            <a:off x="654224" y="3247702"/>
            <a:ext cx="974947" cy="1016536"/>
            <a:chOff x="3962371" y="5715000"/>
            <a:chExt cx="975907" cy="955904"/>
          </a:xfrm>
        </p:grpSpPr>
        <p:grpSp>
          <p:nvGrpSpPr>
            <p:cNvPr id="27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181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82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180" name="TextBox 116"/>
            <p:cNvSpPr txBox="1">
              <a:spLocks noChangeArrowheads="1"/>
            </p:cNvSpPr>
            <p:nvPr/>
          </p:nvSpPr>
          <p:spPr bwMode="auto">
            <a:xfrm>
              <a:off x="3962371" y="6363109"/>
              <a:ext cx="975907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env.sh</a:t>
              </a:r>
            </a:p>
          </p:txBody>
        </p:sp>
      </p:grpSp>
      <p:cxnSp>
        <p:nvCxnSpPr>
          <p:cNvPr id="183" name="456 Conector recto de flecha"/>
          <p:cNvCxnSpPr>
            <a:cxnSpLocks noChangeShapeType="1"/>
          </p:cNvCxnSpPr>
          <p:nvPr/>
        </p:nvCxnSpPr>
        <p:spPr bwMode="auto">
          <a:xfrm flipV="1">
            <a:off x="1160278" y="2815655"/>
            <a:ext cx="718083" cy="43204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8" name="294 Grupo"/>
          <p:cNvGrpSpPr>
            <a:grpSpLocks/>
          </p:cNvGrpSpPr>
          <p:nvPr/>
        </p:nvGrpSpPr>
        <p:grpSpPr bwMode="auto">
          <a:xfrm>
            <a:off x="3185670" y="3247706"/>
            <a:ext cx="779380" cy="928701"/>
            <a:chOff x="4060244" y="5682826"/>
            <a:chExt cx="780146" cy="873308"/>
          </a:xfrm>
        </p:grpSpPr>
        <p:grpSp>
          <p:nvGrpSpPr>
            <p:cNvPr id="29" name="Group 588"/>
            <p:cNvGrpSpPr>
              <a:grpSpLocks/>
            </p:cNvGrpSpPr>
            <p:nvPr/>
          </p:nvGrpSpPr>
          <p:grpSpPr bwMode="auto">
            <a:xfrm>
              <a:off x="4240326" y="5682826"/>
              <a:ext cx="477044" cy="609600"/>
              <a:chOff x="2736" y="826"/>
              <a:chExt cx="601" cy="720"/>
            </a:xfrm>
          </p:grpSpPr>
          <p:sp>
            <p:nvSpPr>
              <p:cNvPr id="159" name="AutoShape 587"/>
              <p:cNvSpPr>
                <a:spLocks noChangeArrowheads="1"/>
              </p:cNvSpPr>
              <p:nvPr/>
            </p:nvSpPr>
            <p:spPr bwMode="auto">
              <a:xfrm flipV="1">
                <a:off x="2761" y="826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60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150" name="TextBox 116"/>
            <p:cNvSpPr txBox="1">
              <a:spLocks noChangeArrowheads="1"/>
            </p:cNvSpPr>
            <p:nvPr/>
          </p:nvSpPr>
          <p:spPr bwMode="auto">
            <a:xfrm>
              <a:off x="4060244" y="6324599"/>
              <a:ext cx="780146" cy="231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logging.xml</a:t>
              </a:r>
            </a:p>
          </p:txBody>
        </p:sp>
      </p:grpSp>
      <p:cxnSp>
        <p:nvCxnSpPr>
          <p:cNvPr id="221" name="456 Conector recto de flecha"/>
          <p:cNvCxnSpPr>
            <a:cxnSpLocks noChangeShapeType="1"/>
          </p:cNvCxnSpPr>
          <p:nvPr/>
        </p:nvCxnSpPr>
        <p:spPr bwMode="auto">
          <a:xfrm rot="5400000" flipH="1" flipV="1">
            <a:off x="1786215" y="2979811"/>
            <a:ext cx="450807" cy="12249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1" name="Text Box 250"/>
          <p:cNvSpPr txBox="1">
            <a:spLocks noChangeArrowheads="1"/>
          </p:cNvSpPr>
          <p:nvPr/>
        </p:nvSpPr>
        <p:spPr bwMode="auto">
          <a:xfrm>
            <a:off x="4466162" y="5692631"/>
            <a:ext cx="9553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 u="sng" dirty="0">
                <a:latin typeface="Calibri" pitchFamily="34" charset="0"/>
              </a:rPr>
              <a:t>Readable</a:t>
            </a:r>
          </a:p>
        </p:txBody>
      </p:sp>
      <p:sp>
        <p:nvSpPr>
          <p:cNvPr id="242" name="Text Box 249"/>
          <p:cNvSpPr txBox="1">
            <a:spLocks noChangeArrowheads="1"/>
          </p:cNvSpPr>
          <p:nvPr/>
        </p:nvSpPr>
        <p:spPr bwMode="auto">
          <a:xfrm>
            <a:off x="5025579" y="6091094"/>
            <a:ext cx="7505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Owner</a:t>
            </a:r>
          </a:p>
        </p:txBody>
      </p:sp>
      <p:sp>
        <p:nvSpPr>
          <p:cNvPr id="243" name="Text Box 249"/>
          <p:cNvSpPr txBox="1">
            <a:spLocks noChangeArrowheads="1"/>
          </p:cNvSpPr>
          <p:nvPr/>
        </p:nvSpPr>
        <p:spPr bwMode="auto">
          <a:xfrm>
            <a:off x="5025579" y="6330806"/>
            <a:ext cx="6938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0">
                <a:latin typeface="Calibri" pitchFamily="34" charset="0"/>
              </a:rPr>
              <a:t>World</a:t>
            </a:r>
          </a:p>
        </p:txBody>
      </p:sp>
      <p:cxnSp>
        <p:nvCxnSpPr>
          <p:cNvPr id="244" name="19 Conector recto"/>
          <p:cNvCxnSpPr>
            <a:cxnSpLocks noChangeShapeType="1"/>
          </p:cNvCxnSpPr>
          <p:nvPr/>
        </p:nvCxnSpPr>
        <p:spPr bwMode="auto">
          <a:xfrm>
            <a:off x="4716016" y="62260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45" name="143 Conector recto"/>
          <p:cNvCxnSpPr>
            <a:cxnSpLocks noChangeShapeType="1"/>
          </p:cNvCxnSpPr>
          <p:nvPr/>
        </p:nvCxnSpPr>
        <p:spPr bwMode="auto">
          <a:xfrm>
            <a:off x="4716016" y="6454631"/>
            <a:ext cx="3095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0" name="294 Grupo"/>
          <p:cNvGrpSpPr>
            <a:grpSpLocks/>
          </p:cNvGrpSpPr>
          <p:nvPr/>
        </p:nvGrpSpPr>
        <p:grpSpPr bwMode="auto">
          <a:xfrm>
            <a:off x="1446312" y="3247703"/>
            <a:ext cx="974947" cy="1016535"/>
            <a:chOff x="3962371" y="5715000"/>
            <a:chExt cx="975907" cy="955903"/>
          </a:xfrm>
        </p:grpSpPr>
        <p:grpSp>
          <p:nvGrpSpPr>
            <p:cNvPr id="31" name="Group 588"/>
            <p:cNvGrpSpPr>
              <a:grpSpLocks/>
            </p:cNvGrpSpPr>
            <p:nvPr/>
          </p:nvGrpSpPr>
          <p:grpSpPr bwMode="auto">
            <a:xfrm>
              <a:off x="4240324" y="5715000"/>
              <a:ext cx="457200" cy="609600"/>
              <a:chOff x="2736" y="864"/>
              <a:chExt cx="576" cy="720"/>
            </a:xfrm>
          </p:grpSpPr>
          <p:sp>
            <p:nvSpPr>
              <p:cNvPr id="219" name="AutoShape 587"/>
              <p:cNvSpPr>
                <a:spLocks noChangeArrowheads="1"/>
              </p:cNvSpPr>
              <p:nvPr/>
            </p:nvSpPr>
            <p:spPr bwMode="auto">
              <a:xfrm flipV="1">
                <a:off x="2736" y="864"/>
                <a:ext cx="576" cy="720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220" name="Line 76" descr="Dark horizontal"/>
              <p:cNvSpPr>
                <a:spLocks noChangeShapeType="1"/>
              </p:cNvSpPr>
              <p:nvPr/>
            </p:nvSpPr>
            <p:spPr bwMode="auto">
              <a:xfrm rot="-5400000">
                <a:off x="2745" y="1191"/>
                <a:ext cx="0" cy="17"/>
              </a:xfrm>
              <a:prstGeom prst="line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</p:grpSp>
        <p:sp>
          <p:nvSpPr>
            <p:cNvPr id="218" name="TextBox 116"/>
            <p:cNvSpPr txBox="1">
              <a:spLocks noChangeArrowheads="1"/>
            </p:cNvSpPr>
            <p:nvPr/>
          </p:nvSpPr>
          <p:spPr bwMode="auto">
            <a:xfrm>
              <a:off x="3962371" y="6363108"/>
              <a:ext cx="975907" cy="3077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pepdctl.sh</a:t>
              </a:r>
            </a:p>
          </p:txBody>
        </p:sp>
      </p:grpSp>
      <p:grpSp>
        <p:nvGrpSpPr>
          <p:cNvPr id="224" name="77 Grupo"/>
          <p:cNvGrpSpPr>
            <a:grpSpLocks/>
          </p:cNvGrpSpPr>
          <p:nvPr/>
        </p:nvGrpSpPr>
        <p:grpSpPr bwMode="auto">
          <a:xfrm>
            <a:off x="4873642" y="4365105"/>
            <a:ext cx="1547856" cy="1148091"/>
            <a:chOff x="4152960" y="5639039"/>
            <a:chExt cx="1548923" cy="1148513"/>
          </a:xfrm>
        </p:grpSpPr>
        <p:grpSp>
          <p:nvGrpSpPr>
            <p:cNvPr id="225" name="Grupo 378"/>
            <p:cNvGrpSpPr>
              <a:grpSpLocks/>
            </p:cNvGrpSpPr>
            <p:nvPr/>
          </p:nvGrpSpPr>
          <p:grpSpPr bwMode="auto">
            <a:xfrm>
              <a:off x="4152960" y="5639039"/>
              <a:ext cx="1548923" cy="1148513"/>
              <a:chOff x="212" y="1649"/>
              <a:chExt cx="1044" cy="777"/>
            </a:xfrm>
          </p:grpSpPr>
          <p:sp>
            <p:nvSpPr>
              <p:cNvPr id="136" name="Autoforma 190"/>
              <p:cNvSpPr>
                <a:spLocks noChangeArrowheads="1"/>
              </p:cNvSpPr>
              <p:nvPr/>
            </p:nvSpPr>
            <p:spPr bwMode="auto">
              <a:xfrm flipV="1">
                <a:off x="909" y="1649"/>
                <a:ext cx="347" cy="487"/>
              </a:xfrm>
              <a:prstGeom prst="foldedCorner">
                <a:avLst>
                  <a:gd name="adj" fmla="val 11981"/>
                </a:avLst>
              </a:prstGeom>
              <a:solidFill>
                <a:srgbClr val="FF0000">
                  <a:alpha val="50980"/>
                </a:srgbClr>
              </a:solidFill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7" name="Cuadro de texto 215"/>
              <p:cNvSpPr txBox="1">
                <a:spLocks noChangeArrowheads="1"/>
              </p:cNvSpPr>
              <p:nvPr/>
            </p:nvSpPr>
            <p:spPr bwMode="auto">
              <a:xfrm>
                <a:off x="212" y="2134"/>
                <a:ext cx="476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   </a:t>
                </a:r>
                <a:r>
                  <a:rPr lang="en-US" sz="1000" b="0" dirty="0" err="1" smtClean="0">
                    <a:latin typeface="Calibri" pitchFamily="34" charset="0"/>
                    <a:cs typeface="Courier New" pitchFamily="49" charset="0"/>
                  </a:rPr>
                  <a:t>hostcert</a:t>
                </a:r>
                <a:endParaRPr lang="en-US" sz="1000" b="0" dirty="0" smtClean="0">
                  <a:latin typeface="Calibri" pitchFamily="34" charset="0"/>
                  <a:cs typeface="Courier New" pitchFamily="49" charset="0"/>
                </a:endParaRPr>
              </a:p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  .</a:t>
                </a:r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pem</a:t>
                </a:r>
              </a:p>
            </p:txBody>
          </p:sp>
          <p:grpSp>
            <p:nvGrpSpPr>
              <p:cNvPr id="226" name="Grupo 216"/>
              <p:cNvGrpSpPr>
                <a:grpSpLocks/>
              </p:cNvGrpSpPr>
              <p:nvPr/>
            </p:nvGrpSpPr>
            <p:grpSpPr bwMode="auto">
              <a:xfrm>
                <a:off x="336" y="1649"/>
                <a:ext cx="398" cy="664"/>
                <a:chOff x="1046" y="478"/>
                <a:chExt cx="398" cy="664"/>
              </a:xfrm>
            </p:grpSpPr>
            <p:sp>
              <p:nvSpPr>
                <p:cNvPr id="140" name="Autoforma 217"/>
                <p:cNvSpPr>
                  <a:spLocks noChangeArrowheads="1"/>
                </p:cNvSpPr>
                <p:nvPr/>
              </p:nvSpPr>
              <p:spPr bwMode="auto">
                <a:xfrm flipV="1">
                  <a:off x="1046" y="478"/>
                  <a:ext cx="398" cy="504"/>
                </a:xfrm>
                <a:prstGeom prst="foldedCorner">
                  <a:avLst>
                    <a:gd name="adj" fmla="val 11981"/>
                  </a:avLst>
                </a:prstGeom>
                <a:solidFill>
                  <a:srgbClr val="FF0000">
                    <a:alpha val="50980"/>
                  </a:srgb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141" name="Autoforma 218"/>
                <p:cNvSpPr>
                  <a:spLocks noChangeArrowheads="1"/>
                </p:cNvSpPr>
                <p:nvPr/>
              </p:nvSpPr>
              <p:spPr bwMode="auto">
                <a:xfrm>
                  <a:off x="1061" y="506"/>
                  <a:ext cx="369" cy="442"/>
                </a:xfrm>
                <a:prstGeom prst="verticalScroll">
                  <a:avLst>
                    <a:gd name="adj" fmla="val 6745"/>
                  </a:avLst>
                </a:prstGeom>
                <a:solidFill>
                  <a:srgbClr val="FFE7C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b="0">
                    <a:latin typeface="Calibri" pitchFamily="34" charset="0"/>
                  </a:endParaRPr>
                </a:p>
              </p:txBody>
            </p:sp>
            <p:sp>
              <p:nvSpPr>
                <p:cNvPr id="142" name="Cuadro de texto 219"/>
                <p:cNvSpPr txBox="1">
                  <a:spLocks noChangeArrowheads="1"/>
                </p:cNvSpPr>
                <p:nvPr/>
              </p:nvSpPr>
              <p:spPr bwMode="auto">
                <a:xfrm>
                  <a:off x="1050" y="484"/>
                  <a:ext cx="338" cy="6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0" dirty="0">
                      <a:solidFill>
                        <a:srgbClr val="0000FF"/>
                      </a:solidFill>
                      <a:latin typeface="Calibri" pitchFamily="34" charset="0"/>
                    </a:rPr>
                    <a:t>host</a:t>
                  </a:r>
                  <a:endParaRPr lang="en-US" sz="7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has key</a:t>
                  </a:r>
                  <a:endParaRPr lang="en-US" sz="600" b="0" dirty="0">
                    <a:latin typeface="Calibri" pitchFamily="34" charset="0"/>
                  </a:endParaRPr>
                </a:p>
                <a:p>
                  <a:pPr eaLnBrk="0" hangingPunct="0"/>
                  <a:r>
                    <a:rPr lang="en-US" sz="600" b="0" dirty="0">
                      <a:latin typeface="Calibri" pitchFamily="34" charset="0"/>
                    </a:rPr>
                    <a:t>   </a:t>
                  </a:r>
                </a:p>
                <a:p>
                  <a:pPr eaLnBrk="0" hangingPunct="0"/>
                  <a:r>
                    <a:rPr lang="en-US" sz="500" b="0" dirty="0">
                      <a:latin typeface="Calibri" pitchFamily="34" charset="0"/>
                    </a:rPr>
                    <a:t>signed,</a:t>
                  </a:r>
                </a:p>
                <a:p>
                  <a:pPr eaLnBrk="0" hangingPunct="0"/>
                  <a:r>
                    <a:rPr lang="en-US" b="0" dirty="0">
                      <a:latin typeface="Calibri" pitchFamily="34" charset="0"/>
                    </a:rPr>
                    <a:t>  </a:t>
                  </a:r>
                  <a:endParaRPr lang="en-US" sz="900" b="0" dirty="0">
                    <a:latin typeface="Calibri" pitchFamily="34" charset="0"/>
                  </a:endParaRPr>
                </a:p>
              </p:txBody>
            </p:sp>
            <p:grpSp>
              <p:nvGrpSpPr>
                <p:cNvPr id="227" name="Grupo 220"/>
                <p:cNvGrpSpPr>
                  <a:grpSpLocks/>
                </p:cNvGrpSpPr>
                <p:nvPr/>
              </p:nvGrpSpPr>
              <p:grpSpPr bwMode="auto">
                <a:xfrm>
                  <a:off x="1245" y="725"/>
                  <a:ext cx="111" cy="66"/>
                  <a:chOff x="960" y="1015"/>
                  <a:chExt cx="144" cy="104"/>
                </a:xfrm>
              </p:grpSpPr>
              <p:sp>
                <p:nvSpPr>
                  <p:cNvPr id="144" name="Elipse 22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015"/>
                    <a:ext cx="48" cy="97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s-ES" b="0">
                      <a:latin typeface="Calibri" pitchFamily="34" charset="0"/>
                    </a:endParaRPr>
                  </a:p>
                </p:txBody>
              </p:sp>
              <p:sp>
                <p:nvSpPr>
                  <p:cNvPr id="145" name="Línea 222" descr="Dark horizontal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1056"/>
                    <a:ext cx="96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ES" b="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28" name="Grupo 223" descr="Dark horizontal"/>
                  <p:cNvGrpSpPr>
                    <a:grpSpLocks/>
                  </p:cNvGrpSpPr>
                  <p:nvPr/>
                </p:nvGrpSpPr>
                <p:grpSpPr bwMode="auto">
                  <a:xfrm>
                    <a:off x="1087" y="1058"/>
                    <a:ext cx="17" cy="35"/>
                    <a:chOff x="1074" y="1078"/>
                    <a:chExt cx="17" cy="35"/>
                  </a:xfrm>
                </p:grpSpPr>
                <p:sp>
                  <p:nvSpPr>
                    <p:cNvPr id="162" name="Línea 224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078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63" name="Línea 225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229" name="Grupo 226" descr="Dark horizontal"/>
                  <p:cNvGrpSpPr>
                    <a:grpSpLocks/>
                  </p:cNvGrpSpPr>
                  <p:nvPr/>
                </p:nvGrpSpPr>
                <p:grpSpPr bwMode="auto">
                  <a:xfrm flipH="1">
                    <a:off x="1056" y="1084"/>
                    <a:ext cx="17" cy="35"/>
                    <a:chOff x="1074" y="1104"/>
                    <a:chExt cx="17" cy="35"/>
                  </a:xfrm>
                </p:grpSpPr>
                <p:sp>
                  <p:nvSpPr>
                    <p:cNvPr id="149" name="Línea 227" descr="Dark horizontal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6" y="1104"/>
                      <a:ext cx="0" cy="35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61" name="Línea 228" descr="Dark horizontal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083" y="1101"/>
                      <a:ext cx="0" cy="1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s-ES" b="0">
                        <a:latin typeface="Calibri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39" name="Cuadro de texto 229"/>
              <p:cNvSpPr txBox="1">
                <a:spLocks noChangeArrowheads="1"/>
              </p:cNvSpPr>
              <p:nvPr/>
            </p:nvSpPr>
            <p:spPr bwMode="auto">
              <a:xfrm>
                <a:off x="793" y="2133"/>
                <a:ext cx="424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 </a:t>
                </a:r>
                <a:r>
                  <a:rPr lang="en-US" sz="1000" b="0" dirty="0" err="1" smtClean="0">
                    <a:latin typeface="Calibri" pitchFamily="34" charset="0"/>
                    <a:cs typeface="Courier New" pitchFamily="49" charset="0"/>
                  </a:rPr>
                  <a:t>hostkey</a:t>
                </a:r>
                <a:endParaRPr lang="en-US" sz="1000" b="0" dirty="0" smtClean="0">
                  <a:latin typeface="Calibri" pitchFamily="34" charset="0"/>
                  <a:cs typeface="Courier New" pitchFamily="49" charset="0"/>
                </a:endParaRPr>
              </a:p>
              <a:p>
                <a:pPr algn="ctr" eaLnBrk="0" hangingPunct="0"/>
                <a:r>
                  <a:rPr lang="en-US" sz="1000" b="0" dirty="0" smtClean="0">
                    <a:latin typeface="Calibri" pitchFamily="34" charset="0"/>
                    <a:cs typeface="Courier New" pitchFamily="49" charset="0"/>
                  </a:rPr>
                  <a:t>.</a:t>
                </a:r>
                <a:r>
                  <a:rPr lang="en-US" sz="1000" b="0" dirty="0">
                    <a:latin typeface="Calibri" pitchFamily="34" charset="0"/>
                    <a:cs typeface="Courier New" pitchFamily="49" charset="0"/>
                  </a:rPr>
                  <a:t>pem</a:t>
                </a:r>
              </a:p>
            </p:txBody>
          </p:sp>
        </p:grpSp>
        <p:grpSp>
          <p:nvGrpSpPr>
            <p:cNvPr id="230" name="28 Grupo"/>
            <p:cNvGrpSpPr>
              <a:grpSpLocks/>
            </p:cNvGrpSpPr>
            <p:nvPr/>
          </p:nvGrpSpPr>
          <p:grpSpPr bwMode="auto">
            <a:xfrm>
              <a:off x="5461975" y="5943600"/>
              <a:ext cx="176825" cy="98425"/>
              <a:chOff x="4682513" y="6477000"/>
              <a:chExt cx="176825" cy="98425"/>
            </a:xfrm>
          </p:grpSpPr>
          <p:sp>
            <p:nvSpPr>
              <p:cNvPr id="129" name="Elipse 192"/>
              <p:cNvSpPr>
                <a:spLocks noChangeArrowheads="1"/>
              </p:cNvSpPr>
              <p:nvPr/>
            </p:nvSpPr>
            <p:spPr bwMode="auto">
              <a:xfrm flipH="1">
                <a:off x="4800600" y="6477000"/>
                <a:ext cx="58738" cy="98425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0" name="Línea 193" descr="Dark horizontal"/>
              <p:cNvSpPr>
                <a:spLocks noChangeShapeType="1"/>
              </p:cNvSpPr>
              <p:nvPr/>
            </p:nvSpPr>
            <p:spPr bwMode="auto">
              <a:xfrm flipH="1">
                <a:off x="4683125" y="6526213"/>
                <a:ext cx="11747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1" name="Línea 195" descr="Dark horizontal"/>
              <p:cNvSpPr>
                <a:spLocks noChangeShapeType="1"/>
              </p:cNvSpPr>
              <p:nvPr/>
            </p:nvSpPr>
            <p:spPr bwMode="auto">
              <a:xfrm flipH="1">
                <a:off x="4701481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2" name="Línea 196" descr="Dark horizontal"/>
              <p:cNvSpPr>
                <a:spLocks noChangeShapeType="1"/>
              </p:cNvSpPr>
              <p:nvPr/>
            </p:nvSpPr>
            <p:spPr bwMode="auto">
              <a:xfrm rot="5400000" flipH="1">
                <a:off x="4692915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3" name="Línea 198" descr="Dark horizontal"/>
              <p:cNvSpPr>
                <a:spLocks noChangeShapeType="1"/>
              </p:cNvSpPr>
              <p:nvPr/>
            </p:nvSpPr>
            <p:spPr bwMode="auto">
              <a:xfrm>
                <a:off x="4741862" y="6528673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4" name="Línea 199" descr="Dark horizontal"/>
              <p:cNvSpPr>
                <a:spLocks noChangeShapeType="1"/>
              </p:cNvSpPr>
              <p:nvPr/>
            </p:nvSpPr>
            <p:spPr bwMode="auto">
              <a:xfrm rot="-5400000">
                <a:off x="4750428" y="6550383"/>
                <a:ext cx="0" cy="2080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  <p:sp>
            <p:nvSpPr>
              <p:cNvPr id="135" name="Línea 200" descr="Dark horizontal"/>
              <p:cNvSpPr>
                <a:spLocks noChangeShapeType="1"/>
              </p:cNvSpPr>
              <p:nvPr/>
            </p:nvSpPr>
            <p:spPr bwMode="auto">
              <a:xfrm>
                <a:off x="4719836" y="6531134"/>
                <a:ext cx="0" cy="35679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b="0">
                  <a:latin typeface="Calibri" pitchFamily="34" charset="0"/>
                </a:endParaRPr>
              </a:p>
            </p:txBody>
          </p:sp>
        </p:grpSp>
      </p:grpSp>
      <p:cxnSp>
        <p:nvCxnSpPr>
          <p:cNvPr id="164" name="458 Conector recto de flecha"/>
          <p:cNvCxnSpPr>
            <a:cxnSpLocks noChangeShapeType="1"/>
          </p:cNvCxnSpPr>
          <p:nvPr/>
        </p:nvCxnSpPr>
        <p:spPr bwMode="auto">
          <a:xfrm rot="5400000" flipH="1" flipV="1">
            <a:off x="4916199" y="3422027"/>
            <a:ext cx="1349732" cy="55416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5" name="459 Conector recto de flecha"/>
          <p:cNvCxnSpPr>
            <a:cxnSpLocks noChangeShapeType="1"/>
          </p:cNvCxnSpPr>
          <p:nvPr/>
        </p:nvCxnSpPr>
        <p:spPr bwMode="auto">
          <a:xfrm rot="16200000" flipV="1">
            <a:off x="5387224" y="3588060"/>
            <a:ext cx="1368152" cy="185937"/>
          </a:xfrm>
          <a:prstGeom prst="straightConnector1">
            <a:avLst/>
          </a:prstGeom>
          <a:noFill/>
          <a:ln w="158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66" name="46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3756627" y="2679510"/>
            <a:ext cx="1478755" cy="216822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31" name="211 Grupo"/>
          <p:cNvGrpSpPr>
            <a:grpSpLocks/>
          </p:cNvGrpSpPr>
          <p:nvPr/>
        </p:nvGrpSpPr>
        <p:grpSpPr bwMode="auto">
          <a:xfrm>
            <a:off x="3089782" y="4502996"/>
            <a:ext cx="760143" cy="856010"/>
            <a:chOff x="1900178" y="2359340"/>
            <a:chExt cx="760089" cy="855437"/>
          </a:xfrm>
        </p:grpSpPr>
        <p:sp>
          <p:nvSpPr>
            <p:cNvPr id="171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72" name="TextBox 116"/>
            <p:cNvSpPr txBox="1">
              <a:spLocks noChangeArrowheads="1"/>
            </p:cNvSpPr>
            <p:nvPr/>
          </p:nvSpPr>
          <p:spPr bwMode="auto">
            <a:xfrm>
              <a:off x="1900178" y="2784178"/>
              <a:ext cx="760089" cy="430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>
                  <a:latin typeface="Calibri" pitchFamily="34" charset="0"/>
                  <a:cs typeface="Courier New" pitchFamily="49" charset="0"/>
                </a:rPr>
                <a:t>certificates</a:t>
              </a:r>
            </a:p>
          </p:txBody>
        </p:sp>
      </p:grpSp>
      <p:grpSp>
        <p:nvGrpSpPr>
          <p:cNvPr id="232" name="211 Grupo"/>
          <p:cNvGrpSpPr>
            <a:grpSpLocks/>
          </p:cNvGrpSpPr>
          <p:nvPr/>
        </p:nvGrpSpPr>
        <p:grpSpPr bwMode="auto">
          <a:xfrm>
            <a:off x="4069800" y="4503267"/>
            <a:ext cx="816249" cy="856007"/>
            <a:chOff x="1872124" y="2359340"/>
            <a:chExt cx="816189" cy="855433"/>
          </a:xfrm>
        </p:grpSpPr>
        <p:sp>
          <p:nvSpPr>
            <p:cNvPr id="174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75" name="TextBox 116"/>
            <p:cNvSpPr txBox="1">
              <a:spLocks noChangeArrowheads="1"/>
            </p:cNvSpPr>
            <p:nvPr/>
          </p:nvSpPr>
          <p:spPr bwMode="auto">
            <a:xfrm>
              <a:off x="1872124" y="2784175"/>
              <a:ext cx="816189" cy="430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grid-</a:t>
              </a:r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mapfile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33" name="211 Grupo"/>
          <p:cNvGrpSpPr>
            <a:grpSpLocks/>
          </p:cNvGrpSpPr>
          <p:nvPr/>
        </p:nvGrpSpPr>
        <p:grpSpPr bwMode="auto">
          <a:xfrm>
            <a:off x="6546556" y="4503265"/>
            <a:ext cx="723275" cy="1040675"/>
            <a:chOff x="1918608" y="2359340"/>
            <a:chExt cx="723222" cy="1039978"/>
          </a:xfrm>
        </p:grpSpPr>
        <p:sp>
          <p:nvSpPr>
            <p:cNvPr id="177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78" name="TextBox 116"/>
            <p:cNvSpPr txBox="1">
              <a:spLocks noChangeArrowheads="1"/>
            </p:cNvSpPr>
            <p:nvPr/>
          </p:nvSpPr>
          <p:spPr bwMode="auto">
            <a:xfrm>
              <a:off x="1918608" y="2784177"/>
              <a:ext cx="723222" cy="615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groupmap</a:t>
              </a:r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smtClean="0">
                  <a:latin typeface="Calibri" pitchFamily="34" charset="0"/>
                  <a:cs typeface="Courier New" pitchFamily="49" charset="0"/>
                </a:rPr>
                <a:t>file</a:t>
              </a:r>
              <a:endParaRPr lang="en-US" sz="1000" b="0" dirty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34" name="211 Grupo"/>
          <p:cNvGrpSpPr>
            <a:grpSpLocks/>
          </p:cNvGrpSpPr>
          <p:nvPr/>
        </p:nvGrpSpPr>
        <p:grpSpPr bwMode="auto">
          <a:xfrm>
            <a:off x="7262072" y="4503267"/>
            <a:ext cx="758541" cy="856007"/>
            <a:chOff x="1900976" y="2359340"/>
            <a:chExt cx="758485" cy="855433"/>
          </a:xfrm>
        </p:grpSpPr>
        <p:sp>
          <p:nvSpPr>
            <p:cNvPr id="184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85" name="TextBox 116"/>
            <p:cNvSpPr txBox="1">
              <a:spLocks noChangeArrowheads="1"/>
            </p:cNvSpPr>
            <p:nvPr/>
          </p:nvSpPr>
          <p:spPr bwMode="auto">
            <a:xfrm>
              <a:off x="1900976" y="2784175"/>
              <a:ext cx="758485" cy="430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gridmapdir</a:t>
              </a:r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</p:txBody>
        </p:sp>
      </p:grpSp>
      <p:grpSp>
        <p:nvGrpSpPr>
          <p:cNvPr id="235" name="211 Grupo"/>
          <p:cNvGrpSpPr>
            <a:grpSpLocks/>
          </p:cNvGrpSpPr>
          <p:nvPr/>
        </p:nvGrpSpPr>
        <p:grpSpPr bwMode="auto">
          <a:xfrm>
            <a:off x="8065347" y="4503267"/>
            <a:ext cx="626200" cy="856007"/>
            <a:chOff x="1955568" y="2359340"/>
            <a:chExt cx="626155" cy="855433"/>
          </a:xfrm>
        </p:grpSpPr>
        <p:sp>
          <p:nvSpPr>
            <p:cNvPr id="187" name="Isosceles Triangle 115"/>
            <p:cNvSpPr>
              <a:spLocks noChangeArrowheads="1"/>
            </p:cNvSpPr>
            <p:nvPr/>
          </p:nvSpPr>
          <p:spPr bwMode="auto">
            <a:xfrm>
              <a:off x="1955568" y="2359340"/>
              <a:ext cx="533400" cy="609600"/>
            </a:xfrm>
            <a:prstGeom prst="triangle">
              <a:avLst>
                <a:gd name="adj" fmla="val 50000"/>
              </a:avLst>
            </a:prstGeom>
            <a:solidFill>
              <a:srgbClr val="FF0000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 b="0">
                <a:latin typeface="Calibri" pitchFamily="34" charset="0"/>
              </a:endParaRPr>
            </a:p>
          </p:txBody>
        </p:sp>
        <p:sp>
          <p:nvSpPr>
            <p:cNvPr id="188" name="TextBox 116"/>
            <p:cNvSpPr txBox="1">
              <a:spLocks noChangeArrowheads="1"/>
            </p:cNvSpPr>
            <p:nvPr/>
          </p:nvSpPr>
          <p:spPr bwMode="auto">
            <a:xfrm>
              <a:off x="1978717" y="2784175"/>
              <a:ext cx="603006" cy="430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  <a:p>
              <a:pPr algn="ctr" eaLnBrk="0" hangingPunct="0"/>
              <a:r>
                <a:rPr lang="en-US" sz="1000" b="0" dirty="0" err="1" smtClean="0">
                  <a:latin typeface="Calibri" pitchFamily="34" charset="0"/>
                  <a:cs typeface="Courier New" pitchFamily="49" charset="0"/>
                </a:rPr>
                <a:t>vomsdir</a:t>
              </a:r>
              <a:endParaRPr lang="en-US" sz="1000" b="0" dirty="0" smtClean="0">
                <a:latin typeface="Calibri" pitchFamily="34" charset="0"/>
                <a:cs typeface="Courier New" pitchFamily="49" charset="0"/>
              </a:endParaRPr>
            </a:p>
          </p:txBody>
        </p:sp>
      </p:grpSp>
      <p:cxnSp>
        <p:nvCxnSpPr>
          <p:cNvPr id="189" name="461 Conector recto de flecha"/>
          <p:cNvCxnSpPr>
            <a:cxnSpLocks noChangeShapeType="1"/>
          </p:cNvCxnSpPr>
          <p:nvPr/>
        </p:nvCxnSpPr>
        <p:spPr bwMode="auto">
          <a:xfrm rot="5400000" flipH="1" flipV="1">
            <a:off x="4368541" y="3075672"/>
            <a:ext cx="1479025" cy="13761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0" name="461 Conector recto de flecha"/>
          <p:cNvCxnSpPr>
            <a:cxnSpLocks noChangeShapeType="1"/>
          </p:cNvCxnSpPr>
          <p:nvPr/>
        </p:nvCxnSpPr>
        <p:spPr bwMode="auto">
          <a:xfrm rot="16200000" flipV="1">
            <a:off x="5727692" y="3380718"/>
            <a:ext cx="1479025" cy="76607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1" name="190 Conector recto"/>
          <p:cNvCxnSpPr/>
          <p:nvPr/>
        </p:nvCxnSpPr>
        <p:spPr>
          <a:xfrm rot="16200000" flipV="1">
            <a:off x="6166274" y="3086152"/>
            <a:ext cx="1479025" cy="135520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2" name="191 Conector recto"/>
          <p:cNvCxnSpPr/>
          <p:nvPr/>
        </p:nvCxnSpPr>
        <p:spPr>
          <a:xfrm rot="16200000" flipV="1">
            <a:off x="6612621" y="2783821"/>
            <a:ext cx="1479025" cy="195986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5" name="AutoShape 4"/>
          <p:cNvSpPr>
            <a:spLocks noChangeArrowheads="1"/>
          </p:cNvSpPr>
          <p:nvPr/>
        </p:nvSpPr>
        <p:spPr bwMode="auto">
          <a:xfrm>
            <a:off x="3347864" y="908720"/>
            <a:ext cx="2448272" cy="864096"/>
          </a:xfrm>
          <a:prstGeom prst="roundRect">
            <a:avLst>
              <a:gd name="adj" fmla="val 20444"/>
            </a:avLst>
          </a:prstGeom>
          <a:solidFill>
            <a:srgbClr val="FF00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ES" sz="1600" b="0" dirty="0" smtClean="0">
                <a:latin typeface="Calibri" pitchFamily="34" charset="0"/>
              </a:rPr>
              <a:t>PEP Server                           </a:t>
            </a:r>
          </a:p>
        </p:txBody>
      </p:sp>
      <p:sp>
        <p:nvSpPr>
          <p:cNvPr id="120" name="119 Rectángulo"/>
          <p:cNvSpPr/>
          <p:nvPr/>
        </p:nvSpPr>
        <p:spPr>
          <a:xfrm>
            <a:off x="4499992" y="1124744"/>
            <a:ext cx="1152128" cy="504056"/>
          </a:xfrm>
          <a:prstGeom prst="rect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en-US" sz="1600" b="0" dirty="0" smtClean="0">
                <a:latin typeface="Calibri" pitchFamily="34" charset="0"/>
              </a:rPr>
              <a:t>Cached Policies</a:t>
            </a:r>
          </a:p>
        </p:txBody>
      </p:sp>
      <p:grpSp>
        <p:nvGrpSpPr>
          <p:cNvPr id="236" name="193 Grupo"/>
          <p:cNvGrpSpPr/>
          <p:nvPr/>
        </p:nvGrpSpPr>
        <p:grpSpPr>
          <a:xfrm>
            <a:off x="6300192" y="5517232"/>
            <a:ext cx="2880320" cy="1296144"/>
            <a:chOff x="6300192" y="5579948"/>
            <a:chExt cx="2880320" cy="1296144"/>
          </a:xfrm>
        </p:grpSpPr>
        <p:grpSp>
          <p:nvGrpSpPr>
            <p:cNvPr id="237" name="325 Grupo"/>
            <p:cNvGrpSpPr/>
            <p:nvPr/>
          </p:nvGrpSpPr>
          <p:grpSpPr>
            <a:xfrm>
              <a:off x="6300192" y="5579948"/>
              <a:ext cx="2880320" cy="1296144"/>
              <a:chOff x="6553558" y="5645606"/>
              <a:chExt cx="2880320" cy="1296144"/>
            </a:xfrm>
          </p:grpSpPr>
          <p:sp>
            <p:nvSpPr>
              <p:cNvPr id="199" name="Text Box 250"/>
              <p:cNvSpPr txBox="1">
                <a:spLocks noChangeArrowheads="1"/>
              </p:cNvSpPr>
              <p:nvPr/>
            </p:nvSpPr>
            <p:spPr bwMode="auto">
              <a:xfrm>
                <a:off x="6553558" y="5645606"/>
                <a:ext cx="158197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0" u="sng" dirty="0" smtClean="0">
                    <a:latin typeface="Calibri" pitchFamily="34" charset="0"/>
                  </a:rPr>
                  <a:t>OS </a:t>
                </a:r>
                <a:r>
                  <a:rPr lang="en-US" b="0" u="sng" dirty="0">
                    <a:latin typeface="Calibri" pitchFamily="34" charset="0"/>
                  </a:rPr>
                  <a:t>privileges </a:t>
                </a:r>
              </a:p>
            </p:txBody>
          </p:sp>
          <p:grpSp>
            <p:nvGrpSpPr>
              <p:cNvPr id="238" name="159 Grupo"/>
              <p:cNvGrpSpPr>
                <a:grpSpLocks/>
              </p:cNvGrpSpPr>
              <p:nvPr/>
            </p:nvGrpSpPr>
            <p:grpSpPr bwMode="auto">
              <a:xfrm>
                <a:off x="6625596" y="6014938"/>
                <a:ext cx="1994847" cy="338554"/>
                <a:chOff x="7102900" y="1237604"/>
                <a:chExt cx="1993839" cy="338554"/>
              </a:xfrm>
            </p:grpSpPr>
            <p:sp>
              <p:nvSpPr>
                <p:cNvPr id="205" name="Rectangle 251"/>
                <p:cNvSpPr>
                  <a:spLocks noChangeArrowheads="1"/>
                </p:cNvSpPr>
                <p:nvPr/>
              </p:nvSpPr>
              <p:spPr bwMode="auto">
                <a:xfrm>
                  <a:off x="7102900" y="1301228"/>
                  <a:ext cx="152401" cy="152400"/>
                </a:xfrm>
                <a:prstGeom prst="rect">
                  <a:avLst/>
                </a:prstGeom>
                <a:solidFill>
                  <a:srgbClr val="BEFFBE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206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7246844" y="1237604"/>
                  <a:ext cx="546669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>
                      <a:latin typeface="Calibri" pitchFamily="34" charset="0"/>
                    </a:rPr>
                    <a:t>user</a:t>
                  </a:r>
                </a:p>
              </p:txBody>
            </p:sp>
            <p:sp>
              <p:nvSpPr>
                <p:cNvPr id="207" name="Rectangle 248"/>
                <p:cNvSpPr>
                  <a:spLocks noChangeArrowheads="1"/>
                </p:cNvSpPr>
                <p:nvPr/>
              </p:nvSpPr>
              <p:spPr bwMode="auto">
                <a:xfrm>
                  <a:off x="7861993" y="1309612"/>
                  <a:ext cx="152400" cy="152400"/>
                </a:xfrm>
                <a:prstGeom prst="rect">
                  <a:avLst/>
                </a:prstGeom>
                <a:solidFill>
                  <a:srgbClr val="7030A0">
                    <a:alpha val="49000"/>
                  </a:srgb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s-ES" sz="1600" b="0">
                    <a:latin typeface="Calibri" pitchFamily="34" charset="0"/>
                  </a:endParaRPr>
                </a:p>
              </p:txBody>
            </p:sp>
            <p:sp>
              <p:nvSpPr>
                <p:cNvPr id="20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8040189" y="1237604"/>
                  <a:ext cx="105655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0" dirty="0" smtClean="0">
                      <a:latin typeface="Calibri" pitchFamily="34" charset="0"/>
                    </a:rPr>
                    <a:t>batch user</a:t>
                  </a:r>
                  <a:endParaRPr lang="en-US" sz="1600" b="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1" name="Rectangle 251"/>
              <p:cNvSpPr>
                <a:spLocks noChangeArrowheads="1"/>
              </p:cNvSpPr>
              <p:nvPr/>
            </p:nvSpPr>
            <p:spPr bwMode="auto">
              <a:xfrm>
                <a:off x="7385048" y="6361583"/>
                <a:ext cx="152477" cy="1524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202" name="Text Box 252"/>
              <p:cNvSpPr txBox="1">
                <a:spLocks noChangeArrowheads="1"/>
              </p:cNvSpPr>
              <p:nvPr/>
            </p:nvSpPr>
            <p:spPr bwMode="auto">
              <a:xfrm>
                <a:off x="7537525" y="6280864"/>
                <a:ext cx="189635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External Component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203" name="Rectangle 251"/>
              <p:cNvSpPr>
                <a:spLocks noChangeArrowheads="1"/>
              </p:cNvSpPr>
              <p:nvPr/>
            </p:nvSpPr>
            <p:spPr bwMode="auto">
              <a:xfrm>
                <a:off x="6625566" y="6653718"/>
                <a:ext cx="152477" cy="152400"/>
              </a:xfrm>
              <a:prstGeom prst="rect">
                <a:avLst/>
              </a:prstGeom>
              <a:solidFill>
                <a:srgbClr val="00B0F0">
                  <a:alpha val="49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204" name="Text Box 252"/>
              <p:cNvSpPr txBox="1">
                <a:spLocks noChangeArrowheads="1"/>
              </p:cNvSpPr>
              <p:nvPr/>
            </p:nvSpPr>
            <p:spPr bwMode="auto">
              <a:xfrm>
                <a:off x="6769582" y="6603196"/>
                <a:ext cx="192136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 smtClean="0">
                    <a:latin typeface="Calibri" pitchFamily="34" charset="0"/>
                  </a:rPr>
                  <a:t>Administrator &amp; root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</p:grpSp>
        <p:grpSp>
          <p:nvGrpSpPr>
            <p:cNvPr id="239" name="120 Grupo"/>
            <p:cNvGrpSpPr/>
            <p:nvPr/>
          </p:nvGrpSpPr>
          <p:grpSpPr>
            <a:xfrm>
              <a:off x="6372200" y="6228020"/>
              <a:ext cx="718682" cy="338554"/>
              <a:chOff x="6372200" y="6228020"/>
              <a:chExt cx="718682" cy="338554"/>
            </a:xfrm>
          </p:grpSpPr>
          <p:sp>
            <p:nvSpPr>
              <p:cNvPr id="197" name="Rectangle 248"/>
              <p:cNvSpPr>
                <a:spLocks noChangeArrowheads="1"/>
              </p:cNvSpPr>
              <p:nvPr/>
            </p:nvSpPr>
            <p:spPr bwMode="auto">
              <a:xfrm>
                <a:off x="6372200" y="6300028"/>
                <a:ext cx="152477" cy="152400"/>
              </a:xfrm>
              <a:prstGeom prst="rect">
                <a:avLst/>
              </a:prstGeom>
              <a:solidFill>
                <a:srgbClr val="FF0000">
                  <a:alpha val="4901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s-ES" sz="1600" b="0">
                  <a:latin typeface="Calibri" pitchFamily="34" charset="0"/>
                </a:endParaRPr>
              </a:p>
            </p:txBody>
          </p:sp>
          <p:sp>
            <p:nvSpPr>
              <p:cNvPr id="198" name="Text Box 249"/>
              <p:cNvSpPr txBox="1">
                <a:spLocks noChangeArrowheads="1"/>
              </p:cNvSpPr>
              <p:nvPr/>
            </p:nvSpPr>
            <p:spPr bwMode="auto">
              <a:xfrm>
                <a:off x="6550478" y="6228020"/>
                <a:ext cx="54040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0" dirty="0">
                    <a:latin typeface="Calibri" pitchFamily="34" charset="0"/>
                  </a:rPr>
                  <a:t>root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90525"/>
            <a:ext cx="8913813" cy="1143000"/>
          </a:xfrm>
        </p:spPr>
        <p:txBody>
          <a:bodyPr/>
          <a:lstStyle/>
          <a:p>
            <a:r>
              <a:rPr lang="es-ES" sz="3400" smtClean="0"/>
              <a:t>First Principles Vulnerability Assessment</a:t>
            </a:r>
            <a:br>
              <a:rPr lang="es-ES" sz="3400" smtClean="0"/>
            </a:br>
            <a:r>
              <a:rPr lang="es-ES" sz="3400" smtClean="0"/>
              <a:t> </a:t>
            </a:r>
            <a:r>
              <a:rPr lang="en-US" sz="3400" smtClean="0"/>
              <a:t>Search for Vulnerabilities</a:t>
            </a:r>
            <a:endParaRPr lang="es-ES" sz="3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689100"/>
            <a:ext cx="8810625" cy="44450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ES" dirty="0" err="1" smtClean="0">
                <a:solidFill>
                  <a:srgbClr val="0000FF"/>
                </a:solidFill>
              </a:rPr>
              <a:t>Step</a:t>
            </a:r>
            <a:r>
              <a:rPr lang="es-ES" dirty="0" smtClean="0">
                <a:solidFill>
                  <a:srgbClr val="0000FF"/>
                </a:solidFill>
              </a:rPr>
              <a:t> 4: </a:t>
            </a:r>
            <a:r>
              <a:rPr lang="es-ES" dirty="0" err="1" smtClean="0">
                <a:solidFill>
                  <a:srgbClr val="0000FF"/>
                </a:solidFill>
              </a:rPr>
              <a:t>Component</a:t>
            </a:r>
            <a:r>
              <a:rPr lang="es-ES" dirty="0" smtClean="0">
                <a:solidFill>
                  <a:srgbClr val="0000FF"/>
                </a:solidFill>
              </a:rPr>
              <a:t> </a:t>
            </a:r>
            <a:r>
              <a:rPr lang="es-ES" dirty="0" err="1" smtClean="0">
                <a:solidFill>
                  <a:srgbClr val="0000FF"/>
                </a:solidFill>
              </a:rPr>
              <a:t>Evaluation</a:t>
            </a:r>
            <a:endParaRPr lang="es-ES" dirty="0" smtClean="0">
              <a:solidFill>
                <a:srgbClr val="0000FF"/>
              </a:solidFill>
            </a:endParaRPr>
          </a:p>
          <a:p>
            <a:pPr marL="990600" lvl="1" indent="-533400"/>
            <a:r>
              <a:rPr lang="es-ES" dirty="0" smtClean="0"/>
              <a:t>Examine </a:t>
            </a:r>
            <a:r>
              <a:rPr lang="es-ES" dirty="0" err="1" smtClean="0"/>
              <a:t>critical</a:t>
            </a:r>
            <a:r>
              <a:rPr lang="es-ES" dirty="0" smtClean="0"/>
              <a:t> </a:t>
            </a:r>
            <a:r>
              <a:rPr lang="es-ES" dirty="0" err="1" smtClean="0"/>
              <a:t>components</a:t>
            </a:r>
            <a:r>
              <a:rPr lang="es-ES" dirty="0" smtClean="0"/>
              <a:t> in </a:t>
            </a:r>
            <a:r>
              <a:rPr lang="es-ES" dirty="0" err="1" smtClean="0"/>
              <a:t>depth</a:t>
            </a:r>
            <a:endParaRPr lang="es-ES" dirty="0" smtClean="0"/>
          </a:p>
          <a:p>
            <a:pPr marL="990600" lvl="1" indent="-533400"/>
            <a:r>
              <a:rPr lang="en-US" dirty="0" smtClean="0"/>
              <a:t>Guide search using:</a:t>
            </a:r>
          </a:p>
          <a:p>
            <a:pPr marL="1752600" lvl="3" indent="-381000">
              <a:buFontTx/>
              <a:buNone/>
            </a:pPr>
            <a:r>
              <a:rPr lang="en-US" sz="2400" dirty="0" smtClean="0"/>
              <a:t>Diagrams from steps 1-3</a:t>
            </a:r>
          </a:p>
          <a:p>
            <a:pPr marL="1752600" lvl="3" indent="-381000">
              <a:buFontTx/>
              <a:buNone/>
            </a:pPr>
            <a:r>
              <a:rPr lang="en-US" sz="2400" dirty="0" smtClean="0"/>
              <a:t>Knowledge of vulnerabilities</a:t>
            </a:r>
          </a:p>
          <a:p>
            <a:pPr marL="990600" lvl="1" indent="-533400"/>
            <a:r>
              <a:rPr lang="en-US" dirty="0" smtClean="0"/>
              <a:t>Helped by Automated scanning tools</a:t>
            </a:r>
          </a:p>
          <a:p>
            <a:pPr marL="990600" lvl="1" indent="-533400"/>
            <a:endParaRPr lang="es-ES" dirty="0" smtClean="0"/>
          </a:p>
          <a:p>
            <a:pPr marL="533400" indent="-533400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333CC"/>
          </a:buClr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28857</TotalTime>
  <Words>973</Words>
  <Application>Microsoft Office PowerPoint</Application>
  <PresentationFormat>On-screen Show (4:3)</PresentationFormat>
  <Paragraphs>373</Paragraphs>
  <Slides>22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Diseño predeterminado</vt:lpstr>
      <vt:lpstr>Update on the Vulnerability Assessment Effort</vt:lpstr>
      <vt:lpstr>First Principles Vulnerability Assessment Understanding the System</vt:lpstr>
      <vt:lpstr>Slide 3</vt:lpstr>
      <vt:lpstr>Slide 4</vt:lpstr>
      <vt:lpstr>First Principles Vulnerability Assessment Understanding the System</vt:lpstr>
      <vt:lpstr>Slide 6</vt:lpstr>
      <vt:lpstr>Slide 7</vt:lpstr>
      <vt:lpstr>Slide 8</vt:lpstr>
      <vt:lpstr>First Principles Vulnerability Assessment  Search for Vulnerabilities</vt:lpstr>
      <vt:lpstr>First Principles Vulnerability Assessment  Taking Actions</vt:lpstr>
      <vt:lpstr>Vulnerability Report</vt:lpstr>
      <vt:lpstr>Categories of Vulnerabilities</vt:lpstr>
      <vt:lpstr>Response to Vulnerabilities</vt:lpstr>
      <vt:lpstr>Response to Vulnerabilities</vt:lpstr>
      <vt:lpstr>Software to Assess</vt:lpstr>
      <vt:lpstr>Software to Assess</vt:lpstr>
      <vt:lpstr>Current Status</vt:lpstr>
      <vt:lpstr>Current Status</vt:lpstr>
      <vt:lpstr>Current Status</vt:lpstr>
      <vt:lpstr>Were are we now</vt:lpstr>
      <vt:lpstr>Vulnerability Assessment</vt:lpstr>
      <vt:lpstr>Update on the Vulnerability Assessment Effort</vt:lpstr>
    </vt:vector>
  </TitlesOfParts>
  <Company>caos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Scheduling for Grid Environments using IP Network Techniques</dc:title>
  <dc:creator>Eli</dc:creator>
  <cp:lastModifiedBy>Linda Cornwall</cp:lastModifiedBy>
  <cp:revision>1319</cp:revision>
  <cp:lastPrinted>2002-01-25T12:09:27Z</cp:lastPrinted>
  <dcterms:created xsi:type="dcterms:W3CDTF">2000-03-13T15:16:39Z</dcterms:created>
  <dcterms:modified xsi:type="dcterms:W3CDTF">2011-09-21T15:16:19Z</dcterms:modified>
</cp:coreProperties>
</file>