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8"/>
  </p:notesMasterIdLst>
  <p:sldIdLst>
    <p:sldId id="256" r:id="rId2"/>
    <p:sldId id="296" r:id="rId3"/>
    <p:sldId id="297" r:id="rId4"/>
    <p:sldId id="261" r:id="rId5"/>
    <p:sldId id="257" r:id="rId6"/>
    <p:sldId id="305" r:id="rId7"/>
    <p:sldId id="260" r:id="rId8"/>
    <p:sldId id="262" r:id="rId9"/>
    <p:sldId id="266" r:id="rId10"/>
    <p:sldId id="289" r:id="rId11"/>
    <p:sldId id="265" r:id="rId12"/>
    <p:sldId id="269" r:id="rId13"/>
    <p:sldId id="298" r:id="rId14"/>
    <p:sldId id="270" r:id="rId15"/>
    <p:sldId id="271" r:id="rId16"/>
    <p:sldId id="299" r:id="rId17"/>
    <p:sldId id="272" r:id="rId18"/>
    <p:sldId id="294" r:id="rId19"/>
    <p:sldId id="278" r:id="rId20"/>
    <p:sldId id="277" r:id="rId21"/>
    <p:sldId id="290" r:id="rId22"/>
    <p:sldId id="279" r:id="rId23"/>
    <p:sldId id="280" r:id="rId24"/>
    <p:sldId id="281" r:id="rId25"/>
    <p:sldId id="282" r:id="rId26"/>
    <p:sldId id="283" r:id="rId27"/>
    <p:sldId id="301" r:id="rId28"/>
    <p:sldId id="304" r:id="rId29"/>
    <p:sldId id="287" r:id="rId30"/>
    <p:sldId id="300" r:id="rId31"/>
    <p:sldId id="306" r:id="rId32"/>
    <p:sldId id="302" r:id="rId33"/>
    <p:sldId id="303" r:id="rId34"/>
    <p:sldId id="276" r:id="rId35"/>
    <p:sldId id="295" r:id="rId36"/>
    <p:sldId id="267" r:id="rId3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0351" autoAdjust="0"/>
  </p:normalViewPr>
  <p:slideViewPr>
    <p:cSldViewPr>
      <p:cViewPr varScale="1">
        <p:scale>
          <a:sx n="73" d="100"/>
          <a:sy n="73" d="100"/>
        </p:scale>
        <p:origin x="-1152" y="-62"/>
      </p:cViewPr>
      <p:guideLst>
        <p:guide orient="horz" pos="2160"/>
        <p:guide pos="2880"/>
      </p:guideLst>
    </p:cSldViewPr>
  </p:slideViewPr>
  <p:outlineViewPr>
    <p:cViewPr>
      <p:scale>
        <a:sx n="33" d="100"/>
        <a:sy n="33" d="100"/>
      </p:scale>
      <p:origin x="48" y="6246"/>
    </p:cViewPr>
  </p:outlineViewPr>
  <p:notesTextViewPr>
    <p:cViewPr>
      <p:scale>
        <a:sx n="100" d="100"/>
        <a:sy n="100" d="100"/>
      </p:scale>
      <p:origin x="0" y="0"/>
    </p:cViewPr>
  </p:notesTextViewPr>
  <p:sorterViewPr>
    <p:cViewPr>
      <p:scale>
        <a:sx n="86" d="100"/>
        <a:sy n="86" d="100"/>
      </p:scale>
      <p:origin x="0" y="282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425EC04-85ED-4980-A93C-254655F4773A}" type="datetimeFigureOut">
              <a:rPr lang="en-US"/>
              <a:pPr>
                <a:defRPr/>
              </a:pPr>
              <a:t>9/14/2011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5342547-175C-4771-B122-6320BEBD11C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a:stretch>
            <a:fillRect/>
          </a:stretch>
        </p:blipFill>
        <p:spPr bwMode="auto">
          <a:xfrm>
            <a:off x="0" y="685800"/>
            <a:ext cx="1447800" cy="5794375"/>
          </a:xfrm>
          <a:prstGeom prst="rect">
            <a:avLst/>
          </a:prstGeom>
          <a:noFill/>
          <a:ln w="9525">
            <a:noFill/>
            <a:round/>
            <a:headEnd/>
            <a:tailEnd/>
          </a:ln>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p:spPr>
        <p:txBody>
          <a:bodyPr wrap="none" anchor="ctr"/>
          <a:lstStyle/>
          <a:p>
            <a:endParaRPr lang="en-US">
              <a:latin typeface="Calibri" pitchFamily="34" charset="0"/>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8" name="Picture 5"/>
            <p:cNvPicPr>
              <a:picLocks noChangeAspect="1" noChangeArrowheads="1"/>
            </p:cNvPicPr>
            <p:nvPr/>
          </p:nvPicPr>
          <p:blipFill>
            <a:blip r:embed="rId3" cstate="print"/>
            <a:srcRect/>
            <a:stretch>
              <a:fillRect/>
            </a:stretch>
          </p:blipFill>
          <p:spPr bwMode="auto">
            <a:xfrm>
              <a:off x="0" y="0"/>
              <a:ext cx="1735138" cy="979488"/>
            </a:xfrm>
            <a:prstGeom prst="rect">
              <a:avLst/>
            </a:prstGeom>
            <a:noFill/>
            <a:ln w="9525">
              <a:noFill/>
              <a:round/>
              <a:headEnd/>
              <a:tailEnd/>
            </a:ln>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11" name="Text Box 12"/>
            <p:cNvSpPr txBox="1">
              <a:spLocks noChangeArrowheads="1"/>
            </p:cNvSpPr>
            <p:nvPr/>
          </p:nvSpPr>
          <p:spPr bwMode="auto">
            <a:xfrm>
              <a:off x="6551613" y="503238"/>
              <a:ext cx="2663825" cy="57785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b="1">
                  <a:solidFill>
                    <a:srgbClr val="FFFFFF"/>
                  </a:solidFill>
                  <a:ea typeface="SimSun" pitchFamily="2" charset="-122"/>
                  <a:cs typeface="Arial" charset="0"/>
                </a:rPr>
                <a:t>EGI-InSPIRE</a:t>
              </a:r>
            </a:p>
          </p:txBody>
        </p:sp>
      </p:grpSp>
      <p:pic>
        <p:nvPicPr>
          <p:cNvPr id="12" name="Picture 3"/>
          <p:cNvPicPr>
            <a:picLocks noChangeAspect="1" noChangeArrowheads="1"/>
          </p:cNvPicPr>
          <p:nvPr/>
        </p:nvPicPr>
        <p:blipFill>
          <a:blip r:embed="rId4" cstate="print"/>
          <a:srcRect/>
          <a:stretch>
            <a:fillRect/>
          </a:stretch>
        </p:blipFill>
        <p:spPr bwMode="auto">
          <a:xfrm>
            <a:off x="8243888" y="5713413"/>
            <a:ext cx="781050" cy="523875"/>
          </a:xfrm>
          <a:prstGeom prst="rect">
            <a:avLst/>
          </a:prstGeom>
          <a:noFill/>
          <a:ln w="9525">
            <a:noFill/>
            <a:round/>
            <a:headEnd/>
            <a:tailEnd/>
          </a:ln>
        </p:spPr>
      </p:pic>
      <p:pic>
        <p:nvPicPr>
          <p:cNvPr id="13" name="Picture 4"/>
          <p:cNvPicPr>
            <a:picLocks noChangeAspect="1" noChangeArrowheads="1"/>
          </p:cNvPicPr>
          <p:nvPr/>
        </p:nvPicPr>
        <p:blipFill>
          <a:blip r:embed="rId5" cstate="print"/>
          <a:srcRect/>
          <a:stretch>
            <a:fillRect/>
          </a:stretch>
        </p:blipFill>
        <p:spPr bwMode="auto">
          <a:xfrm>
            <a:off x="6516688" y="5640388"/>
            <a:ext cx="1447800" cy="588962"/>
          </a:xfrm>
          <a:prstGeom prst="rect">
            <a:avLst/>
          </a:prstGeom>
          <a:noFill/>
          <a:ln w="9525">
            <a:noFill/>
            <a:round/>
            <a:headEnd/>
            <a:tailEnd/>
          </a:ln>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www.egi.eu</a:t>
            </a:r>
          </a:p>
        </p:txBody>
      </p:sp>
      <p:sp>
        <p:nvSpPr>
          <p:cNvPr id="15"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p:txBody>
          <a:bodyPr/>
          <a:lstStyle>
            <a:lvl1pPr>
              <a:defRPr>
                <a:solidFill>
                  <a:schemeClr val="bg1"/>
                </a:solidFill>
                <a:latin typeface="Arial" pitchFamily="34" charset="0"/>
                <a:cs typeface="Arial" pitchFamily="34" charset="0"/>
              </a:defRPr>
            </a:lvl1pPr>
          </a:lstStyle>
          <a:p>
            <a:pPr>
              <a:defRPr/>
            </a:pPr>
            <a:fld id="{5D30BDEB-DAC9-4436-925D-F77FA7140691}" type="datetime1">
              <a:rPr lang="en-US"/>
              <a:pPr>
                <a:defRPr/>
              </a:pPr>
              <a:t>9/14/2011</a:t>
            </a:fld>
            <a:endParaRPr lang="en-US" dirty="0"/>
          </a:p>
        </p:txBody>
      </p:sp>
      <p:sp>
        <p:nvSpPr>
          <p:cNvPr id="17" name="Footer Placeholder 4"/>
          <p:cNvSpPr>
            <a:spLocks noGrp="1"/>
          </p:cNvSpPr>
          <p:nvPr>
            <p:ph type="ftr" sz="quarter" idx="11"/>
          </p:nvPr>
        </p:nvSpPr>
        <p:spPr/>
        <p:txBody>
          <a:bodyPr/>
          <a:lstStyle>
            <a:lvl1pPr>
              <a:defRPr>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6FCAF05D-2C30-416E-8458-D40E94A1842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351257E-A9F2-4982-BA75-CD5FB10C4229}" type="datetimeFigureOut">
              <a:rPr lang="en-US"/>
              <a:pPr>
                <a:defRPr/>
              </a:pPr>
              <a:t>9/14/2011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EA376A-B156-4F4F-9210-39900DB4EDE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99BE0A2-E9E6-4F08-A8E5-3017A5EB9DFD}" type="datetimeFigureOut">
              <a:rPr lang="en-US"/>
              <a:pPr>
                <a:defRPr/>
              </a:pPr>
              <a:t>9/14/2011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57E7448-09E9-4916-BCE5-70C8E3D2A9E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DD2A85-EE92-414D-BD25-3C14551AA6AF}" type="datetimeFigureOut">
              <a:rPr lang="en-GB" smtClean="0"/>
              <a:pPr/>
              <a:t>14/09/2011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9227C9-D4C7-4DCB-A018-BC56E3DF12D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w="9525">
            <a:noFill/>
            <a:round/>
            <a:headEnd/>
            <a:tailEnd/>
          </a:ln>
        </p:spPr>
        <p:txBody>
          <a:bodyPr wrap="none" anchor="ctr"/>
          <a:lstStyle/>
          <a:p>
            <a:endParaRPr lang="en-US">
              <a:latin typeface="Calibri" pitchFamily="34"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1036" name="Picture 5"/>
            <p:cNvPicPr>
              <a:picLocks noChangeAspect="1" noChangeArrowheads="1"/>
            </p:cNvPicPr>
            <p:nvPr/>
          </p:nvPicPr>
          <p:blipFill>
            <a:blip r:embed="rId6" cstate="print"/>
            <a:srcRect/>
            <a:stretch>
              <a:fillRect/>
            </a:stretch>
          </p:blipFill>
          <p:spPr bwMode="auto">
            <a:xfrm>
              <a:off x="0" y="0"/>
              <a:ext cx="1735138" cy="979488"/>
            </a:xfrm>
            <a:prstGeom prst="rect">
              <a:avLst/>
            </a:prstGeom>
            <a:noFill/>
            <a:ln w="9525">
              <a:noFill/>
              <a:round/>
              <a:headEnd/>
              <a:tailEnd/>
            </a:ln>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38"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1028" name="Title Placeholder 1"/>
          <p:cNvSpPr>
            <a:spLocks noGrp="1"/>
          </p:cNvSpPr>
          <p:nvPr>
            <p:ph type="title"/>
          </p:nvPr>
        </p:nvSpPr>
        <p:spPr bwMode="auto">
          <a:xfrm>
            <a:off x="2124075" y="115888"/>
            <a:ext cx="6840538" cy="865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9" name="Text Placeholder 2"/>
          <p:cNvSpPr>
            <a:spLocks noGrp="1"/>
          </p:cNvSpPr>
          <p:nvPr>
            <p:ph type="body" idx="1"/>
          </p:nvPr>
        </p:nvSpPr>
        <p:spPr bwMode="auto">
          <a:xfrm>
            <a:off x="611188" y="1600200"/>
            <a:ext cx="807561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Arial" pitchFamily="34" charset="0"/>
                <a:cs typeface="Arial" pitchFamily="34" charset="0"/>
              </a:defRPr>
            </a:lvl1pPr>
          </a:lstStyle>
          <a:p>
            <a:pPr>
              <a:defRPr/>
            </a:pPr>
            <a:fld id="{AF5C7D94-CBF7-440A-92C1-1494CD029C61}" type="datetimeFigureOut">
              <a:rPr lang="en-US"/>
              <a:pPr>
                <a:defRPr/>
              </a:pPr>
              <a:t>9/14/2011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Arial" pitchFamily="34" charset="0"/>
                <a:cs typeface="Arial" pitchFamily="34" charset="0"/>
              </a:defRPr>
            </a:lvl1pPr>
          </a:lstStyle>
          <a:p>
            <a:pPr>
              <a:defRPr/>
            </a:pPr>
            <a:fld id="{C8E6CE0C-A6E2-48F6-89E1-3F25982E39A5}" type="slidenum">
              <a:rPr lang="en-US"/>
              <a:pPr>
                <a:defRPr/>
              </a:pPr>
              <a:t>‹#›</a:t>
            </a:fld>
            <a:endParaRPr lang="en-US" dirty="0"/>
          </a:p>
        </p:txBody>
      </p:sp>
      <p:sp>
        <p:nvSpPr>
          <p:cNvPr id="1033"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www.egi.eu</a:t>
            </a:r>
          </a:p>
        </p:txBody>
      </p:sp>
      <p:sp>
        <p:nvSpPr>
          <p:cNvPr id="1034"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EGI-InSPIRE RI-261323</a:t>
            </a: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1" r:id="rId3"/>
    <p:sldLayoutId id="2147483663" r:id="rId4"/>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mailto:report-vulnerability@egi.e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iki.egi.eu/wiki/SVG:SVG" TargetMode="External"/><Relationship Id="rId2" Type="http://schemas.openxmlformats.org/officeDocument/2006/relationships/hyperlink" Target="https://documents.egi.eu/public/ShowDocument?docid=717" TargetMode="External"/><Relationship Id="rId1" Type="http://schemas.openxmlformats.org/officeDocument/2006/relationships/slideLayout" Target="../slideLayouts/slideLayout2.xml"/><Relationship Id="rId4" Type="http://schemas.openxmlformats.org/officeDocument/2006/relationships/hyperlink" Target="https://documents.egi.eu/secure/ShowDocument?docid=283"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1619250" y="2130425"/>
            <a:ext cx="7200900" cy="1470025"/>
          </a:xfrm>
        </p:spPr>
        <p:txBody>
          <a:bodyPr/>
          <a:lstStyle/>
          <a:p>
            <a:pPr eaLnBrk="1" hangingPunct="1"/>
            <a:r>
              <a:rPr lang="en-GB" dirty="0" smtClean="0">
                <a:latin typeface="Arial" charset="0"/>
                <a:cs typeface="Arial" charset="0"/>
              </a:rPr>
              <a:t>The Software Vulnerability Group (SVG)</a:t>
            </a:r>
          </a:p>
        </p:txBody>
      </p:sp>
      <p:sp>
        <p:nvSpPr>
          <p:cNvPr id="3075" name="Subtitle 4"/>
          <p:cNvSpPr>
            <a:spLocks noGrp="1"/>
          </p:cNvSpPr>
          <p:nvPr>
            <p:ph type="subTitle" idx="1"/>
          </p:nvPr>
        </p:nvSpPr>
        <p:spPr>
          <a:xfrm>
            <a:off x="2268538" y="3886200"/>
            <a:ext cx="6047878" cy="1343025"/>
          </a:xfrm>
        </p:spPr>
        <p:txBody>
          <a:bodyPr/>
          <a:lstStyle/>
          <a:p>
            <a:pPr eaLnBrk="1" hangingPunct="1"/>
            <a:r>
              <a:rPr lang="en-GB" dirty="0" smtClean="0">
                <a:latin typeface="Arial" charset="0"/>
                <a:cs typeface="Arial" charset="0"/>
              </a:rPr>
              <a:t>Dr Linda Cornwall, STFC,  Rutherford Appleton Laboratory</a:t>
            </a:r>
          </a:p>
        </p:txBody>
      </p:sp>
      <p:sp>
        <p:nvSpPr>
          <p:cNvPr id="3076"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EF4035-1F75-4096-B2BA-0A04B0ACBA43}" type="datetime1">
              <a:rPr lang="en-GB" smtClean="0">
                <a:latin typeface="Arial" charset="0"/>
                <a:cs typeface="Arial" charset="0"/>
              </a:rPr>
              <a:pPr fontAlgn="base">
                <a:spcBef>
                  <a:spcPct val="0"/>
                </a:spcBef>
                <a:spcAft>
                  <a:spcPct val="0"/>
                </a:spcAft>
              </a:pPr>
              <a:t>14/09/2011</a:t>
            </a:fld>
            <a:endParaRPr lang="en-GB" dirty="0" smtClean="0">
              <a:latin typeface="Arial" charset="0"/>
              <a:cs typeface="Arial" charset="0"/>
            </a:endParaRPr>
          </a:p>
        </p:txBody>
      </p:sp>
      <p:sp>
        <p:nvSpPr>
          <p:cNvPr id="3077"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EGI TF SVG session 21</a:t>
            </a:r>
            <a:r>
              <a:rPr lang="en-US" baseline="30000" dirty="0" smtClean="0">
                <a:latin typeface="Arial" charset="0"/>
                <a:cs typeface="Arial" charset="0"/>
              </a:rPr>
              <a:t>st</a:t>
            </a:r>
            <a:r>
              <a:rPr lang="en-US" dirty="0" smtClean="0">
                <a:latin typeface="Arial" charset="0"/>
                <a:cs typeface="Arial" charset="0"/>
              </a:rPr>
              <a:t>  Sept 2011</a:t>
            </a:r>
          </a:p>
        </p:txBody>
      </p:sp>
      <p:sp>
        <p:nvSpPr>
          <p:cNvPr id="3078"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3F1E2B-CA03-4973-9DB2-993CADEC7B8B}" type="slidenum">
              <a:rPr lang="en-GB" smtClean="0">
                <a:latin typeface="Arial" charset="0"/>
                <a:cs typeface="Arial" charset="0"/>
              </a:rPr>
              <a:pPr fontAlgn="base">
                <a:spcBef>
                  <a:spcPct val="0"/>
                </a:spcBef>
                <a:spcAft>
                  <a:spcPct val="0"/>
                </a:spcAft>
              </a:pPr>
              <a:t>1</a:t>
            </a:fld>
            <a:endParaRPr lang="en-GB" smtClean="0">
              <a:latin typeface="Arial" charset="0"/>
              <a:cs typeface="Arial" charset="0"/>
            </a:endParaRPr>
          </a:p>
        </p:txBody>
      </p:sp>
      <p:pic>
        <p:nvPicPr>
          <p:cNvPr id="7" name="Picture 226" descr="GridPP_logo_high"/>
          <p:cNvPicPr>
            <a:picLocks noChangeAspect="1" noChangeArrowheads="1"/>
          </p:cNvPicPr>
          <p:nvPr/>
        </p:nvPicPr>
        <p:blipFill>
          <a:blip r:embed="rId2" cstate="print"/>
          <a:srcRect/>
          <a:stretch>
            <a:fillRect/>
          </a:stretch>
        </p:blipFill>
        <p:spPr bwMode="auto">
          <a:xfrm>
            <a:off x="1475656" y="5301208"/>
            <a:ext cx="3240360" cy="9785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EGI UMD</a:t>
            </a:r>
            <a:endParaRPr lang="en-GB" dirty="0"/>
          </a:p>
        </p:txBody>
      </p:sp>
      <p:sp>
        <p:nvSpPr>
          <p:cNvPr id="3" name="Content Placeholder 2"/>
          <p:cNvSpPr>
            <a:spLocks noGrp="1"/>
          </p:cNvSpPr>
          <p:nvPr>
            <p:ph idx="1"/>
          </p:nvPr>
        </p:nvSpPr>
        <p:spPr/>
        <p:txBody>
          <a:bodyPr/>
          <a:lstStyle/>
          <a:p>
            <a:r>
              <a:rPr lang="en-GB" sz="2800" dirty="0" smtClean="0"/>
              <a:t>Software is distributed by EGI as the Unified Middleware Distribution(UMD) </a:t>
            </a:r>
          </a:p>
          <a:p>
            <a:r>
              <a:rPr lang="en-GB" sz="2800" dirty="0" smtClean="0"/>
              <a:t>UMD consists of IGE (Initiative for </a:t>
            </a:r>
            <a:r>
              <a:rPr lang="en-GB" sz="2800" dirty="0" err="1" smtClean="0"/>
              <a:t>Globus</a:t>
            </a:r>
            <a:r>
              <a:rPr lang="en-GB" sz="2800" dirty="0" smtClean="0"/>
              <a:t> in Europe), EMI (</a:t>
            </a:r>
            <a:r>
              <a:rPr lang="en-GB" sz="2800" dirty="0" err="1" smtClean="0"/>
              <a:t>glite</a:t>
            </a:r>
            <a:r>
              <a:rPr lang="en-GB" sz="2800" dirty="0" smtClean="0"/>
              <a:t>, </a:t>
            </a:r>
            <a:r>
              <a:rPr lang="en-GB" sz="2800" dirty="0" err="1" smtClean="0"/>
              <a:t>Unicore</a:t>
            </a:r>
            <a:r>
              <a:rPr lang="en-GB" sz="2800" dirty="0" smtClean="0"/>
              <a:t>, ARC, </a:t>
            </a:r>
            <a:r>
              <a:rPr lang="en-GB" sz="2800" dirty="0" err="1" smtClean="0"/>
              <a:t>dCache</a:t>
            </a:r>
            <a:r>
              <a:rPr lang="en-GB" sz="2800" dirty="0" smtClean="0"/>
              <a:t>).</a:t>
            </a:r>
          </a:p>
          <a:p>
            <a:r>
              <a:rPr lang="en-GB" sz="2800" dirty="0" smtClean="0"/>
              <a:t>Service Level Agreement (SLA) with these software providers, including </a:t>
            </a:r>
          </a:p>
          <a:p>
            <a:pPr lvl="1"/>
            <a:r>
              <a:rPr lang="en-GB" sz="2400" dirty="0" smtClean="0"/>
              <a:t>Agree to response times, provide contact details, etc.</a:t>
            </a:r>
          </a:p>
          <a:p>
            <a:pPr lvl="1"/>
            <a:r>
              <a:rPr lang="en-GB" sz="2400" dirty="0" smtClean="0"/>
              <a:t>Participate in process</a:t>
            </a:r>
          </a:p>
          <a:p>
            <a:pPr>
              <a:buNone/>
            </a:pPr>
            <a:r>
              <a:rPr lang="en-GB" sz="2800" dirty="0" smtClean="0"/>
              <a:t> </a:t>
            </a:r>
            <a:endParaRPr lang="en-GB"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SVG in EGI?</a:t>
            </a:r>
            <a:endParaRPr lang="en-GB" dirty="0"/>
          </a:p>
        </p:txBody>
      </p:sp>
      <p:sp>
        <p:nvSpPr>
          <p:cNvPr id="3" name="Content Placeholder 2"/>
          <p:cNvSpPr>
            <a:spLocks noGrp="1"/>
          </p:cNvSpPr>
          <p:nvPr>
            <p:ph idx="1"/>
          </p:nvPr>
        </p:nvSpPr>
        <p:spPr/>
        <p:txBody>
          <a:bodyPr/>
          <a:lstStyle/>
          <a:p>
            <a:r>
              <a:rPr lang="en-GB" dirty="0" smtClean="0"/>
              <a:t>SVG is in EGI to emphasise that we need to ensure that the software provided by the EGI UMD and used in the deployed infrastructure is as secure and free from vulnerabilities as possible.</a:t>
            </a:r>
          </a:p>
          <a:p>
            <a:pPr lvl="1"/>
            <a:r>
              <a:rPr lang="en-GB" dirty="0" smtClean="0"/>
              <a:t>  While recognising the infrastructure will never be perfectly secure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Scope of SVG</a:t>
            </a:r>
            <a:endParaRPr lang="en-GB" dirty="0"/>
          </a:p>
        </p:txBody>
      </p:sp>
      <p:sp>
        <p:nvSpPr>
          <p:cNvPr id="3" name="Content Placeholder 2"/>
          <p:cNvSpPr>
            <a:spLocks noGrp="1"/>
          </p:cNvSpPr>
          <p:nvPr>
            <p:ph idx="1"/>
          </p:nvPr>
        </p:nvSpPr>
        <p:spPr>
          <a:xfrm>
            <a:off x="395536" y="1268760"/>
            <a:ext cx="8229600" cy="4525963"/>
          </a:xfrm>
        </p:spPr>
        <p:txBody>
          <a:bodyPr/>
          <a:lstStyle/>
          <a:p>
            <a:r>
              <a:rPr lang="en-GB" dirty="0" smtClean="0"/>
              <a:t>The main scope is to deal with software vulnerabilities in the EGI Unified Middleware Distribution (UMD)</a:t>
            </a:r>
          </a:p>
          <a:p>
            <a:r>
              <a:rPr lang="en-GB" dirty="0" smtClean="0"/>
              <a:t>Also handles other software (jointly with CSIRT) to provide consistent risk assessments </a:t>
            </a:r>
          </a:p>
          <a:p>
            <a:endParaRPr lang="en-GB" dirty="0" smtClean="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Scope of SVG (2)</a:t>
            </a:r>
            <a:endParaRPr lang="en-GB" dirty="0"/>
          </a:p>
        </p:txBody>
      </p:sp>
      <p:graphicFrame>
        <p:nvGraphicFramePr>
          <p:cNvPr id="4" name="Table 3"/>
          <p:cNvGraphicFramePr>
            <a:graphicFrameLocks noGrp="1"/>
          </p:cNvGraphicFramePr>
          <p:nvPr/>
        </p:nvGraphicFramePr>
        <p:xfrm>
          <a:off x="1632948" y="1391920"/>
          <a:ext cx="5878104" cy="4074160"/>
        </p:xfrm>
        <a:graphic>
          <a:graphicData uri="http://schemas.openxmlformats.org/drawingml/2006/table">
            <a:tbl>
              <a:tblPr/>
              <a:tblGrid>
                <a:gridCol w="1415686"/>
                <a:gridCol w="1256698"/>
                <a:gridCol w="1167386"/>
                <a:gridCol w="862713"/>
                <a:gridCol w="1175621"/>
              </a:tblGrid>
              <a:tr h="501666">
                <a:tc>
                  <a:txBody>
                    <a:bodyPr/>
                    <a:lstStyle/>
                    <a:p>
                      <a:pPr algn="l">
                        <a:spcBef>
                          <a:spcPts val="200"/>
                        </a:spcBef>
                        <a:spcAft>
                          <a:spcPts val="200"/>
                        </a:spcAft>
                      </a:pPr>
                      <a:r>
                        <a:rPr lang="en-GB" sz="1100" b="1" dirty="0">
                          <a:latin typeface="Times New Roman"/>
                          <a:ea typeface="Times New Roman"/>
                          <a:cs typeface="Times New Roman"/>
                        </a:rPr>
                        <a:t>Software Source</a:t>
                      </a:r>
                      <a:endParaRPr lang="en-GB" sz="1100" dirty="0">
                        <a:latin typeface="Times New Roman"/>
                        <a:ea typeface="Times New Roman"/>
                        <a:cs typeface="Times New Roman"/>
                      </a:endParaRPr>
                    </a:p>
                  </a:txBody>
                  <a:tcPr marL="68409" marR="6840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algn="ctr">
                        <a:spcBef>
                          <a:spcPts val="200"/>
                        </a:spcBef>
                        <a:spcAft>
                          <a:spcPts val="200"/>
                        </a:spcAft>
                      </a:pPr>
                      <a:r>
                        <a:rPr lang="en-GB" sz="1100" b="1">
                          <a:latin typeface="Times New Roman"/>
                          <a:ea typeface="Times New Roman"/>
                          <a:cs typeface="Times New Roman"/>
                        </a:rPr>
                        <a:t>S/W provider aware/announced vulnerability</a:t>
                      </a:r>
                      <a:endParaRPr lang="en-GB" sz="1100">
                        <a:latin typeface="Times New Roman"/>
                        <a:ea typeface="Times New Roman"/>
                        <a:cs typeface="Times New Roman"/>
                      </a:endParaRPr>
                    </a:p>
                  </a:txBody>
                  <a:tcPr marL="68409" marR="6840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algn="ctr">
                        <a:spcBef>
                          <a:spcPts val="200"/>
                        </a:spcBef>
                        <a:spcAft>
                          <a:spcPts val="200"/>
                        </a:spcAft>
                      </a:pPr>
                      <a:r>
                        <a:rPr lang="en-GB" sz="1100" b="1">
                          <a:latin typeface="Times New Roman"/>
                          <a:ea typeface="Times New Roman"/>
                          <a:cs typeface="Times New Roman"/>
                        </a:rPr>
                        <a:t>S/W provider not clearly aware of vulnerability</a:t>
                      </a:r>
                      <a:endParaRPr lang="en-GB" sz="1100">
                        <a:latin typeface="Times New Roman"/>
                        <a:ea typeface="Times New Roman"/>
                        <a:cs typeface="Times New Roman"/>
                      </a:endParaRPr>
                    </a:p>
                  </a:txBody>
                  <a:tcPr marL="68409" marR="68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algn="just">
                        <a:spcBef>
                          <a:spcPts val="200"/>
                        </a:spcBef>
                        <a:spcAft>
                          <a:spcPts val="200"/>
                        </a:spcAft>
                      </a:pPr>
                      <a:r>
                        <a:rPr lang="en-GB" sz="1100" b="1">
                          <a:latin typeface="Times New Roman"/>
                          <a:ea typeface="Times New Roman"/>
                          <a:cs typeface="Times New Roman"/>
                        </a:rPr>
                        <a:t>Risk Assessment</a:t>
                      </a:r>
                      <a:endParaRPr lang="en-GB" sz="1100">
                        <a:latin typeface="Times New Roman"/>
                        <a:ea typeface="Times New Roman"/>
                        <a:cs typeface="Times New Roman"/>
                      </a:endParaRPr>
                    </a:p>
                  </a:txBody>
                  <a:tcPr marL="68409" marR="68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algn="just">
                        <a:spcBef>
                          <a:spcPts val="200"/>
                        </a:spcBef>
                        <a:spcAft>
                          <a:spcPts val="200"/>
                        </a:spcAft>
                      </a:pPr>
                      <a:r>
                        <a:rPr lang="en-GB" sz="1100" b="1">
                          <a:latin typeface="Times New Roman"/>
                          <a:ea typeface="Times New Roman"/>
                          <a:cs typeface="Times New Roman"/>
                        </a:rPr>
                        <a:t>Other comment</a:t>
                      </a:r>
                      <a:endParaRPr lang="en-GB" sz="1100">
                        <a:latin typeface="Times New Roman"/>
                        <a:ea typeface="Times New Roman"/>
                        <a:cs typeface="Times New Roman"/>
                      </a:endParaRPr>
                    </a:p>
                  </a:txBody>
                  <a:tcPr marL="68409" marR="68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r>
              <a:tr h="719561">
                <a:tc>
                  <a:txBody>
                    <a:bodyPr/>
                    <a:lstStyle/>
                    <a:p>
                      <a:pPr algn="just">
                        <a:spcBef>
                          <a:spcPts val="200"/>
                        </a:spcBef>
                        <a:spcAft>
                          <a:spcPts val="200"/>
                        </a:spcAft>
                      </a:pPr>
                      <a:r>
                        <a:rPr lang="en-GB" sz="1100" b="1">
                          <a:latin typeface="Times New Roman"/>
                          <a:ea typeface="Times New Roman"/>
                          <a:cs typeface="Times New Roman"/>
                        </a:rPr>
                        <a:t>EGI UMD – e.g.</a:t>
                      </a:r>
                      <a:endParaRPr lang="en-GB" sz="1100">
                        <a:latin typeface="Times New Roman"/>
                        <a:ea typeface="Times New Roman"/>
                        <a:cs typeface="Times New Roman"/>
                      </a:endParaRPr>
                    </a:p>
                    <a:p>
                      <a:pPr algn="l">
                        <a:spcBef>
                          <a:spcPts val="200"/>
                        </a:spcBef>
                        <a:spcAft>
                          <a:spcPts val="200"/>
                        </a:spcAft>
                      </a:pPr>
                      <a:r>
                        <a:rPr lang="en-GB" sz="1100" b="1">
                          <a:latin typeface="Times New Roman"/>
                          <a:ea typeface="Times New Roman"/>
                          <a:cs typeface="Times New Roman"/>
                        </a:rPr>
                        <a:t>EMI/IGE software for which EGI has SLA</a:t>
                      </a:r>
                      <a:endParaRPr lang="en-GB" sz="1100">
                        <a:latin typeface="Times New Roman"/>
                        <a:ea typeface="Times New Roman"/>
                        <a:cs typeface="Times New Roman"/>
                      </a:endParaRPr>
                    </a:p>
                  </a:txBody>
                  <a:tcPr marL="68409" marR="6840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gridSpan="2">
                  <a:txBody>
                    <a:bodyPr/>
                    <a:lstStyle/>
                    <a:p>
                      <a:pPr algn="just">
                        <a:spcBef>
                          <a:spcPts val="200"/>
                        </a:spcBef>
                        <a:spcAft>
                          <a:spcPts val="200"/>
                        </a:spcAft>
                      </a:pPr>
                      <a:r>
                        <a:rPr lang="en-GB" sz="1100" dirty="0">
                          <a:latin typeface="Times New Roman"/>
                          <a:ea typeface="Times New Roman"/>
                          <a:cs typeface="Times New Roman"/>
                        </a:rPr>
                        <a:t>Problem handled according to process in </a:t>
                      </a:r>
                      <a:r>
                        <a:rPr lang="en-GB" sz="1100" dirty="0" smtClean="0">
                          <a:latin typeface="Times New Roman"/>
                          <a:ea typeface="Times New Roman"/>
                          <a:cs typeface="Times New Roman"/>
                        </a:rPr>
                        <a:t> </a:t>
                      </a:r>
                      <a:r>
                        <a:rPr lang="en-GB" sz="1100" dirty="0">
                          <a:latin typeface="Times New Roman"/>
                          <a:ea typeface="Times New Roman"/>
                          <a:cs typeface="Times New Roman"/>
                        </a:rPr>
                        <a:t>document by SVG</a:t>
                      </a:r>
                    </a:p>
                  </a:txBody>
                  <a:tcPr marL="68409" marR="6840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just">
                        <a:spcBef>
                          <a:spcPts val="200"/>
                        </a:spcBef>
                        <a:spcAft>
                          <a:spcPts val="200"/>
                        </a:spcAft>
                      </a:pPr>
                      <a:r>
                        <a:rPr lang="en-GB" sz="1100">
                          <a:latin typeface="Times New Roman"/>
                          <a:ea typeface="Times New Roman"/>
                          <a:cs typeface="Times New Roman"/>
                        </a:rPr>
                        <a:t>SVG</a:t>
                      </a:r>
                    </a:p>
                  </a:txBody>
                  <a:tcPr marL="68409" marR="68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endParaRPr lang="en-GB" sz="1100">
                        <a:latin typeface="Times New Roman"/>
                        <a:ea typeface="Times New Roman"/>
                        <a:cs typeface="Times New Roman"/>
                      </a:endParaRPr>
                    </a:p>
                  </a:txBody>
                  <a:tcPr marL="68409" marR="68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8888">
                <a:tc>
                  <a:txBody>
                    <a:bodyPr/>
                    <a:lstStyle/>
                    <a:p>
                      <a:pPr algn="l">
                        <a:spcBef>
                          <a:spcPts val="200"/>
                        </a:spcBef>
                        <a:spcAft>
                          <a:spcPts val="200"/>
                        </a:spcAft>
                      </a:pPr>
                      <a:r>
                        <a:rPr lang="en-GB" sz="1100" b="1" dirty="0">
                          <a:latin typeface="Times New Roman"/>
                          <a:ea typeface="Times New Roman"/>
                          <a:cs typeface="Times New Roman"/>
                        </a:rPr>
                        <a:t>Linux Operating system </a:t>
                      </a:r>
                      <a:r>
                        <a:rPr lang="en-GB" sz="1100" b="1" dirty="0" smtClean="0">
                          <a:latin typeface="Times New Roman"/>
                          <a:ea typeface="Times New Roman"/>
                          <a:cs typeface="Times New Roman"/>
                        </a:rPr>
                        <a:t>on which the EGI infrastructure </a:t>
                      </a:r>
                      <a:r>
                        <a:rPr lang="en-GB" sz="1100" b="1" smtClean="0">
                          <a:latin typeface="Times New Roman"/>
                          <a:ea typeface="Times New Roman"/>
                          <a:cs typeface="Times New Roman"/>
                        </a:rPr>
                        <a:t>is based</a:t>
                      </a:r>
                      <a:endParaRPr lang="en-GB" sz="1100">
                        <a:latin typeface="Times New Roman"/>
                        <a:ea typeface="Times New Roman"/>
                        <a:cs typeface="Times New Roman"/>
                      </a:endParaRPr>
                    </a:p>
                  </a:txBody>
                  <a:tcPr marL="68409" marR="6840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Bef>
                          <a:spcPts val="200"/>
                        </a:spcBef>
                        <a:spcAft>
                          <a:spcPts val="200"/>
                        </a:spcAft>
                      </a:pPr>
                      <a:r>
                        <a:rPr lang="en-GB" sz="1100">
                          <a:latin typeface="Times New Roman"/>
                          <a:ea typeface="Times New Roman"/>
                          <a:cs typeface="Times New Roman"/>
                        </a:rPr>
                        <a:t>CSIRT/SVG investigates relevance to EGI</a:t>
                      </a:r>
                    </a:p>
                  </a:txBody>
                  <a:tcPr marL="68409" marR="6840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GB" sz="1100">
                          <a:latin typeface="Times New Roman"/>
                          <a:ea typeface="Times New Roman"/>
                          <a:cs typeface="Times New Roman"/>
                        </a:rPr>
                        <a:t>Inform software provider</a:t>
                      </a:r>
                    </a:p>
                  </a:txBody>
                  <a:tcPr marL="68409" marR="68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GB" sz="1100">
                          <a:latin typeface="Times New Roman"/>
                          <a:ea typeface="Times New Roman"/>
                          <a:cs typeface="Times New Roman"/>
                        </a:rPr>
                        <a:t>SVG/CSIRT</a:t>
                      </a:r>
                    </a:p>
                    <a:p>
                      <a:pPr algn="just">
                        <a:spcBef>
                          <a:spcPts val="200"/>
                        </a:spcBef>
                        <a:spcAft>
                          <a:spcPts val="200"/>
                        </a:spcAft>
                      </a:pPr>
                      <a:r>
                        <a:rPr lang="en-GB" sz="1100">
                          <a:latin typeface="Times New Roman"/>
                          <a:ea typeface="Times New Roman"/>
                          <a:cs typeface="Times New Roman"/>
                        </a:rPr>
                        <a:t>jointly</a:t>
                      </a:r>
                    </a:p>
                  </a:txBody>
                  <a:tcPr marL="68409" marR="68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GB" sz="1100">
                          <a:latin typeface="Times New Roman"/>
                          <a:ea typeface="Times New Roman"/>
                          <a:cs typeface="Times New Roman"/>
                        </a:rPr>
                        <a:t>Usually CSIRT will contact provider if necessary</a:t>
                      </a:r>
                    </a:p>
                  </a:txBody>
                  <a:tcPr marL="68409" marR="68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6110">
                <a:tc>
                  <a:txBody>
                    <a:bodyPr/>
                    <a:lstStyle/>
                    <a:p>
                      <a:pPr algn="just">
                        <a:spcBef>
                          <a:spcPts val="200"/>
                        </a:spcBef>
                        <a:spcAft>
                          <a:spcPts val="200"/>
                        </a:spcAft>
                      </a:pPr>
                      <a:r>
                        <a:rPr lang="en-GB" sz="1100" b="1">
                          <a:latin typeface="Times New Roman"/>
                          <a:ea typeface="Times New Roman"/>
                          <a:cs typeface="Times New Roman"/>
                        </a:rPr>
                        <a:t>EPEL software</a:t>
                      </a:r>
                      <a:endParaRPr lang="en-GB" sz="1100">
                        <a:latin typeface="Times New Roman"/>
                        <a:ea typeface="Times New Roman"/>
                        <a:cs typeface="Times New Roman"/>
                      </a:endParaRPr>
                    </a:p>
                    <a:p>
                      <a:pPr algn="l">
                        <a:spcBef>
                          <a:spcPts val="200"/>
                        </a:spcBef>
                        <a:spcAft>
                          <a:spcPts val="200"/>
                        </a:spcAft>
                      </a:pPr>
                      <a:r>
                        <a:rPr lang="en-GB" sz="1100" b="1">
                          <a:latin typeface="Times New Roman"/>
                          <a:ea typeface="Times New Roman"/>
                          <a:cs typeface="Times New Roman"/>
                        </a:rPr>
                        <a:t>(Extra Packages for Linux Enterprise)</a:t>
                      </a:r>
                      <a:endParaRPr lang="en-GB" sz="1100">
                        <a:latin typeface="Times New Roman"/>
                        <a:ea typeface="Times New Roman"/>
                        <a:cs typeface="Times New Roman"/>
                      </a:endParaRPr>
                    </a:p>
                  </a:txBody>
                  <a:tcPr marL="68409" marR="6840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Bef>
                          <a:spcPts val="200"/>
                        </a:spcBef>
                        <a:spcAft>
                          <a:spcPts val="200"/>
                        </a:spcAft>
                      </a:pPr>
                      <a:r>
                        <a:rPr lang="en-GB" sz="1100">
                          <a:latin typeface="Times New Roman"/>
                          <a:ea typeface="Times New Roman"/>
                          <a:cs typeface="Times New Roman"/>
                        </a:rPr>
                        <a:t>CSIRT/SVG investigates relevance to EGI</a:t>
                      </a:r>
                    </a:p>
                  </a:txBody>
                  <a:tcPr marL="68409" marR="6840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GB" sz="1100">
                          <a:latin typeface="Times New Roman"/>
                          <a:ea typeface="Times New Roman"/>
                          <a:cs typeface="Times New Roman"/>
                        </a:rPr>
                        <a:t>Inform software provider</a:t>
                      </a:r>
                    </a:p>
                  </a:txBody>
                  <a:tcPr marL="68409" marR="68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GB" sz="1100">
                          <a:latin typeface="Times New Roman"/>
                          <a:ea typeface="Times New Roman"/>
                          <a:cs typeface="Times New Roman"/>
                        </a:rPr>
                        <a:t>SVG/CSIRT</a:t>
                      </a:r>
                    </a:p>
                    <a:p>
                      <a:pPr algn="just">
                        <a:spcBef>
                          <a:spcPts val="200"/>
                        </a:spcBef>
                        <a:spcAft>
                          <a:spcPts val="200"/>
                        </a:spcAft>
                      </a:pPr>
                      <a:r>
                        <a:rPr lang="en-GB" sz="1100">
                          <a:latin typeface="Times New Roman"/>
                          <a:ea typeface="Times New Roman"/>
                          <a:cs typeface="Times New Roman"/>
                        </a:rPr>
                        <a:t>jointly</a:t>
                      </a:r>
                    </a:p>
                  </a:txBody>
                  <a:tcPr marL="68409" marR="68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GB" sz="1100">
                          <a:latin typeface="Times New Roman"/>
                          <a:ea typeface="Times New Roman"/>
                          <a:cs typeface="Times New Roman"/>
                        </a:rPr>
                        <a:t>SVG or CSIRT member will contact provider depending on knowledge</a:t>
                      </a:r>
                    </a:p>
                  </a:txBody>
                  <a:tcPr marL="68409" marR="68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6110">
                <a:tc>
                  <a:txBody>
                    <a:bodyPr/>
                    <a:lstStyle/>
                    <a:p>
                      <a:pPr algn="l">
                        <a:spcBef>
                          <a:spcPts val="200"/>
                        </a:spcBef>
                        <a:spcAft>
                          <a:spcPts val="200"/>
                        </a:spcAft>
                      </a:pPr>
                      <a:r>
                        <a:rPr lang="en-GB" sz="1100" b="1" dirty="0">
                          <a:latin typeface="Times New Roman"/>
                          <a:ea typeface="Times New Roman"/>
                          <a:cs typeface="Times New Roman"/>
                        </a:rPr>
                        <a:t>Other Software </a:t>
                      </a:r>
                      <a:r>
                        <a:rPr lang="en-GB" sz="1100" b="1" dirty="0" smtClean="0">
                          <a:latin typeface="Times New Roman"/>
                          <a:ea typeface="Times New Roman"/>
                          <a:cs typeface="Times New Roman"/>
                        </a:rPr>
                        <a:t>widely </a:t>
                      </a:r>
                      <a:r>
                        <a:rPr lang="en-GB" sz="1100" b="1" smtClean="0">
                          <a:latin typeface="Times New Roman"/>
                          <a:ea typeface="Times New Roman"/>
                          <a:cs typeface="Times New Roman"/>
                        </a:rPr>
                        <a:t>installed on the </a:t>
                      </a:r>
                      <a:r>
                        <a:rPr lang="en-GB" sz="1100" b="1" dirty="0">
                          <a:latin typeface="Times New Roman"/>
                          <a:ea typeface="Times New Roman"/>
                          <a:cs typeface="Times New Roman"/>
                        </a:rPr>
                        <a:t>EGI Infrastructure</a:t>
                      </a:r>
                      <a:endParaRPr lang="en-GB" sz="1100" dirty="0">
                        <a:latin typeface="Times New Roman"/>
                        <a:ea typeface="Times New Roman"/>
                        <a:cs typeface="Times New Roman"/>
                      </a:endParaRPr>
                    </a:p>
                  </a:txBody>
                  <a:tcPr marL="68409" marR="6840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Bef>
                          <a:spcPts val="200"/>
                        </a:spcBef>
                        <a:spcAft>
                          <a:spcPts val="200"/>
                        </a:spcAft>
                      </a:pPr>
                      <a:r>
                        <a:rPr lang="en-GB" sz="1100">
                          <a:latin typeface="Times New Roman"/>
                          <a:ea typeface="Times New Roman"/>
                          <a:cs typeface="Times New Roman"/>
                        </a:rPr>
                        <a:t>CSIRT/SVG investigates relevance to EGI</a:t>
                      </a:r>
                    </a:p>
                  </a:txBody>
                  <a:tcPr marL="68409" marR="6840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GB" sz="1100">
                          <a:latin typeface="Times New Roman"/>
                          <a:ea typeface="Times New Roman"/>
                          <a:cs typeface="Times New Roman"/>
                        </a:rPr>
                        <a:t>Inform software provider</a:t>
                      </a:r>
                    </a:p>
                  </a:txBody>
                  <a:tcPr marL="68409" marR="68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GB" sz="1100">
                          <a:latin typeface="Times New Roman"/>
                          <a:ea typeface="Times New Roman"/>
                          <a:cs typeface="Times New Roman"/>
                        </a:rPr>
                        <a:t>SVG/CSIRT</a:t>
                      </a:r>
                    </a:p>
                    <a:p>
                      <a:pPr algn="just">
                        <a:spcBef>
                          <a:spcPts val="200"/>
                        </a:spcBef>
                        <a:spcAft>
                          <a:spcPts val="200"/>
                        </a:spcAft>
                      </a:pPr>
                      <a:r>
                        <a:rPr lang="en-GB" sz="1100">
                          <a:latin typeface="Times New Roman"/>
                          <a:ea typeface="Times New Roman"/>
                          <a:cs typeface="Times New Roman"/>
                        </a:rPr>
                        <a:t>jointly</a:t>
                      </a:r>
                    </a:p>
                  </a:txBody>
                  <a:tcPr marL="68409" marR="68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GB" sz="1100">
                          <a:latin typeface="Times New Roman"/>
                          <a:ea typeface="Times New Roman"/>
                          <a:cs typeface="Times New Roman"/>
                        </a:rPr>
                        <a:t>SVG or CSIRT member will contact provider depending on knowledge</a:t>
                      </a:r>
                    </a:p>
                  </a:txBody>
                  <a:tcPr marL="68409" marR="68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666">
                <a:tc>
                  <a:txBody>
                    <a:bodyPr/>
                    <a:lstStyle/>
                    <a:p>
                      <a:pPr algn="l">
                        <a:spcBef>
                          <a:spcPts val="200"/>
                        </a:spcBef>
                        <a:spcAft>
                          <a:spcPts val="200"/>
                        </a:spcAft>
                      </a:pPr>
                      <a:r>
                        <a:rPr lang="en-GB" sz="1100" b="1" smtClean="0">
                          <a:latin typeface="Times New Roman"/>
                          <a:ea typeface="Times New Roman"/>
                          <a:cs typeface="Times New Roman"/>
                        </a:rPr>
                        <a:t>Software </a:t>
                      </a:r>
                      <a:r>
                        <a:rPr lang="en-GB" sz="1100" b="1" dirty="0" smtClean="0">
                          <a:latin typeface="Times New Roman"/>
                          <a:ea typeface="Times New Roman"/>
                          <a:cs typeface="Times New Roman"/>
                        </a:rPr>
                        <a:t>not installed</a:t>
                      </a:r>
                      <a:r>
                        <a:rPr lang="en-GB" sz="1100" b="1" baseline="0" dirty="0" smtClean="0">
                          <a:latin typeface="Times New Roman"/>
                          <a:ea typeface="Times New Roman"/>
                          <a:cs typeface="Times New Roman"/>
                        </a:rPr>
                        <a:t> on the EGI Infrastructure</a:t>
                      </a:r>
                      <a:endParaRPr lang="en-GB" sz="1100" dirty="0">
                        <a:latin typeface="Times New Roman"/>
                        <a:ea typeface="Times New Roman"/>
                        <a:cs typeface="Times New Roman"/>
                      </a:endParaRPr>
                    </a:p>
                  </a:txBody>
                  <a:tcPr marL="68409" marR="6840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spcBef>
                          <a:spcPts val="200"/>
                        </a:spcBef>
                        <a:spcAft>
                          <a:spcPts val="200"/>
                        </a:spcAft>
                      </a:pPr>
                      <a:r>
                        <a:rPr lang="en-GB" sz="1100">
                          <a:latin typeface="Times New Roman"/>
                          <a:ea typeface="Times New Roman"/>
                          <a:cs typeface="Times New Roman"/>
                        </a:rPr>
                        <a:t>Do nothing</a:t>
                      </a:r>
                    </a:p>
                  </a:txBody>
                  <a:tcPr marL="68409" marR="6840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GB" sz="1100">
                          <a:latin typeface="Times New Roman"/>
                          <a:ea typeface="Times New Roman"/>
                          <a:cs typeface="Times New Roman"/>
                        </a:rPr>
                        <a:t>Inform software provider</a:t>
                      </a:r>
                    </a:p>
                  </a:txBody>
                  <a:tcPr marL="68409" marR="68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GB" sz="1100">
                          <a:latin typeface="Times New Roman"/>
                          <a:ea typeface="Times New Roman"/>
                          <a:cs typeface="Times New Roman"/>
                        </a:rPr>
                        <a:t>None</a:t>
                      </a:r>
                    </a:p>
                  </a:txBody>
                  <a:tcPr marL="68409" marR="68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200"/>
                        </a:spcAft>
                      </a:pPr>
                      <a:r>
                        <a:rPr lang="en-GB" sz="1100" dirty="0">
                          <a:latin typeface="Times New Roman"/>
                          <a:ea typeface="Times New Roman"/>
                          <a:cs typeface="Times New Roman"/>
                        </a:rPr>
                        <a:t>Only action is to forward information.</a:t>
                      </a:r>
                    </a:p>
                  </a:txBody>
                  <a:tcPr marL="68409" marR="68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 handling process</a:t>
            </a:r>
            <a:endParaRPr lang="en-GB" dirty="0"/>
          </a:p>
        </p:txBody>
      </p:sp>
      <p:sp>
        <p:nvSpPr>
          <p:cNvPr id="3" name="Content Placeholder 2"/>
          <p:cNvSpPr>
            <a:spLocks noGrp="1"/>
          </p:cNvSpPr>
          <p:nvPr>
            <p:ph idx="1"/>
          </p:nvPr>
        </p:nvSpPr>
        <p:spPr>
          <a:xfrm>
            <a:off x="467544" y="1124744"/>
            <a:ext cx="8229600" cy="4525963"/>
          </a:xfrm>
        </p:spPr>
        <p:txBody>
          <a:bodyPr/>
          <a:lstStyle/>
          <a:p>
            <a:r>
              <a:rPr lang="en-GB" dirty="0" smtClean="0"/>
              <a:t>This is carried out by the SVG Risk Assessment Team (RAT)</a:t>
            </a:r>
          </a:p>
          <a:p>
            <a:pPr lvl="1"/>
            <a:r>
              <a:rPr lang="en-GB" dirty="0" smtClean="0"/>
              <a:t>The RAT has access to information on vulnerabilities reported</a:t>
            </a:r>
          </a:p>
          <a:p>
            <a:r>
              <a:rPr lang="en-GB" dirty="0" smtClean="0"/>
              <a:t>Anyone may report an issue</a:t>
            </a:r>
          </a:p>
          <a:p>
            <a:pPr lvl="1"/>
            <a:r>
              <a:rPr lang="en-GB" dirty="0" smtClean="0"/>
              <a:t>By e-mail to </a:t>
            </a:r>
          </a:p>
          <a:p>
            <a:pPr lvl="1">
              <a:buNone/>
            </a:pPr>
            <a:r>
              <a:rPr lang="en-GB" dirty="0" smtClean="0">
                <a:hlinkClick r:id="rId2"/>
              </a:rPr>
              <a:t>report-vulnerability@egi.eu</a:t>
            </a:r>
            <a:endParaRPr lang="en-GB" dirty="0" smtClean="0"/>
          </a:p>
          <a:p>
            <a:r>
              <a:rPr lang="en-GB" dirty="0" smtClean="0"/>
              <a:t>Issue is investigated by a collaboration between the RAT, reporter and developers.</a:t>
            </a:r>
          </a:p>
          <a:p>
            <a:pPr>
              <a:buNone/>
            </a:pPr>
            <a:endParaRPr lang="en-GB" dirty="0" smtClean="0"/>
          </a:p>
          <a:p>
            <a:pPr lvl="1">
              <a:buNone/>
            </a:pP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 handling (2)</a:t>
            </a:r>
            <a:endParaRPr lang="en-GB" dirty="0"/>
          </a:p>
        </p:txBody>
      </p:sp>
      <p:sp>
        <p:nvSpPr>
          <p:cNvPr id="3" name="Content Placeholder 2"/>
          <p:cNvSpPr>
            <a:spLocks noGrp="1"/>
          </p:cNvSpPr>
          <p:nvPr>
            <p:ph idx="1"/>
          </p:nvPr>
        </p:nvSpPr>
        <p:spPr>
          <a:xfrm>
            <a:off x="467544" y="1196752"/>
            <a:ext cx="8229600" cy="5040560"/>
          </a:xfrm>
        </p:spPr>
        <p:txBody>
          <a:bodyPr/>
          <a:lstStyle/>
          <a:p>
            <a:r>
              <a:rPr lang="en-GB" sz="2800" dirty="0" smtClean="0"/>
              <a:t>If the Issue is valid, the RAT carries out a risk assessment</a:t>
            </a:r>
          </a:p>
          <a:p>
            <a:r>
              <a:rPr lang="en-GB" sz="2800" dirty="0" smtClean="0"/>
              <a:t>Issue placed in one of 4 risk categories </a:t>
            </a:r>
          </a:p>
          <a:p>
            <a:pPr lvl="2">
              <a:buNone/>
            </a:pPr>
            <a:r>
              <a:rPr lang="en-GB" dirty="0" smtClean="0"/>
              <a:t>Critical, High, Moderate or Low</a:t>
            </a:r>
          </a:p>
          <a:p>
            <a:r>
              <a:rPr lang="en-GB" sz="2800" dirty="0" smtClean="0"/>
              <a:t>Risk assessment carried out by the RAT because</a:t>
            </a:r>
          </a:p>
          <a:p>
            <a:pPr lvl="1"/>
            <a:r>
              <a:rPr lang="en-GB" sz="2400" dirty="0" smtClean="0"/>
              <a:t>mitigating or aggravating factors may exist in the Grid environment</a:t>
            </a:r>
          </a:p>
          <a:p>
            <a:pPr lvl="1"/>
            <a:r>
              <a:rPr lang="en-GB" sz="2400" dirty="0" smtClean="0"/>
              <a:t>Usually by consensus - the RAT usually agrees on the category</a:t>
            </a:r>
          </a:p>
          <a:p>
            <a:pPr lvl="1"/>
            <a:r>
              <a:rPr lang="en-GB" sz="2400" dirty="0" smtClean="0"/>
              <a:t>Say vote, but mostly agree on category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 handling (3)</a:t>
            </a:r>
            <a:endParaRPr lang="en-GB" dirty="0"/>
          </a:p>
        </p:txBody>
      </p:sp>
      <p:sp>
        <p:nvSpPr>
          <p:cNvPr id="3" name="Content Placeholder 2"/>
          <p:cNvSpPr>
            <a:spLocks noGrp="1"/>
          </p:cNvSpPr>
          <p:nvPr>
            <p:ph idx="1"/>
          </p:nvPr>
        </p:nvSpPr>
        <p:spPr/>
        <p:txBody>
          <a:bodyPr/>
          <a:lstStyle/>
          <a:p>
            <a:r>
              <a:rPr lang="en-GB" sz="2800" dirty="0" smtClean="0"/>
              <a:t>Target Date for resolution set according to the Risk </a:t>
            </a:r>
          </a:p>
          <a:p>
            <a:pPr lvl="2"/>
            <a:r>
              <a:rPr lang="en-GB" dirty="0" smtClean="0"/>
              <a:t>Critical -  3 days, High - 6 weeks, Moderate – 4 months, Low - 1 year</a:t>
            </a:r>
          </a:p>
          <a:p>
            <a:pPr lvl="1"/>
            <a:r>
              <a:rPr lang="en-GB" dirty="0" smtClean="0"/>
              <a:t>Aim to reach this point within 4 working days</a:t>
            </a:r>
          </a:p>
          <a:p>
            <a:pPr lvl="2"/>
            <a:r>
              <a:rPr lang="en-GB" dirty="0" smtClean="0"/>
              <a:t>Within 1 day for critical issues</a:t>
            </a:r>
          </a:p>
          <a:p>
            <a:pPr lvl="1"/>
            <a:r>
              <a:rPr lang="en-GB" dirty="0" smtClean="0"/>
              <a:t>This allows the prioritization of the timely resolution of issues according to their severity </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 handling (4)</a:t>
            </a:r>
            <a:endParaRPr lang="en-GB" dirty="0"/>
          </a:p>
        </p:txBody>
      </p:sp>
      <p:sp>
        <p:nvSpPr>
          <p:cNvPr id="3" name="Content Placeholder 2"/>
          <p:cNvSpPr>
            <a:spLocks noGrp="1"/>
          </p:cNvSpPr>
          <p:nvPr>
            <p:ph idx="1"/>
          </p:nvPr>
        </p:nvSpPr>
        <p:spPr>
          <a:xfrm>
            <a:off x="395536" y="1340768"/>
            <a:ext cx="8229600" cy="4525963"/>
          </a:xfrm>
        </p:spPr>
        <p:txBody>
          <a:bodyPr/>
          <a:lstStyle/>
          <a:p>
            <a:r>
              <a:rPr lang="en-GB" sz="2800" dirty="0" smtClean="0"/>
              <a:t>It is then up to the developers and release team to try and fix the problem by the Target Date or earlier</a:t>
            </a:r>
          </a:p>
          <a:p>
            <a:pPr lvl="1"/>
            <a:r>
              <a:rPr lang="en-GB" dirty="0" smtClean="0"/>
              <a:t>SVG will provide help and advice if appropriate</a:t>
            </a:r>
          </a:p>
          <a:p>
            <a:r>
              <a:rPr lang="en-GB" sz="2800" dirty="0" smtClean="0"/>
              <a:t>Advisory issued when patch is available or on Target Date – whichever the sooner </a:t>
            </a:r>
          </a:p>
          <a:p>
            <a:pPr lvl="1"/>
            <a:r>
              <a:rPr lang="en-GB" dirty="0" smtClean="0"/>
              <a:t>Advisory refers to release notes, release notes refer to advisory</a:t>
            </a:r>
          </a:p>
          <a:p>
            <a:r>
              <a:rPr lang="en-GB" sz="2800" dirty="0" smtClean="0"/>
              <a:t>This is known as responsible disclosure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 issues </a:t>
            </a:r>
            <a:endParaRPr lang="en-GB" dirty="0"/>
          </a:p>
        </p:txBody>
      </p:sp>
      <p:sp>
        <p:nvSpPr>
          <p:cNvPr id="3" name="Content Placeholder 2"/>
          <p:cNvSpPr>
            <a:spLocks noGrp="1"/>
          </p:cNvSpPr>
          <p:nvPr>
            <p:ph idx="1"/>
          </p:nvPr>
        </p:nvSpPr>
        <p:spPr/>
        <p:txBody>
          <a:bodyPr/>
          <a:lstStyle/>
          <a:p>
            <a:r>
              <a:rPr lang="en-GB" dirty="0" smtClean="0"/>
              <a:t>A special process is carried out</a:t>
            </a:r>
          </a:p>
          <a:p>
            <a:r>
              <a:rPr lang="en-GB" dirty="0" smtClean="0"/>
              <a:t>This includes alerting all concerned (CSIRT, EGI Middleware unit, developers)</a:t>
            </a:r>
          </a:p>
          <a:p>
            <a:pPr lvl="1"/>
            <a:r>
              <a:rPr lang="en-GB" dirty="0" smtClean="0"/>
              <a:t>Consider whether it is possible to produce a patch in a short timescale</a:t>
            </a:r>
          </a:p>
          <a:p>
            <a:pPr lvl="1"/>
            <a:r>
              <a:rPr lang="en-GB" dirty="0" smtClean="0"/>
              <a:t>Whether a longer TD should be set</a:t>
            </a:r>
          </a:p>
          <a:p>
            <a:pPr lvl="1"/>
            <a:r>
              <a:rPr lang="en-GB" dirty="0" smtClean="0"/>
              <a:t>Whether mitigating operational action should be carried out – CSIRT advise on</a:t>
            </a:r>
          </a:p>
          <a:p>
            <a:pPr lvl="1"/>
            <a:r>
              <a:rPr lang="en-GB" dirty="0" smtClean="0"/>
              <a:t>Inform sites what should be done</a:t>
            </a:r>
          </a:p>
          <a:p>
            <a:pPr lvl="1"/>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5888"/>
            <a:ext cx="6696744" cy="865187"/>
          </a:xfrm>
        </p:spPr>
        <p:txBody>
          <a:bodyPr/>
          <a:lstStyle/>
          <a:p>
            <a:r>
              <a:rPr lang="en-GB" sz="4000" dirty="0" smtClean="0"/>
              <a:t>Reporter View</a:t>
            </a:r>
            <a:endParaRPr lang="en-GB" sz="4000" dirty="0"/>
          </a:p>
        </p:txBody>
      </p:sp>
      <p:sp>
        <p:nvSpPr>
          <p:cNvPr id="3" name="Content Placeholder 2"/>
          <p:cNvSpPr>
            <a:spLocks noGrp="1"/>
          </p:cNvSpPr>
          <p:nvPr>
            <p:ph idx="1"/>
          </p:nvPr>
        </p:nvSpPr>
        <p:spPr/>
        <p:txBody>
          <a:bodyPr/>
          <a:lstStyle/>
          <a:p>
            <a:r>
              <a:rPr lang="en-GB" dirty="0" smtClean="0"/>
              <a:t>The reporter must </a:t>
            </a:r>
            <a:r>
              <a:rPr lang="en-GB" dirty="0" smtClean="0">
                <a:solidFill>
                  <a:srgbClr val="FF0000"/>
                </a:solidFill>
              </a:rPr>
              <a:t>NOT</a:t>
            </a:r>
          </a:p>
          <a:p>
            <a:pPr lvl="1"/>
            <a:r>
              <a:rPr lang="en-GB" dirty="0" smtClean="0"/>
              <a:t>Discuss on a mailing list – especially one with an open subscription policy or which is archived publically</a:t>
            </a:r>
          </a:p>
          <a:p>
            <a:pPr lvl="1"/>
            <a:r>
              <a:rPr lang="en-GB" dirty="0" smtClean="0"/>
              <a:t>Post information on a web page</a:t>
            </a:r>
          </a:p>
          <a:p>
            <a:pPr lvl="1"/>
            <a:r>
              <a:rPr lang="en-GB" dirty="0" smtClean="0"/>
              <a:t>Publicise in any way without agreement of SVG</a:t>
            </a:r>
          </a:p>
          <a:p>
            <a:r>
              <a:rPr lang="en-GB" dirty="0" smtClean="0"/>
              <a:t>The reporter </a:t>
            </a:r>
            <a:r>
              <a:rPr lang="en-GB" dirty="0" smtClean="0">
                <a:solidFill>
                  <a:srgbClr val="C00000"/>
                </a:solidFill>
              </a:rPr>
              <a:t>SHOULD </a:t>
            </a:r>
            <a:r>
              <a:rPr lang="en-GB" dirty="0" smtClean="0"/>
              <a:t>report to SVG via</a:t>
            </a:r>
          </a:p>
          <a:p>
            <a:pPr>
              <a:buNone/>
            </a:pPr>
            <a:r>
              <a:rPr lang="en-GB" dirty="0" smtClean="0"/>
              <a:t>   </a:t>
            </a:r>
            <a:r>
              <a:rPr lang="en-GB" dirty="0" smtClean="0">
                <a:solidFill>
                  <a:srgbClr val="C00000"/>
                </a:solidFill>
              </a:rPr>
              <a:t> report-vulnerability@egi.eu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Session Introduction</a:t>
            </a:r>
            <a:endParaRPr lang="en-GB" dirty="0"/>
          </a:p>
        </p:txBody>
      </p:sp>
      <p:sp>
        <p:nvSpPr>
          <p:cNvPr id="3" name="Content Placeholder 2"/>
          <p:cNvSpPr>
            <a:spLocks noGrp="1"/>
          </p:cNvSpPr>
          <p:nvPr>
            <p:ph idx="1"/>
          </p:nvPr>
        </p:nvSpPr>
        <p:spPr/>
        <p:txBody>
          <a:bodyPr/>
          <a:lstStyle/>
          <a:p>
            <a:r>
              <a:rPr lang="en-GB" dirty="0" smtClean="0"/>
              <a:t>1</a:t>
            </a:r>
            <a:r>
              <a:rPr lang="en-GB" baseline="30000" dirty="0" smtClean="0"/>
              <a:t>st</a:t>
            </a:r>
            <a:r>
              <a:rPr lang="en-GB" dirty="0" smtClean="0"/>
              <a:t> Talk – Software Vulnerability issue Handling in EGI – update</a:t>
            </a:r>
          </a:p>
          <a:p>
            <a:pPr lvl="1"/>
            <a:r>
              <a:rPr lang="en-GB" dirty="0" smtClean="0"/>
              <a:t>Handling issues reported</a:t>
            </a:r>
          </a:p>
          <a:p>
            <a:r>
              <a:rPr lang="en-GB" dirty="0" smtClean="0"/>
              <a:t>2</a:t>
            </a:r>
            <a:r>
              <a:rPr lang="en-GB" baseline="30000" dirty="0" smtClean="0"/>
              <a:t>nd</a:t>
            </a:r>
            <a:r>
              <a:rPr lang="en-GB" dirty="0" smtClean="0"/>
              <a:t> Talk – Elisa Heymann will talk about Vulnerability Assessment</a:t>
            </a:r>
          </a:p>
          <a:p>
            <a:pPr lvl="1"/>
            <a:r>
              <a:rPr lang="en-GB" dirty="0" smtClean="0"/>
              <a:t>This is the pro-active examination of software for vulnerabilities </a:t>
            </a:r>
          </a:p>
          <a:p>
            <a:r>
              <a:rPr lang="en-GB" dirty="0" smtClean="0"/>
              <a:t>Time for discussion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Reporter View (2)</a:t>
            </a:r>
            <a:endParaRPr lang="en-GB" dirty="0"/>
          </a:p>
        </p:txBody>
      </p:sp>
      <p:sp>
        <p:nvSpPr>
          <p:cNvPr id="3" name="Content Placeholder 2"/>
          <p:cNvSpPr>
            <a:spLocks noGrp="1"/>
          </p:cNvSpPr>
          <p:nvPr>
            <p:ph idx="1"/>
          </p:nvPr>
        </p:nvSpPr>
        <p:spPr/>
        <p:txBody>
          <a:bodyPr/>
          <a:lstStyle/>
          <a:p>
            <a:r>
              <a:rPr lang="en-GB" dirty="0" smtClean="0"/>
              <a:t>The reporter will receive acknowledgement when an issue is reported</a:t>
            </a:r>
          </a:p>
          <a:p>
            <a:r>
              <a:rPr lang="en-GB" dirty="0" smtClean="0"/>
              <a:t>The reporter should help and co-operate with investigation</a:t>
            </a:r>
          </a:p>
          <a:p>
            <a:pPr lvl="1"/>
            <a:r>
              <a:rPr lang="en-GB" dirty="0" smtClean="0"/>
              <a:t>Not mandatory – but would be good</a:t>
            </a:r>
          </a:p>
          <a:p>
            <a:r>
              <a:rPr lang="en-GB" dirty="0" smtClean="0"/>
              <a:t>The reporter will receive information, including the advisory</a:t>
            </a:r>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Software provider view and responsibility</a:t>
            </a:r>
            <a:endParaRPr lang="en-GB" sz="3200" dirty="0"/>
          </a:p>
        </p:txBody>
      </p:sp>
      <p:sp>
        <p:nvSpPr>
          <p:cNvPr id="3" name="Content Placeholder 2"/>
          <p:cNvSpPr>
            <a:spLocks noGrp="1"/>
          </p:cNvSpPr>
          <p:nvPr>
            <p:ph idx="1"/>
          </p:nvPr>
        </p:nvSpPr>
        <p:spPr/>
        <p:txBody>
          <a:bodyPr/>
          <a:lstStyle/>
          <a:p>
            <a:r>
              <a:rPr lang="en-GB" dirty="0" smtClean="0"/>
              <a:t>Software providers should provide up to date contact details so they can be contacted quickly when an issue is found</a:t>
            </a:r>
          </a:p>
          <a:p>
            <a:r>
              <a:rPr lang="en-GB" dirty="0" smtClean="0"/>
              <a:t>These contacts should respond and co-operate with the investigation of an issue</a:t>
            </a:r>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Software provider view (2)</a:t>
            </a:r>
            <a:endParaRPr lang="en-GB" sz="4000" dirty="0"/>
          </a:p>
        </p:txBody>
      </p:sp>
      <p:sp>
        <p:nvSpPr>
          <p:cNvPr id="3" name="Content Placeholder 2"/>
          <p:cNvSpPr>
            <a:spLocks noGrp="1"/>
          </p:cNvSpPr>
          <p:nvPr>
            <p:ph idx="1"/>
          </p:nvPr>
        </p:nvSpPr>
        <p:spPr/>
        <p:txBody>
          <a:bodyPr/>
          <a:lstStyle/>
          <a:p>
            <a:r>
              <a:rPr lang="en-GB" dirty="0" smtClean="0"/>
              <a:t>After investigation, if a valid issue is found</a:t>
            </a:r>
          </a:p>
          <a:p>
            <a:pPr lvl="1"/>
            <a:r>
              <a:rPr lang="en-GB" dirty="0" smtClean="0"/>
              <a:t>wait for risk assessment</a:t>
            </a:r>
          </a:p>
          <a:p>
            <a:r>
              <a:rPr lang="en-GB" dirty="0" smtClean="0"/>
              <a:t>Try to ensure a fixed version is available in UMD in time for the Target date</a:t>
            </a:r>
          </a:p>
          <a:p>
            <a:pPr lvl="1"/>
            <a:r>
              <a:rPr lang="en-GB" dirty="0" smtClean="0"/>
              <a:t>co-operate with EGI middleware unit</a:t>
            </a:r>
          </a:p>
          <a:p>
            <a:r>
              <a:rPr lang="en-GB" dirty="0" smtClean="0"/>
              <a:t>Review advisory</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16632"/>
            <a:ext cx="7416949" cy="865187"/>
          </a:xfrm>
        </p:spPr>
        <p:txBody>
          <a:bodyPr/>
          <a:lstStyle/>
          <a:p>
            <a:r>
              <a:rPr lang="en-GB" dirty="0" smtClean="0"/>
              <a:t>Software provider view (3)</a:t>
            </a:r>
            <a:endParaRPr lang="en-GB" dirty="0"/>
          </a:p>
        </p:txBody>
      </p:sp>
      <p:sp>
        <p:nvSpPr>
          <p:cNvPr id="3" name="Content Placeholder 2"/>
          <p:cNvSpPr>
            <a:spLocks noGrp="1"/>
          </p:cNvSpPr>
          <p:nvPr>
            <p:ph idx="1"/>
          </p:nvPr>
        </p:nvSpPr>
        <p:spPr>
          <a:xfrm>
            <a:off x="611560" y="1052736"/>
            <a:ext cx="8208912" cy="5040560"/>
          </a:xfrm>
        </p:spPr>
        <p:txBody>
          <a:bodyPr/>
          <a:lstStyle/>
          <a:p>
            <a:r>
              <a:rPr lang="en-GB" sz="2800" dirty="0" smtClean="0"/>
              <a:t>If a software provider finds a vulnerability in their own software</a:t>
            </a:r>
          </a:p>
          <a:p>
            <a:pPr lvl="1"/>
            <a:r>
              <a:rPr lang="en-GB" sz="2400" dirty="0" smtClean="0"/>
              <a:t>Need to ensure that a fix is available in the EGI UMD prior to disclosing the vulnerability</a:t>
            </a:r>
          </a:p>
          <a:p>
            <a:r>
              <a:rPr lang="en-GB" sz="2800" dirty="0" smtClean="0"/>
              <a:t>Inform SVG as soon as they find vulnerability</a:t>
            </a:r>
          </a:p>
          <a:p>
            <a:pPr lvl="1"/>
            <a:r>
              <a:rPr lang="en-GB" sz="2400" dirty="0" smtClean="0"/>
              <a:t>In this case the vulnerability is treated the same as others</a:t>
            </a:r>
          </a:p>
          <a:p>
            <a:pPr lvl="1"/>
            <a:r>
              <a:rPr lang="en-GB" sz="2400" dirty="0" smtClean="0"/>
              <a:t>This is preferred - SVG may be able to help </a:t>
            </a:r>
          </a:p>
          <a:p>
            <a:r>
              <a:rPr lang="en-GB" sz="2800" dirty="0" smtClean="0"/>
              <a:t>OR fix vulnerability prior to informing SVG</a:t>
            </a:r>
          </a:p>
          <a:p>
            <a:pPr lvl="1"/>
            <a:r>
              <a:rPr lang="en-GB" sz="2400" dirty="0" smtClean="0"/>
              <a:t>Then need to co-operate with EGI middleware unit on getting patch into UMD distribution and on advisory</a:t>
            </a:r>
            <a:endParaRPr lang="en-GB"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15888"/>
            <a:ext cx="7236296" cy="865187"/>
          </a:xfrm>
        </p:spPr>
        <p:txBody>
          <a:bodyPr/>
          <a:lstStyle/>
          <a:p>
            <a:r>
              <a:rPr lang="en-GB" dirty="0" smtClean="0"/>
              <a:t>EGI middleware unit’s view</a:t>
            </a:r>
            <a:endParaRPr lang="en-GB" dirty="0"/>
          </a:p>
        </p:txBody>
      </p:sp>
      <p:sp>
        <p:nvSpPr>
          <p:cNvPr id="3" name="Content Placeholder 2"/>
          <p:cNvSpPr>
            <a:spLocks noGrp="1"/>
          </p:cNvSpPr>
          <p:nvPr>
            <p:ph idx="1"/>
          </p:nvPr>
        </p:nvSpPr>
        <p:spPr>
          <a:xfrm>
            <a:off x="611560" y="1124744"/>
            <a:ext cx="8208912" cy="4896544"/>
          </a:xfrm>
        </p:spPr>
        <p:txBody>
          <a:bodyPr/>
          <a:lstStyle/>
          <a:p>
            <a:r>
              <a:rPr lang="en-GB" dirty="0" smtClean="0"/>
              <a:t>The EGI Middleware Unit will be alerted when a Risk Assessment is complete</a:t>
            </a:r>
          </a:p>
          <a:p>
            <a:pPr lvl="1"/>
            <a:r>
              <a:rPr lang="en-GB" dirty="0" smtClean="0"/>
              <a:t>Stating the Target Date</a:t>
            </a:r>
          </a:p>
          <a:p>
            <a:r>
              <a:rPr lang="en-GB" dirty="0" smtClean="0"/>
              <a:t>Work with S/W provider to provide new version in time for Target Date</a:t>
            </a:r>
          </a:p>
          <a:p>
            <a:r>
              <a:rPr lang="en-GB" dirty="0" smtClean="0"/>
              <a:t>Informs SVG when about to release a version which fixes a vulnerability</a:t>
            </a:r>
          </a:p>
          <a:p>
            <a:pPr lvl="1"/>
            <a:r>
              <a:rPr lang="en-GB" dirty="0" smtClean="0"/>
              <a:t>So SVG can ensure that the advisory is ready</a:t>
            </a:r>
          </a:p>
          <a:p>
            <a:r>
              <a:rPr lang="en-GB" dirty="0" smtClean="0"/>
              <a:t>Ensure release notes refer to advisory</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CSIRT Team view</a:t>
            </a:r>
            <a:endParaRPr lang="en-GB" dirty="0"/>
          </a:p>
        </p:txBody>
      </p:sp>
      <p:sp>
        <p:nvSpPr>
          <p:cNvPr id="3" name="Content Placeholder 2"/>
          <p:cNvSpPr>
            <a:spLocks noGrp="1"/>
          </p:cNvSpPr>
          <p:nvPr>
            <p:ph idx="1"/>
          </p:nvPr>
        </p:nvSpPr>
        <p:spPr>
          <a:xfrm>
            <a:off x="683568" y="1196752"/>
            <a:ext cx="8280920" cy="4752528"/>
          </a:xfrm>
        </p:spPr>
        <p:txBody>
          <a:bodyPr/>
          <a:lstStyle/>
          <a:p>
            <a:r>
              <a:rPr lang="en-GB" dirty="0" smtClean="0"/>
              <a:t>CSIRT team may report a vulnerability</a:t>
            </a:r>
          </a:p>
          <a:p>
            <a:r>
              <a:rPr lang="en-GB" dirty="0" smtClean="0"/>
              <a:t>CSIRT team are informed of issues that don’t concern middleware </a:t>
            </a:r>
          </a:p>
          <a:p>
            <a:r>
              <a:rPr lang="en-GB" dirty="0" smtClean="0"/>
              <a:t>CSIRT team are informed as soon as any issue is assessed as critical</a:t>
            </a:r>
          </a:p>
          <a:p>
            <a:r>
              <a:rPr lang="en-GB" dirty="0" smtClean="0"/>
              <a:t>CSIRT team receive a copy of advisories </a:t>
            </a:r>
          </a:p>
          <a:p>
            <a:r>
              <a:rPr lang="en-GB" dirty="0" smtClean="0"/>
              <a:t>CSIRT team will be informed of issues which cannot be fixed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CSIRT Team (2)</a:t>
            </a:r>
            <a:endParaRPr lang="en-GB" dirty="0"/>
          </a:p>
        </p:txBody>
      </p:sp>
      <p:sp>
        <p:nvSpPr>
          <p:cNvPr id="3" name="Content Placeholder 2"/>
          <p:cNvSpPr>
            <a:spLocks noGrp="1"/>
          </p:cNvSpPr>
          <p:nvPr>
            <p:ph idx="1"/>
          </p:nvPr>
        </p:nvSpPr>
        <p:spPr>
          <a:xfrm>
            <a:off x="611560" y="1196752"/>
            <a:ext cx="8280920" cy="4608512"/>
          </a:xfrm>
        </p:spPr>
        <p:txBody>
          <a:bodyPr/>
          <a:lstStyle/>
          <a:p>
            <a:r>
              <a:rPr lang="en-GB" sz="2800" dirty="0" smtClean="0"/>
              <a:t>Some CSIRT team members are members of the RAT</a:t>
            </a:r>
          </a:p>
          <a:p>
            <a:pPr lvl="1"/>
            <a:r>
              <a:rPr lang="en-GB" sz="2400" dirty="0" smtClean="0"/>
              <a:t>So see issues anyway</a:t>
            </a:r>
          </a:p>
          <a:p>
            <a:r>
              <a:rPr lang="en-GB" sz="2800" dirty="0" smtClean="0"/>
              <a:t>Software issues which do not concern Grid middleware are often Risk Assessed jointly between  SVG and CSIRT.</a:t>
            </a:r>
          </a:p>
          <a:p>
            <a:r>
              <a:rPr lang="en-GB" sz="2800" dirty="0" smtClean="0"/>
              <a:t>This means all types of software vulnerability get a consistent Risk Assessment</a:t>
            </a:r>
          </a:p>
          <a:p>
            <a:pPr lvl="1"/>
            <a:r>
              <a:rPr lang="en-GB" sz="2400" dirty="0" smtClean="0"/>
              <a:t>The 4 risk categories are used to consider urgency of deployment upgrades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CSIRT team (3)</a:t>
            </a:r>
            <a:endParaRPr lang="en-GB" dirty="0"/>
          </a:p>
        </p:txBody>
      </p:sp>
      <p:sp>
        <p:nvSpPr>
          <p:cNvPr id="3" name="Content Placeholder 2"/>
          <p:cNvSpPr>
            <a:spLocks noGrp="1"/>
          </p:cNvSpPr>
          <p:nvPr>
            <p:ph idx="1"/>
          </p:nvPr>
        </p:nvSpPr>
        <p:spPr/>
        <p:txBody>
          <a:bodyPr/>
          <a:lstStyle/>
          <a:p>
            <a:r>
              <a:rPr lang="en-GB" dirty="0" smtClean="0"/>
              <a:t>For Critical vulnerabilities, close collaboration with CSIRT on the mitigation and resolution</a:t>
            </a:r>
          </a:p>
          <a:p>
            <a:r>
              <a:rPr lang="en-GB" dirty="0" smtClean="0"/>
              <a:t>New “EGI CSIRT Critical Vulnerability Operational procedure” which allows sites to be suspended if they fail to carry out updates to resolve or mitigate a critical vulnerability. </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Additions/exceptions</a:t>
            </a:r>
            <a:endParaRPr lang="en-GB" dirty="0"/>
          </a:p>
        </p:txBody>
      </p:sp>
      <p:sp>
        <p:nvSpPr>
          <p:cNvPr id="3" name="Content Placeholder 2"/>
          <p:cNvSpPr>
            <a:spLocks noGrp="1"/>
          </p:cNvSpPr>
          <p:nvPr>
            <p:ph idx="1"/>
          </p:nvPr>
        </p:nvSpPr>
        <p:spPr/>
        <p:txBody>
          <a:bodyPr/>
          <a:lstStyle/>
          <a:p>
            <a:r>
              <a:rPr lang="en-GB" dirty="0" smtClean="0"/>
              <a:t>If operational action reduces risk</a:t>
            </a:r>
          </a:p>
          <a:p>
            <a:pPr lvl="1"/>
            <a:r>
              <a:rPr lang="en-GB" dirty="0" smtClean="0"/>
              <a:t>CSIRT may issue an advisory to sites asking them to take mitigating action</a:t>
            </a:r>
          </a:p>
          <a:p>
            <a:pPr lvl="1"/>
            <a:r>
              <a:rPr lang="en-GB" dirty="0" smtClean="0"/>
              <a:t>May set TD to that of lower risk vulnerability</a:t>
            </a:r>
          </a:p>
          <a:p>
            <a:r>
              <a:rPr lang="en-GB" dirty="0" smtClean="0"/>
              <a:t>Advisory not on web e.g.</a:t>
            </a:r>
          </a:p>
          <a:p>
            <a:pPr lvl="1"/>
            <a:r>
              <a:rPr lang="en-GB" dirty="0" smtClean="0"/>
              <a:t>No suitable patch for collaborating projects</a:t>
            </a:r>
          </a:p>
          <a:p>
            <a:pPr lvl="1"/>
            <a:r>
              <a:rPr lang="en-GB" dirty="0" smtClean="0"/>
              <a:t>Want sites to take action first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072408" y="2827040"/>
            <a:ext cx="2362200" cy="1600200"/>
          </a:xfrm>
          <a:prstGeom prst="rect">
            <a:avLst/>
          </a:prstGeom>
          <a:noFill/>
          <a:ln w="9525" cap="flat" cmpd="sng" algn="ctr">
            <a:solidFill>
              <a:schemeClr val="tx1"/>
            </a:solidFill>
            <a:prstDash val="lgDashDot"/>
            <a:round/>
            <a:headEnd type="none" w="med" len="med"/>
            <a:tailEnd type="none" w="med" len="med"/>
          </a:ln>
          <a:effectLst/>
        </p:spPr>
        <p:txBody>
          <a:bodyPr/>
          <a:lstStyle/>
          <a:p>
            <a:pPr algn="ctr" defTabSz="2085975">
              <a:defRPr/>
            </a:pPr>
            <a:r>
              <a:rPr lang="en-GB" sz="1400" b="1" dirty="0">
                <a:latin typeface="+mj-lt"/>
              </a:rPr>
              <a:t>EGI </a:t>
            </a:r>
            <a:r>
              <a:rPr lang="en-GB" sz="1400" dirty="0">
                <a:latin typeface="+mj-lt"/>
              </a:rPr>
              <a:t>Security</a:t>
            </a:r>
          </a:p>
        </p:txBody>
      </p:sp>
      <p:sp>
        <p:nvSpPr>
          <p:cNvPr id="5" name="Rectangle 43"/>
          <p:cNvSpPr>
            <a:spLocks noChangeArrowheads="1"/>
          </p:cNvSpPr>
          <p:nvPr/>
        </p:nvSpPr>
        <p:spPr bwMode="auto">
          <a:xfrm>
            <a:off x="3224808" y="3131840"/>
            <a:ext cx="914400" cy="457200"/>
          </a:xfrm>
          <a:prstGeom prst="rect">
            <a:avLst/>
          </a:prstGeom>
          <a:solidFill>
            <a:srgbClr val="FFFF99"/>
          </a:solidFill>
          <a:ln w="6350" algn="ctr">
            <a:solidFill>
              <a:schemeClr val="tx1"/>
            </a:solidFill>
            <a:round/>
            <a:headEnd/>
            <a:tailEnd/>
          </a:ln>
        </p:spPr>
        <p:txBody>
          <a:bodyPr anchor="ctr"/>
          <a:lstStyle/>
          <a:p>
            <a:pPr algn="ctr" defTabSz="2085975"/>
            <a:r>
              <a:rPr lang="en-GB" sz="1400"/>
              <a:t>SPG</a:t>
            </a:r>
          </a:p>
        </p:txBody>
      </p:sp>
      <p:sp>
        <p:nvSpPr>
          <p:cNvPr id="6" name="Rectangle 44"/>
          <p:cNvSpPr>
            <a:spLocks noChangeArrowheads="1"/>
          </p:cNvSpPr>
          <p:nvPr/>
        </p:nvSpPr>
        <p:spPr bwMode="auto">
          <a:xfrm>
            <a:off x="4367808" y="3131840"/>
            <a:ext cx="914400" cy="457200"/>
          </a:xfrm>
          <a:prstGeom prst="rect">
            <a:avLst/>
          </a:prstGeom>
          <a:solidFill>
            <a:srgbClr val="FFFF99"/>
          </a:solidFill>
          <a:ln w="6350" algn="ctr">
            <a:solidFill>
              <a:schemeClr val="tx1"/>
            </a:solidFill>
            <a:round/>
            <a:headEnd/>
            <a:tailEnd/>
          </a:ln>
        </p:spPr>
        <p:txBody>
          <a:bodyPr anchor="ctr"/>
          <a:lstStyle/>
          <a:p>
            <a:pPr algn="ctr" defTabSz="2085975"/>
            <a:r>
              <a:rPr lang="en-GB" sz="1400">
                <a:solidFill>
                  <a:srgbClr val="C00000"/>
                </a:solidFill>
              </a:rPr>
              <a:t>SVG</a:t>
            </a:r>
          </a:p>
        </p:txBody>
      </p:sp>
      <p:sp>
        <p:nvSpPr>
          <p:cNvPr id="7" name="Rectangle 45"/>
          <p:cNvSpPr>
            <a:spLocks noChangeArrowheads="1"/>
          </p:cNvSpPr>
          <p:nvPr/>
        </p:nvSpPr>
        <p:spPr bwMode="auto">
          <a:xfrm>
            <a:off x="4367808" y="3817640"/>
            <a:ext cx="914400" cy="457200"/>
          </a:xfrm>
          <a:prstGeom prst="rect">
            <a:avLst/>
          </a:prstGeom>
          <a:solidFill>
            <a:srgbClr val="FFFF99"/>
          </a:solidFill>
          <a:ln w="6350" algn="ctr">
            <a:solidFill>
              <a:schemeClr val="tx1"/>
            </a:solidFill>
            <a:round/>
            <a:headEnd/>
            <a:tailEnd/>
          </a:ln>
        </p:spPr>
        <p:txBody>
          <a:bodyPr anchor="ctr"/>
          <a:lstStyle/>
          <a:p>
            <a:pPr algn="ctr" defTabSz="2085975"/>
            <a:r>
              <a:rPr lang="en-GB" sz="1400" dirty="0" smtClean="0"/>
              <a:t>SCG</a:t>
            </a:r>
            <a:endParaRPr lang="en-GB" sz="1400" dirty="0"/>
          </a:p>
        </p:txBody>
      </p:sp>
      <p:sp>
        <p:nvSpPr>
          <p:cNvPr id="8" name="Rectangle 46"/>
          <p:cNvSpPr>
            <a:spLocks noChangeArrowheads="1"/>
          </p:cNvSpPr>
          <p:nvPr/>
        </p:nvSpPr>
        <p:spPr bwMode="auto">
          <a:xfrm>
            <a:off x="3224808" y="3817640"/>
            <a:ext cx="915987" cy="457200"/>
          </a:xfrm>
          <a:prstGeom prst="rect">
            <a:avLst/>
          </a:prstGeom>
          <a:solidFill>
            <a:srgbClr val="FFFF99"/>
          </a:solidFill>
          <a:ln w="6350" algn="ctr">
            <a:solidFill>
              <a:schemeClr val="tx1"/>
            </a:solidFill>
            <a:round/>
            <a:headEnd/>
            <a:tailEnd/>
          </a:ln>
        </p:spPr>
        <p:txBody>
          <a:bodyPr anchor="ctr"/>
          <a:lstStyle/>
          <a:p>
            <a:pPr algn="ctr" defTabSz="2085975"/>
            <a:r>
              <a:rPr lang="en-GB" sz="1400"/>
              <a:t>EGI CSIRT</a:t>
            </a:r>
          </a:p>
        </p:txBody>
      </p:sp>
      <p:sp>
        <p:nvSpPr>
          <p:cNvPr id="9" name="Rectangle 47"/>
          <p:cNvSpPr>
            <a:spLocks noChangeArrowheads="1"/>
          </p:cNvSpPr>
          <p:nvPr/>
        </p:nvSpPr>
        <p:spPr bwMode="auto">
          <a:xfrm>
            <a:off x="3148608" y="2446040"/>
            <a:ext cx="2286000" cy="228600"/>
          </a:xfrm>
          <a:prstGeom prst="rect">
            <a:avLst/>
          </a:prstGeom>
          <a:solidFill>
            <a:srgbClr val="FFFF99"/>
          </a:solidFill>
          <a:ln w="6350" algn="ctr">
            <a:solidFill>
              <a:schemeClr val="tx1"/>
            </a:solidFill>
            <a:round/>
            <a:headEnd/>
            <a:tailEnd/>
          </a:ln>
        </p:spPr>
        <p:txBody>
          <a:bodyPr anchor="ctr"/>
          <a:lstStyle/>
          <a:p>
            <a:pPr algn="ctr" defTabSz="2085975"/>
            <a:r>
              <a:rPr lang="en-GB" sz="1400"/>
              <a:t>EGI Management</a:t>
            </a:r>
          </a:p>
        </p:txBody>
      </p:sp>
      <p:sp>
        <p:nvSpPr>
          <p:cNvPr id="10" name="Rounded Rectangle 48"/>
          <p:cNvSpPr>
            <a:spLocks noChangeArrowheads="1"/>
          </p:cNvSpPr>
          <p:nvPr/>
        </p:nvSpPr>
        <p:spPr bwMode="auto">
          <a:xfrm>
            <a:off x="3834408" y="4732040"/>
            <a:ext cx="685800" cy="4572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200"/>
              <a:t>NGI 2</a:t>
            </a:r>
          </a:p>
        </p:txBody>
      </p:sp>
      <p:sp>
        <p:nvSpPr>
          <p:cNvPr id="11" name="Rectangle 49"/>
          <p:cNvSpPr>
            <a:spLocks noChangeArrowheads="1"/>
          </p:cNvSpPr>
          <p:nvPr/>
        </p:nvSpPr>
        <p:spPr bwMode="auto">
          <a:xfrm>
            <a:off x="3910608" y="5189240"/>
            <a:ext cx="533400" cy="381000"/>
          </a:xfrm>
          <a:prstGeom prst="rect">
            <a:avLst/>
          </a:prstGeom>
          <a:solidFill>
            <a:srgbClr val="FFFF99"/>
          </a:solidFill>
          <a:ln w="9525" algn="ctr">
            <a:solidFill>
              <a:schemeClr val="tx1"/>
            </a:solidFill>
            <a:round/>
            <a:headEnd/>
            <a:tailEnd/>
          </a:ln>
        </p:spPr>
        <p:txBody>
          <a:bodyPr anchor="ctr"/>
          <a:lstStyle/>
          <a:p>
            <a:pPr algn="ctr" defTabSz="2085975"/>
            <a:r>
              <a:rPr lang="en-GB" sz="1000"/>
              <a:t>Sites</a:t>
            </a:r>
          </a:p>
        </p:txBody>
      </p:sp>
      <p:sp>
        <p:nvSpPr>
          <p:cNvPr id="12" name="Rounded Rectangle 50"/>
          <p:cNvSpPr>
            <a:spLocks noChangeArrowheads="1"/>
          </p:cNvSpPr>
          <p:nvPr/>
        </p:nvSpPr>
        <p:spPr bwMode="auto">
          <a:xfrm>
            <a:off x="2996208" y="4732040"/>
            <a:ext cx="685800" cy="4572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200"/>
              <a:t>NGI 1</a:t>
            </a:r>
          </a:p>
        </p:txBody>
      </p:sp>
      <p:sp>
        <p:nvSpPr>
          <p:cNvPr id="13" name="Rectangle 51"/>
          <p:cNvSpPr>
            <a:spLocks noChangeArrowheads="1"/>
          </p:cNvSpPr>
          <p:nvPr/>
        </p:nvSpPr>
        <p:spPr bwMode="auto">
          <a:xfrm>
            <a:off x="3072408" y="5189240"/>
            <a:ext cx="533400" cy="381000"/>
          </a:xfrm>
          <a:prstGeom prst="rect">
            <a:avLst/>
          </a:prstGeom>
          <a:solidFill>
            <a:srgbClr val="FFFF99"/>
          </a:solidFill>
          <a:ln w="9525" algn="ctr">
            <a:solidFill>
              <a:schemeClr val="tx1"/>
            </a:solidFill>
            <a:round/>
            <a:headEnd/>
            <a:tailEnd/>
          </a:ln>
        </p:spPr>
        <p:txBody>
          <a:bodyPr anchor="ctr"/>
          <a:lstStyle/>
          <a:p>
            <a:pPr algn="ctr" defTabSz="2085975"/>
            <a:r>
              <a:rPr lang="en-GB" sz="1000"/>
              <a:t>Sites</a:t>
            </a:r>
          </a:p>
        </p:txBody>
      </p:sp>
      <p:sp>
        <p:nvSpPr>
          <p:cNvPr id="14" name="Rounded Rectangle 52"/>
          <p:cNvSpPr>
            <a:spLocks noChangeArrowheads="1"/>
          </p:cNvSpPr>
          <p:nvPr/>
        </p:nvSpPr>
        <p:spPr bwMode="auto">
          <a:xfrm>
            <a:off x="4672608" y="4732040"/>
            <a:ext cx="685800" cy="4572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200"/>
              <a:t>NGI 3</a:t>
            </a:r>
          </a:p>
        </p:txBody>
      </p:sp>
      <p:sp>
        <p:nvSpPr>
          <p:cNvPr id="15" name="Rectangle 53"/>
          <p:cNvSpPr>
            <a:spLocks noChangeArrowheads="1"/>
          </p:cNvSpPr>
          <p:nvPr/>
        </p:nvSpPr>
        <p:spPr bwMode="auto">
          <a:xfrm>
            <a:off x="4748808" y="5189240"/>
            <a:ext cx="533400" cy="381000"/>
          </a:xfrm>
          <a:prstGeom prst="rect">
            <a:avLst/>
          </a:prstGeom>
          <a:solidFill>
            <a:srgbClr val="FFFF99"/>
          </a:solidFill>
          <a:ln w="9525" algn="ctr">
            <a:solidFill>
              <a:schemeClr val="tx1"/>
            </a:solidFill>
            <a:round/>
            <a:headEnd/>
            <a:tailEnd/>
          </a:ln>
        </p:spPr>
        <p:txBody>
          <a:bodyPr anchor="ctr"/>
          <a:lstStyle/>
          <a:p>
            <a:pPr algn="ctr" defTabSz="2085975"/>
            <a:r>
              <a:rPr lang="en-GB" sz="1000"/>
              <a:t>Sites</a:t>
            </a:r>
          </a:p>
        </p:txBody>
      </p:sp>
      <p:sp>
        <p:nvSpPr>
          <p:cNvPr id="16" name="Rectangle 54"/>
          <p:cNvSpPr>
            <a:spLocks noChangeArrowheads="1"/>
          </p:cNvSpPr>
          <p:nvPr/>
        </p:nvSpPr>
        <p:spPr bwMode="auto">
          <a:xfrm>
            <a:off x="2843808" y="1988840"/>
            <a:ext cx="2819400" cy="3810000"/>
          </a:xfrm>
          <a:prstGeom prst="rect">
            <a:avLst/>
          </a:prstGeom>
          <a:noFill/>
          <a:ln w="9525" algn="ctr">
            <a:solidFill>
              <a:schemeClr val="tx1"/>
            </a:solidFill>
            <a:prstDash val="lgDashDot"/>
            <a:round/>
            <a:headEnd/>
            <a:tailEnd/>
          </a:ln>
        </p:spPr>
        <p:txBody>
          <a:bodyPr/>
          <a:lstStyle/>
          <a:p>
            <a:pPr algn="ctr" defTabSz="2085975"/>
            <a:r>
              <a:rPr lang="en-GB" sz="1400"/>
              <a:t>EGI</a:t>
            </a:r>
          </a:p>
        </p:txBody>
      </p:sp>
      <p:sp>
        <p:nvSpPr>
          <p:cNvPr id="17" name="Rectangle 55"/>
          <p:cNvSpPr>
            <a:spLocks noChangeArrowheads="1"/>
          </p:cNvSpPr>
          <p:nvPr/>
        </p:nvSpPr>
        <p:spPr bwMode="auto">
          <a:xfrm>
            <a:off x="1167408" y="2369840"/>
            <a:ext cx="1219200" cy="1905000"/>
          </a:xfrm>
          <a:prstGeom prst="rect">
            <a:avLst/>
          </a:prstGeom>
          <a:noFill/>
          <a:ln w="9525" algn="ctr">
            <a:solidFill>
              <a:schemeClr val="tx1"/>
            </a:solidFill>
            <a:prstDash val="lgDashDot"/>
            <a:round/>
            <a:headEnd/>
            <a:tailEnd/>
          </a:ln>
        </p:spPr>
        <p:txBody>
          <a:bodyPr/>
          <a:lstStyle/>
          <a:p>
            <a:pPr defTabSz="2085975"/>
            <a:r>
              <a:rPr lang="en-GB" sz="1000"/>
              <a:t>Virtual Research</a:t>
            </a:r>
          </a:p>
          <a:p>
            <a:pPr algn="ctr" defTabSz="2085975"/>
            <a:r>
              <a:rPr lang="en-GB" sz="1000"/>
              <a:t>Communities</a:t>
            </a:r>
          </a:p>
        </p:txBody>
      </p:sp>
      <p:sp>
        <p:nvSpPr>
          <p:cNvPr id="18" name="Rectangle 56"/>
          <p:cNvSpPr>
            <a:spLocks noChangeArrowheads="1"/>
          </p:cNvSpPr>
          <p:nvPr/>
        </p:nvSpPr>
        <p:spPr bwMode="auto">
          <a:xfrm>
            <a:off x="1243608" y="2903240"/>
            <a:ext cx="457200" cy="304800"/>
          </a:xfrm>
          <a:prstGeom prst="rect">
            <a:avLst/>
          </a:prstGeom>
          <a:solidFill>
            <a:srgbClr val="FFFF99"/>
          </a:solidFill>
          <a:ln w="9525" algn="ctr">
            <a:solidFill>
              <a:schemeClr val="tx1"/>
            </a:solidFill>
            <a:round/>
            <a:headEnd/>
            <a:tailEnd/>
          </a:ln>
        </p:spPr>
        <p:txBody>
          <a:bodyPr anchor="ctr"/>
          <a:lstStyle/>
          <a:p>
            <a:pPr algn="ctr" defTabSz="2085975"/>
            <a:r>
              <a:rPr lang="en-GB" sz="900"/>
              <a:t>User</a:t>
            </a:r>
          </a:p>
        </p:txBody>
      </p:sp>
      <p:sp>
        <p:nvSpPr>
          <p:cNvPr id="19" name="Rectangle 57"/>
          <p:cNvSpPr>
            <a:spLocks noChangeArrowheads="1"/>
          </p:cNvSpPr>
          <p:nvPr/>
        </p:nvSpPr>
        <p:spPr bwMode="auto">
          <a:xfrm>
            <a:off x="1243608" y="3589040"/>
            <a:ext cx="457200" cy="304800"/>
          </a:xfrm>
          <a:prstGeom prst="rect">
            <a:avLst/>
          </a:prstGeom>
          <a:solidFill>
            <a:srgbClr val="FFFF99"/>
          </a:solidFill>
          <a:ln w="9525" algn="ctr">
            <a:solidFill>
              <a:schemeClr val="tx1"/>
            </a:solidFill>
            <a:round/>
            <a:headEnd/>
            <a:tailEnd/>
          </a:ln>
        </p:spPr>
        <p:txBody>
          <a:bodyPr anchor="ctr"/>
          <a:lstStyle/>
          <a:p>
            <a:pPr algn="ctr" defTabSz="2085975"/>
            <a:r>
              <a:rPr lang="en-GB" sz="900"/>
              <a:t>User</a:t>
            </a:r>
          </a:p>
        </p:txBody>
      </p:sp>
      <p:sp>
        <p:nvSpPr>
          <p:cNvPr id="20" name="Rounded Rectangle 58"/>
          <p:cNvSpPr>
            <a:spLocks noChangeArrowheads="1"/>
          </p:cNvSpPr>
          <p:nvPr/>
        </p:nvSpPr>
        <p:spPr bwMode="auto">
          <a:xfrm>
            <a:off x="1700808" y="2827040"/>
            <a:ext cx="609600" cy="457200"/>
          </a:xfrm>
          <a:prstGeom prst="roundRect">
            <a:avLst>
              <a:gd name="adj" fmla="val 16667"/>
            </a:avLst>
          </a:prstGeom>
          <a:solidFill>
            <a:srgbClr val="FFFF99"/>
          </a:solidFill>
          <a:ln w="9525" algn="ctr">
            <a:solidFill>
              <a:schemeClr val="tx1"/>
            </a:solidFill>
            <a:round/>
            <a:headEnd/>
            <a:tailEnd/>
          </a:ln>
        </p:spPr>
        <p:txBody>
          <a:bodyPr anchor="ctr"/>
          <a:lstStyle/>
          <a:p>
            <a:pPr defTabSz="2085975"/>
            <a:r>
              <a:rPr lang="en-GB" sz="1000"/>
              <a:t>Appl.1</a:t>
            </a:r>
          </a:p>
        </p:txBody>
      </p:sp>
      <p:sp>
        <p:nvSpPr>
          <p:cNvPr id="21" name="Rounded Rectangle 59"/>
          <p:cNvSpPr>
            <a:spLocks noChangeArrowheads="1"/>
          </p:cNvSpPr>
          <p:nvPr/>
        </p:nvSpPr>
        <p:spPr bwMode="auto">
          <a:xfrm>
            <a:off x="1700808" y="3512840"/>
            <a:ext cx="609600" cy="457200"/>
          </a:xfrm>
          <a:prstGeom prst="roundRect">
            <a:avLst>
              <a:gd name="adj" fmla="val 16667"/>
            </a:avLst>
          </a:prstGeom>
          <a:solidFill>
            <a:srgbClr val="FFFF99"/>
          </a:solidFill>
          <a:ln w="9525" algn="ctr">
            <a:solidFill>
              <a:schemeClr val="tx1"/>
            </a:solidFill>
            <a:round/>
            <a:headEnd/>
            <a:tailEnd/>
          </a:ln>
        </p:spPr>
        <p:txBody>
          <a:bodyPr anchor="ctr"/>
          <a:lstStyle/>
          <a:p>
            <a:pPr defTabSz="2085975"/>
            <a:r>
              <a:rPr lang="en-GB" sz="1000"/>
              <a:t>Appl.2</a:t>
            </a:r>
          </a:p>
        </p:txBody>
      </p:sp>
      <p:sp>
        <p:nvSpPr>
          <p:cNvPr id="22" name="Oval 60"/>
          <p:cNvSpPr>
            <a:spLocks noChangeArrowheads="1"/>
          </p:cNvSpPr>
          <p:nvPr/>
        </p:nvSpPr>
        <p:spPr bwMode="auto">
          <a:xfrm>
            <a:off x="6196608" y="1988840"/>
            <a:ext cx="1295400" cy="457200"/>
          </a:xfrm>
          <a:prstGeom prst="ellipse">
            <a:avLst/>
          </a:prstGeom>
          <a:solidFill>
            <a:srgbClr val="FFFF99"/>
          </a:solidFill>
          <a:ln w="9525" algn="ctr">
            <a:solidFill>
              <a:schemeClr val="tx1"/>
            </a:solidFill>
            <a:round/>
            <a:headEnd/>
            <a:tailEnd/>
          </a:ln>
        </p:spPr>
        <p:txBody>
          <a:bodyPr anchor="ctr"/>
          <a:lstStyle/>
          <a:p>
            <a:pPr algn="ctr" defTabSz="2085975"/>
            <a:r>
              <a:rPr lang="en-GB" sz="1100"/>
              <a:t>Other Grids</a:t>
            </a:r>
          </a:p>
        </p:txBody>
      </p:sp>
      <p:sp>
        <p:nvSpPr>
          <p:cNvPr id="23" name="Rectangle 61"/>
          <p:cNvSpPr>
            <a:spLocks noChangeArrowheads="1"/>
          </p:cNvSpPr>
          <p:nvPr/>
        </p:nvSpPr>
        <p:spPr bwMode="auto">
          <a:xfrm>
            <a:off x="6272808" y="2674640"/>
            <a:ext cx="1219200" cy="304800"/>
          </a:xfrm>
          <a:prstGeom prst="rect">
            <a:avLst/>
          </a:prstGeom>
          <a:solidFill>
            <a:srgbClr val="FFFF99"/>
          </a:solidFill>
          <a:ln w="9525" algn="ctr">
            <a:solidFill>
              <a:schemeClr val="tx1"/>
            </a:solidFill>
            <a:round/>
            <a:headEnd/>
            <a:tailEnd/>
          </a:ln>
        </p:spPr>
        <p:txBody>
          <a:bodyPr anchor="ctr"/>
          <a:lstStyle/>
          <a:p>
            <a:pPr algn="ctr" defTabSz="2085975"/>
            <a:r>
              <a:rPr lang="en-GB" sz="1200"/>
              <a:t>EUGridPMA</a:t>
            </a:r>
          </a:p>
        </p:txBody>
      </p:sp>
      <p:sp>
        <p:nvSpPr>
          <p:cNvPr id="24" name="Rectangle 62"/>
          <p:cNvSpPr>
            <a:spLocks noChangeArrowheads="1"/>
          </p:cNvSpPr>
          <p:nvPr/>
        </p:nvSpPr>
        <p:spPr bwMode="auto">
          <a:xfrm>
            <a:off x="5968008" y="3208040"/>
            <a:ext cx="1676400" cy="1371600"/>
          </a:xfrm>
          <a:prstGeom prst="rect">
            <a:avLst/>
          </a:prstGeom>
          <a:noFill/>
          <a:ln w="9525" algn="ctr">
            <a:solidFill>
              <a:schemeClr val="tx1"/>
            </a:solidFill>
            <a:prstDash val="lgDashDot"/>
            <a:round/>
            <a:headEnd/>
            <a:tailEnd/>
          </a:ln>
        </p:spPr>
        <p:txBody>
          <a:bodyPr/>
          <a:lstStyle/>
          <a:p>
            <a:pPr algn="ctr" defTabSz="2085975"/>
            <a:r>
              <a:rPr lang="en-GB" sz="1400"/>
              <a:t>UMD Middleware</a:t>
            </a:r>
          </a:p>
        </p:txBody>
      </p:sp>
      <p:sp>
        <p:nvSpPr>
          <p:cNvPr id="25" name="Rectangle 63"/>
          <p:cNvSpPr>
            <a:spLocks noChangeArrowheads="1"/>
          </p:cNvSpPr>
          <p:nvPr/>
        </p:nvSpPr>
        <p:spPr bwMode="auto">
          <a:xfrm>
            <a:off x="1167408" y="4655840"/>
            <a:ext cx="1447800" cy="1143000"/>
          </a:xfrm>
          <a:prstGeom prst="rect">
            <a:avLst/>
          </a:prstGeom>
          <a:noFill/>
          <a:ln w="3175" algn="ctr">
            <a:solidFill>
              <a:schemeClr val="tx1"/>
            </a:solidFill>
            <a:round/>
            <a:headEnd/>
            <a:tailEnd/>
          </a:ln>
        </p:spPr>
        <p:txBody>
          <a:bodyPr/>
          <a:lstStyle/>
          <a:p>
            <a:pPr defTabSz="2085975"/>
            <a:r>
              <a:rPr lang="en-GB" sz="800" dirty="0"/>
              <a:t>NGI: National Grid Infrastructure</a:t>
            </a:r>
          </a:p>
          <a:p>
            <a:pPr defTabSz="2085975"/>
            <a:r>
              <a:rPr lang="en-GB" sz="800" dirty="0"/>
              <a:t>SVG: Software </a:t>
            </a:r>
            <a:r>
              <a:rPr lang="en-GB" sz="800" dirty="0" smtClean="0"/>
              <a:t>Vulnerability </a:t>
            </a:r>
            <a:r>
              <a:rPr lang="en-GB" sz="800" dirty="0"/>
              <a:t>Group</a:t>
            </a:r>
          </a:p>
          <a:p>
            <a:pPr defTabSz="2085975"/>
            <a:r>
              <a:rPr lang="en-GB" sz="800" dirty="0"/>
              <a:t>SPG: Security Policy Group</a:t>
            </a:r>
          </a:p>
          <a:p>
            <a:pPr defTabSz="2085975"/>
            <a:r>
              <a:rPr lang="en-GB" sz="800" dirty="0" smtClean="0"/>
              <a:t>SCG</a:t>
            </a:r>
            <a:r>
              <a:rPr lang="en-GB" sz="800" dirty="0"/>
              <a:t>: </a:t>
            </a:r>
            <a:r>
              <a:rPr lang="en-GB" sz="800" dirty="0" smtClean="0"/>
              <a:t>Security  </a:t>
            </a:r>
          </a:p>
          <a:p>
            <a:pPr defTabSz="2085975"/>
            <a:r>
              <a:rPr lang="en-GB" sz="800" dirty="0" smtClean="0"/>
              <a:t>Co-ordination Group</a:t>
            </a:r>
            <a:endParaRPr lang="en-GB" sz="800" dirty="0"/>
          </a:p>
          <a:p>
            <a:pPr defTabSz="2085975"/>
            <a:r>
              <a:rPr lang="en-GB" sz="800" dirty="0"/>
              <a:t>CSIRT: Computer Security Incident Response team</a:t>
            </a:r>
          </a:p>
        </p:txBody>
      </p:sp>
      <p:sp>
        <p:nvSpPr>
          <p:cNvPr id="26" name="Rounded Rectangle 66"/>
          <p:cNvSpPr>
            <a:spLocks noChangeArrowheads="1"/>
          </p:cNvSpPr>
          <p:nvPr/>
        </p:nvSpPr>
        <p:spPr bwMode="auto">
          <a:xfrm>
            <a:off x="6120408" y="3589040"/>
            <a:ext cx="609600" cy="3810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000"/>
              <a:t>gLite</a:t>
            </a:r>
          </a:p>
        </p:txBody>
      </p:sp>
      <p:sp>
        <p:nvSpPr>
          <p:cNvPr id="27" name="Rounded Rectangle 67"/>
          <p:cNvSpPr>
            <a:spLocks noChangeArrowheads="1"/>
          </p:cNvSpPr>
          <p:nvPr/>
        </p:nvSpPr>
        <p:spPr bwMode="auto">
          <a:xfrm>
            <a:off x="6120408" y="4046240"/>
            <a:ext cx="609600" cy="3810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000"/>
              <a:t>ARC</a:t>
            </a:r>
          </a:p>
        </p:txBody>
      </p:sp>
      <p:sp>
        <p:nvSpPr>
          <p:cNvPr id="28" name="Rounded Rectangle 68"/>
          <p:cNvSpPr>
            <a:spLocks noChangeArrowheads="1"/>
          </p:cNvSpPr>
          <p:nvPr/>
        </p:nvSpPr>
        <p:spPr bwMode="auto">
          <a:xfrm>
            <a:off x="6882408" y="4046240"/>
            <a:ext cx="609600" cy="3810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000"/>
              <a:t>....</a:t>
            </a:r>
          </a:p>
        </p:txBody>
      </p:sp>
      <p:sp>
        <p:nvSpPr>
          <p:cNvPr id="29" name="Rounded Rectangle 69"/>
          <p:cNvSpPr>
            <a:spLocks noChangeArrowheads="1"/>
          </p:cNvSpPr>
          <p:nvPr/>
        </p:nvSpPr>
        <p:spPr bwMode="auto">
          <a:xfrm>
            <a:off x="6882408" y="3589040"/>
            <a:ext cx="609600" cy="3810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800"/>
              <a:t>Unicore</a:t>
            </a:r>
          </a:p>
        </p:txBody>
      </p:sp>
      <p:sp>
        <p:nvSpPr>
          <p:cNvPr id="30" name="TextBox 70"/>
          <p:cNvSpPr txBox="1">
            <a:spLocks noChangeArrowheads="1"/>
          </p:cNvSpPr>
          <p:nvPr/>
        </p:nvSpPr>
        <p:spPr bwMode="auto">
          <a:xfrm>
            <a:off x="5891808" y="5113040"/>
            <a:ext cx="1301750" cy="214312"/>
          </a:xfrm>
          <a:prstGeom prst="rect">
            <a:avLst/>
          </a:prstGeom>
          <a:noFill/>
          <a:ln w="9525">
            <a:noFill/>
            <a:miter lim="800000"/>
            <a:headEnd/>
            <a:tailEnd/>
          </a:ln>
        </p:spPr>
        <p:txBody>
          <a:bodyPr wrap="none">
            <a:spAutoFit/>
          </a:bodyPr>
          <a:lstStyle/>
          <a:p>
            <a:r>
              <a:rPr lang="en-GB" sz="800"/>
              <a:t>SVG draws membership</a:t>
            </a:r>
          </a:p>
        </p:txBody>
      </p:sp>
      <p:sp>
        <p:nvSpPr>
          <p:cNvPr id="31" name="TextBox 71"/>
          <p:cNvSpPr txBox="1">
            <a:spLocks noChangeArrowheads="1"/>
          </p:cNvSpPr>
          <p:nvPr/>
        </p:nvSpPr>
        <p:spPr bwMode="auto">
          <a:xfrm>
            <a:off x="5891808" y="5341640"/>
            <a:ext cx="1211262" cy="214312"/>
          </a:xfrm>
          <a:prstGeom prst="rect">
            <a:avLst/>
          </a:prstGeom>
          <a:noFill/>
          <a:ln w="9525">
            <a:noFill/>
            <a:miter lim="800000"/>
            <a:headEnd/>
            <a:tailEnd/>
          </a:ln>
        </p:spPr>
        <p:txBody>
          <a:bodyPr wrap="none">
            <a:spAutoFit/>
          </a:bodyPr>
          <a:lstStyle/>
          <a:p>
            <a:r>
              <a:rPr lang="en-GB" sz="800"/>
              <a:t>SVG main interactions</a:t>
            </a:r>
          </a:p>
        </p:txBody>
      </p:sp>
      <p:sp>
        <p:nvSpPr>
          <p:cNvPr id="32" name="TextBox 72"/>
          <p:cNvSpPr txBox="1">
            <a:spLocks noChangeArrowheads="1"/>
          </p:cNvSpPr>
          <p:nvPr/>
        </p:nvSpPr>
        <p:spPr bwMode="auto">
          <a:xfrm>
            <a:off x="5891808" y="5570240"/>
            <a:ext cx="1246187" cy="214312"/>
          </a:xfrm>
          <a:prstGeom prst="rect">
            <a:avLst/>
          </a:prstGeom>
          <a:noFill/>
          <a:ln w="9525">
            <a:noFill/>
            <a:miter lim="800000"/>
            <a:headEnd/>
            <a:tailEnd/>
          </a:ln>
        </p:spPr>
        <p:txBody>
          <a:bodyPr>
            <a:spAutoFit/>
          </a:bodyPr>
          <a:lstStyle/>
          <a:p>
            <a:r>
              <a:rPr lang="en-GB" sz="800"/>
              <a:t>Other SVG interactions</a:t>
            </a:r>
          </a:p>
        </p:txBody>
      </p:sp>
      <p:cxnSp>
        <p:nvCxnSpPr>
          <p:cNvPr id="33" name="Straight Arrow Connector 74"/>
          <p:cNvCxnSpPr>
            <a:cxnSpLocks noChangeShapeType="1"/>
          </p:cNvCxnSpPr>
          <p:nvPr/>
        </p:nvCxnSpPr>
        <p:spPr bwMode="auto">
          <a:xfrm>
            <a:off x="7111008" y="5417840"/>
            <a:ext cx="533400" cy="1587"/>
          </a:xfrm>
          <a:prstGeom prst="straightConnector1">
            <a:avLst/>
          </a:prstGeom>
          <a:noFill/>
          <a:ln w="12700" algn="ctr">
            <a:solidFill>
              <a:srgbClr val="C00000"/>
            </a:solidFill>
            <a:round/>
            <a:headEnd type="arrow" w="med" len="med"/>
            <a:tailEnd type="arrow" w="med" len="med"/>
          </a:ln>
        </p:spPr>
      </p:cxnSp>
      <p:sp>
        <p:nvSpPr>
          <p:cNvPr id="34" name="5-Point Star 33"/>
          <p:cNvSpPr/>
          <p:nvPr/>
        </p:nvSpPr>
        <p:spPr bwMode="auto">
          <a:xfrm>
            <a:off x="7187208" y="51130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5" name="5-Point Star 34"/>
          <p:cNvSpPr/>
          <p:nvPr/>
        </p:nvSpPr>
        <p:spPr bwMode="auto">
          <a:xfrm>
            <a:off x="3910608" y="5417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6" name="5-Point Star 35"/>
          <p:cNvSpPr/>
          <p:nvPr/>
        </p:nvSpPr>
        <p:spPr bwMode="auto">
          <a:xfrm>
            <a:off x="4748808" y="5417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7" name="5-Point Star 36"/>
          <p:cNvSpPr/>
          <p:nvPr/>
        </p:nvSpPr>
        <p:spPr bwMode="auto">
          <a:xfrm>
            <a:off x="6882408" y="4274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8" name="5-Point Star 37"/>
          <p:cNvSpPr/>
          <p:nvPr/>
        </p:nvSpPr>
        <p:spPr bwMode="auto">
          <a:xfrm>
            <a:off x="6120408" y="38176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9" name="5-Point Star 38"/>
          <p:cNvSpPr/>
          <p:nvPr/>
        </p:nvSpPr>
        <p:spPr bwMode="auto">
          <a:xfrm>
            <a:off x="2996208" y="5036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40" name="5-Point Star 39"/>
          <p:cNvSpPr/>
          <p:nvPr/>
        </p:nvSpPr>
        <p:spPr bwMode="auto">
          <a:xfrm>
            <a:off x="6120408" y="4274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41" name="5-Point Star 40"/>
          <p:cNvSpPr/>
          <p:nvPr/>
        </p:nvSpPr>
        <p:spPr bwMode="auto">
          <a:xfrm>
            <a:off x="4367808" y="41224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cxnSp>
        <p:nvCxnSpPr>
          <p:cNvPr id="42" name="Straight Arrow Connector 85"/>
          <p:cNvCxnSpPr>
            <a:cxnSpLocks noChangeShapeType="1"/>
          </p:cNvCxnSpPr>
          <p:nvPr/>
        </p:nvCxnSpPr>
        <p:spPr bwMode="auto">
          <a:xfrm rot="5400000">
            <a:off x="3872508" y="4160540"/>
            <a:ext cx="1143000" cy="0"/>
          </a:xfrm>
          <a:prstGeom prst="straightConnector1">
            <a:avLst/>
          </a:prstGeom>
          <a:noFill/>
          <a:ln w="12700" algn="ctr">
            <a:solidFill>
              <a:srgbClr val="404040"/>
            </a:solidFill>
            <a:prstDash val="sysDash"/>
            <a:round/>
            <a:headEnd type="arrow" w="med" len="med"/>
            <a:tailEnd type="arrow" w="med" len="med"/>
          </a:ln>
        </p:spPr>
      </p:cxnSp>
      <p:cxnSp>
        <p:nvCxnSpPr>
          <p:cNvPr id="43" name="Straight Arrow Connector 88"/>
          <p:cNvCxnSpPr>
            <a:cxnSpLocks noChangeShapeType="1"/>
            <a:endCxn id="8" idx="0"/>
          </p:cNvCxnSpPr>
          <p:nvPr/>
        </p:nvCxnSpPr>
        <p:spPr bwMode="auto">
          <a:xfrm rot="10800000" flipV="1">
            <a:off x="3683595" y="3589040"/>
            <a:ext cx="685800" cy="228600"/>
          </a:xfrm>
          <a:prstGeom prst="straightConnector1">
            <a:avLst/>
          </a:prstGeom>
          <a:noFill/>
          <a:ln w="12700" algn="ctr">
            <a:solidFill>
              <a:srgbClr val="C00000"/>
            </a:solidFill>
            <a:round/>
            <a:headEnd type="arrow" w="med" len="med"/>
            <a:tailEnd type="arrow" w="med" len="med"/>
          </a:ln>
        </p:spPr>
      </p:cxnSp>
      <p:cxnSp>
        <p:nvCxnSpPr>
          <p:cNvPr id="44" name="Straight Arrow Connector 89"/>
          <p:cNvCxnSpPr>
            <a:cxnSpLocks noChangeShapeType="1"/>
          </p:cNvCxnSpPr>
          <p:nvPr/>
        </p:nvCxnSpPr>
        <p:spPr bwMode="auto">
          <a:xfrm>
            <a:off x="7111008" y="5646440"/>
            <a:ext cx="533400" cy="1587"/>
          </a:xfrm>
          <a:prstGeom prst="straightConnector1">
            <a:avLst/>
          </a:prstGeom>
          <a:noFill/>
          <a:ln w="12700" algn="ctr">
            <a:solidFill>
              <a:srgbClr val="404040"/>
            </a:solidFill>
            <a:prstDash val="sysDash"/>
            <a:round/>
            <a:headEnd type="arrow" w="med" len="med"/>
            <a:tailEnd type="arrow" w="med" len="med"/>
          </a:ln>
        </p:spPr>
      </p:cxnSp>
      <p:cxnSp>
        <p:nvCxnSpPr>
          <p:cNvPr id="45" name="Straight Arrow Connector 90"/>
          <p:cNvCxnSpPr>
            <a:cxnSpLocks noChangeShapeType="1"/>
          </p:cNvCxnSpPr>
          <p:nvPr/>
        </p:nvCxnSpPr>
        <p:spPr bwMode="auto">
          <a:xfrm rot="16200000" flipH="1">
            <a:off x="4139208" y="4425652"/>
            <a:ext cx="1677988" cy="1587"/>
          </a:xfrm>
          <a:prstGeom prst="straightConnector1">
            <a:avLst/>
          </a:prstGeom>
          <a:noFill/>
          <a:ln w="12700" algn="ctr">
            <a:solidFill>
              <a:srgbClr val="404040"/>
            </a:solidFill>
            <a:prstDash val="sysDash"/>
            <a:round/>
            <a:headEnd type="arrow" w="med" len="med"/>
            <a:tailEnd type="arrow" w="med" len="med"/>
          </a:ln>
        </p:spPr>
      </p:cxnSp>
      <p:cxnSp>
        <p:nvCxnSpPr>
          <p:cNvPr id="46" name="Straight Arrow Connector 105"/>
          <p:cNvCxnSpPr>
            <a:cxnSpLocks noChangeShapeType="1"/>
            <a:stCxn id="6" idx="2"/>
            <a:endCxn id="7" idx="0"/>
          </p:cNvCxnSpPr>
          <p:nvPr/>
        </p:nvCxnSpPr>
        <p:spPr bwMode="auto">
          <a:xfrm rot="16200000" flipH="1">
            <a:off x="4710708" y="3703340"/>
            <a:ext cx="228600" cy="0"/>
          </a:xfrm>
          <a:prstGeom prst="straightConnector1">
            <a:avLst/>
          </a:prstGeom>
          <a:noFill/>
          <a:ln w="12700" algn="ctr">
            <a:solidFill>
              <a:srgbClr val="C00000"/>
            </a:solidFill>
            <a:round/>
            <a:headEnd type="arrow" w="med" len="med"/>
            <a:tailEnd type="arrow" w="med" len="med"/>
          </a:ln>
        </p:spPr>
      </p:cxnSp>
      <p:cxnSp>
        <p:nvCxnSpPr>
          <p:cNvPr id="47" name="Straight Arrow Connector 110"/>
          <p:cNvCxnSpPr>
            <a:cxnSpLocks noChangeShapeType="1"/>
          </p:cNvCxnSpPr>
          <p:nvPr/>
        </p:nvCxnSpPr>
        <p:spPr bwMode="auto">
          <a:xfrm>
            <a:off x="5282208" y="3284240"/>
            <a:ext cx="839787" cy="36512"/>
          </a:xfrm>
          <a:prstGeom prst="straightConnector1">
            <a:avLst/>
          </a:prstGeom>
          <a:noFill/>
          <a:ln w="12700" algn="ctr">
            <a:solidFill>
              <a:srgbClr val="C00000"/>
            </a:solidFill>
            <a:round/>
            <a:headEnd type="arrow" w="med" len="med"/>
            <a:tailEnd type="arrow" w="med" len="med"/>
          </a:ln>
        </p:spPr>
      </p:cxnSp>
      <p:cxnSp>
        <p:nvCxnSpPr>
          <p:cNvPr id="48" name="Straight Arrow Connector 112"/>
          <p:cNvCxnSpPr>
            <a:cxnSpLocks noChangeShapeType="1"/>
            <a:stCxn id="6" idx="3"/>
          </p:cNvCxnSpPr>
          <p:nvPr/>
        </p:nvCxnSpPr>
        <p:spPr bwMode="auto">
          <a:xfrm>
            <a:off x="5282208" y="3360440"/>
            <a:ext cx="838200" cy="266700"/>
          </a:xfrm>
          <a:prstGeom prst="straightConnector1">
            <a:avLst/>
          </a:prstGeom>
          <a:noFill/>
          <a:ln w="12700" algn="ctr">
            <a:solidFill>
              <a:srgbClr val="C00000"/>
            </a:solidFill>
            <a:round/>
            <a:headEnd type="arrow" w="med" len="med"/>
            <a:tailEnd type="arrow" w="med" len="med"/>
          </a:ln>
        </p:spPr>
      </p:cxnSp>
      <p:cxnSp>
        <p:nvCxnSpPr>
          <p:cNvPr id="49" name="Straight Arrow Connector 115"/>
          <p:cNvCxnSpPr>
            <a:cxnSpLocks noChangeShapeType="1"/>
          </p:cNvCxnSpPr>
          <p:nvPr/>
        </p:nvCxnSpPr>
        <p:spPr bwMode="auto">
          <a:xfrm>
            <a:off x="5282208" y="3512840"/>
            <a:ext cx="838200" cy="609600"/>
          </a:xfrm>
          <a:prstGeom prst="straightConnector1">
            <a:avLst/>
          </a:prstGeom>
          <a:noFill/>
          <a:ln w="12700" algn="ctr">
            <a:solidFill>
              <a:srgbClr val="C00000"/>
            </a:solidFill>
            <a:round/>
            <a:headEnd type="arrow" w="med" len="med"/>
            <a:tailEnd type="arrow" w="med" len="med"/>
          </a:ln>
        </p:spPr>
      </p:cxnSp>
      <p:cxnSp>
        <p:nvCxnSpPr>
          <p:cNvPr id="50" name="Straight Arrow Connector 121"/>
          <p:cNvCxnSpPr>
            <a:cxnSpLocks noChangeShapeType="1"/>
          </p:cNvCxnSpPr>
          <p:nvPr/>
        </p:nvCxnSpPr>
        <p:spPr bwMode="auto">
          <a:xfrm rot="5400000">
            <a:off x="4444802" y="2902446"/>
            <a:ext cx="457200" cy="1587"/>
          </a:xfrm>
          <a:prstGeom prst="straightConnector1">
            <a:avLst/>
          </a:prstGeom>
          <a:noFill/>
          <a:ln w="12700" algn="ctr">
            <a:solidFill>
              <a:srgbClr val="404040"/>
            </a:solidFill>
            <a:prstDash val="sysDash"/>
            <a:round/>
            <a:headEnd type="arrow" w="med" len="med"/>
            <a:tailEnd type="arrow" w="med" len="med"/>
          </a:ln>
        </p:spPr>
      </p:cxnSp>
      <p:cxnSp>
        <p:nvCxnSpPr>
          <p:cNvPr id="51" name="Straight Arrow Connector 124"/>
          <p:cNvCxnSpPr>
            <a:cxnSpLocks noChangeShapeType="1"/>
            <a:stCxn id="6" idx="0"/>
          </p:cNvCxnSpPr>
          <p:nvPr/>
        </p:nvCxnSpPr>
        <p:spPr bwMode="auto">
          <a:xfrm rot="5400000" flipH="1" flipV="1">
            <a:off x="5225852" y="1968996"/>
            <a:ext cx="762000" cy="1563687"/>
          </a:xfrm>
          <a:prstGeom prst="straightConnector1">
            <a:avLst/>
          </a:prstGeom>
          <a:noFill/>
          <a:ln w="12700" algn="ctr">
            <a:solidFill>
              <a:srgbClr val="404040"/>
            </a:solidFill>
            <a:prstDash val="sysDash"/>
            <a:round/>
            <a:headEnd type="arrow" w="med" len="med"/>
            <a:tailEnd type="arrow" w="med" len="med"/>
          </a:ln>
        </p:spPr>
      </p:cxnSp>
      <p:cxnSp>
        <p:nvCxnSpPr>
          <p:cNvPr id="52" name="Straight Arrow Connector 132"/>
          <p:cNvCxnSpPr>
            <a:cxnSpLocks noChangeShapeType="1"/>
          </p:cNvCxnSpPr>
          <p:nvPr/>
        </p:nvCxnSpPr>
        <p:spPr bwMode="auto">
          <a:xfrm>
            <a:off x="2310408" y="3208040"/>
            <a:ext cx="2057400" cy="76200"/>
          </a:xfrm>
          <a:prstGeom prst="straightConnector1">
            <a:avLst/>
          </a:prstGeom>
          <a:noFill/>
          <a:ln w="12700" algn="ctr">
            <a:solidFill>
              <a:srgbClr val="404040"/>
            </a:solidFill>
            <a:prstDash val="sysDash"/>
            <a:round/>
            <a:headEnd type="arrow" w="med" len="med"/>
            <a:tailEnd type="arrow" w="med" len="med"/>
          </a:ln>
        </p:spPr>
      </p:cxnSp>
      <p:sp>
        <p:nvSpPr>
          <p:cNvPr id="53" name="TextBox 135"/>
          <p:cNvSpPr txBox="1">
            <a:spLocks noChangeArrowheads="1"/>
          </p:cNvSpPr>
          <p:nvPr/>
        </p:nvSpPr>
        <p:spPr bwMode="auto">
          <a:xfrm>
            <a:off x="5891808" y="4884440"/>
            <a:ext cx="781050" cy="214312"/>
          </a:xfrm>
          <a:prstGeom prst="rect">
            <a:avLst/>
          </a:prstGeom>
          <a:noFill/>
          <a:ln w="9525">
            <a:noFill/>
            <a:miter lim="800000"/>
            <a:headEnd/>
            <a:tailEnd/>
          </a:ln>
        </p:spPr>
        <p:txBody>
          <a:bodyPr>
            <a:spAutoFit/>
          </a:bodyPr>
          <a:lstStyle/>
          <a:p>
            <a:r>
              <a:rPr lang="en-GB" sz="800"/>
              <a:t>Examples of:</a:t>
            </a:r>
          </a:p>
        </p:txBody>
      </p:sp>
      <p:cxnSp>
        <p:nvCxnSpPr>
          <p:cNvPr id="54" name="Straight Arrow Connector 136"/>
          <p:cNvCxnSpPr>
            <a:cxnSpLocks noChangeShapeType="1"/>
          </p:cNvCxnSpPr>
          <p:nvPr/>
        </p:nvCxnSpPr>
        <p:spPr bwMode="auto">
          <a:xfrm flipV="1">
            <a:off x="1624608" y="3512840"/>
            <a:ext cx="2743200" cy="304800"/>
          </a:xfrm>
          <a:prstGeom prst="straightConnector1">
            <a:avLst/>
          </a:prstGeom>
          <a:noFill/>
          <a:ln w="12700" algn="ctr">
            <a:solidFill>
              <a:srgbClr val="404040"/>
            </a:solidFill>
            <a:prstDash val="sysDash"/>
            <a:round/>
            <a:headEnd type="arrow" w="med" len="med"/>
            <a:tailEnd type="arrow" w="med" len="med"/>
          </a:ln>
        </p:spPr>
      </p:cxnSp>
      <p:cxnSp>
        <p:nvCxnSpPr>
          <p:cNvPr id="55" name="Straight Arrow Connector 141"/>
          <p:cNvCxnSpPr>
            <a:cxnSpLocks noChangeShapeType="1"/>
            <a:endCxn id="23" idx="1"/>
          </p:cNvCxnSpPr>
          <p:nvPr/>
        </p:nvCxnSpPr>
        <p:spPr bwMode="auto">
          <a:xfrm flipV="1">
            <a:off x="5282208" y="2827040"/>
            <a:ext cx="990600" cy="304800"/>
          </a:xfrm>
          <a:prstGeom prst="straightConnector1">
            <a:avLst/>
          </a:prstGeom>
          <a:noFill/>
          <a:ln w="12700" algn="ctr">
            <a:solidFill>
              <a:srgbClr val="404040"/>
            </a:solidFill>
            <a:prstDash val="sysDash"/>
            <a:round/>
            <a:headEnd type="arrow" w="med" len="med"/>
            <a:tailEnd type="arrow" w="med" len="med"/>
          </a:ln>
        </p:spPr>
      </p:cxnSp>
      <p:cxnSp>
        <p:nvCxnSpPr>
          <p:cNvPr id="56" name="Straight Arrow Connector 89"/>
          <p:cNvCxnSpPr>
            <a:cxnSpLocks noChangeShapeType="1"/>
            <a:stCxn id="5" idx="3"/>
            <a:endCxn id="6" idx="1"/>
          </p:cNvCxnSpPr>
          <p:nvPr/>
        </p:nvCxnSpPr>
        <p:spPr bwMode="auto">
          <a:xfrm>
            <a:off x="4139208" y="3360440"/>
            <a:ext cx="228600" cy="1587"/>
          </a:xfrm>
          <a:prstGeom prst="straightConnector1">
            <a:avLst/>
          </a:prstGeom>
          <a:noFill/>
          <a:ln w="12700" algn="ctr">
            <a:solidFill>
              <a:srgbClr val="404040"/>
            </a:solidFill>
            <a:prstDash val="sysDash"/>
            <a:round/>
            <a:headEnd type="arrow" w="med" len="med"/>
            <a:tailEnd type="arrow" w="med" len="med"/>
          </a:ln>
        </p:spPr>
      </p:cxnSp>
      <p:sp>
        <p:nvSpPr>
          <p:cNvPr id="57" name="5-Point Star 56"/>
          <p:cNvSpPr/>
          <p:nvPr/>
        </p:nvSpPr>
        <p:spPr bwMode="auto">
          <a:xfrm>
            <a:off x="3224808" y="41224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58" name="5-Point Star 57"/>
          <p:cNvSpPr/>
          <p:nvPr/>
        </p:nvSpPr>
        <p:spPr bwMode="auto">
          <a:xfrm>
            <a:off x="6272808" y="28270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59" name="5-Point Star 58"/>
          <p:cNvSpPr/>
          <p:nvPr/>
        </p:nvSpPr>
        <p:spPr bwMode="auto">
          <a:xfrm>
            <a:off x="6882408" y="38176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60" name="Title 59"/>
          <p:cNvSpPr>
            <a:spLocks noGrp="1"/>
          </p:cNvSpPr>
          <p:nvPr>
            <p:ph type="title"/>
          </p:nvPr>
        </p:nvSpPr>
        <p:spPr/>
        <p:txBody>
          <a:bodyPr/>
          <a:lstStyle/>
          <a:p>
            <a:r>
              <a:rPr lang="en-GB" dirty="0" smtClean="0"/>
              <a:t>Interaction with others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1988840"/>
            <a:ext cx="7200800" cy="1470025"/>
          </a:xfrm>
        </p:spPr>
        <p:txBody>
          <a:bodyPr/>
          <a:lstStyle/>
          <a:p>
            <a:r>
              <a:rPr lang="en-GB" dirty="0" smtClean="0"/>
              <a:t>Software Vulnerability issue handling in EGI - update</a:t>
            </a:r>
            <a:endParaRPr lang="en-GB" dirty="0"/>
          </a:p>
        </p:txBody>
      </p:sp>
      <p:sp>
        <p:nvSpPr>
          <p:cNvPr id="3" name="Subtitle 2"/>
          <p:cNvSpPr>
            <a:spLocks noGrp="1"/>
          </p:cNvSpPr>
          <p:nvPr>
            <p:ph type="subTitle" idx="1"/>
          </p:nvPr>
        </p:nvSpPr>
        <p:spPr>
          <a:xfrm>
            <a:off x="2267744" y="3886200"/>
            <a:ext cx="6048672" cy="1343000"/>
          </a:xfrm>
        </p:spPr>
        <p:txBody>
          <a:bodyPr/>
          <a:lstStyle/>
          <a:p>
            <a:r>
              <a:rPr lang="en-GB" dirty="0" smtClean="0"/>
              <a:t>Dr Linda Cornwall, STFC,</a:t>
            </a:r>
          </a:p>
          <a:p>
            <a:r>
              <a:rPr lang="en-GB" dirty="0" smtClean="0"/>
              <a:t>Rutherford Appleton Laboratory</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During the last year</a:t>
            </a:r>
            <a:endParaRPr lang="en-GB" dirty="0"/>
          </a:p>
        </p:txBody>
      </p:sp>
      <p:sp>
        <p:nvSpPr>
          <p:cNvPr id="3" name="Content Placeholder 2"/>
          <p:cNvSpPr>
            <a:spLocks noGrp="1"/>
          </p:cNvSpPr>
          <p:nvPr>
            <p:ph idx="1"/>
          </p:nvPr>
        </p:nvSpPr>
        <p:spPr/>
        <p:txBody>
          <a:bodyPr/>
          <a:lstStyle/>
          <a:p>
            <a:r>
              <a:rPr lang="en-GB" dirty="0" smtClean="0"/>
              <a:t>Wiki page developed </a:t>
            </a:r>
          </a:p>
          <a:p>
            <a:r>
              <a:rPr lang="en-GB" dirty="0" smtClean="0"/>
              <a:t>Established detailed contact details for  UMD software</a:t>
            </a:r>
          </a:p>
          <a:p>
            <a:r>
              <a:rPr lang="en-GB" dirty="0" smtClean="0"/>
              <a:t>Established more accurately ‘how we do things’ whereas 1 year ago in many cases there was only the ‘what to do’</a:t>
            </a:r>
          </a:p>
          <a:p>
            <a:pPr lvl="1"/>
            <a:r>
              <a:rPr lang="en-GB" dirty="0" smtClean="0"/>
              <a:t>No major changes to the actual process</a:t>
            </a:r>
          </a:p>
          <a:p>
            <a:r>
              <a:rPr lang="en-GB" dirty="0" smtClean="0"/>
              <a:t>Closer collaboration with CSIRT </a:t>
            </a:r>
          </a:p>
          <a:p>
            <a:pPr lvl="1"/>
            <a:r>
              <a:rPr lang="en-GB" dirty="0" smtClean="0"/>
              <a:t>Including handling non-UMD issues</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of RT</a:t>
            </a:r>
            <a:endParaRPr lang="en-GB" dirty="0"/>
          </a:p>
        </p:txBody>
      </p:sp>
      <p:sp>
        <p:nvSpPr>
          <p:cNvPr id="3" name="Content Placeholder 2"/>
          <p:cNvSpPr>
            <a:spLocks noGrp="1"/>
          </p:cNvSpPr>
          <p:nvPr>
            <p:ph idx="1"/>
          </p:nvPr>
        </p:nvSpPr>
        <p:spPr/>
        <p:txBody>
          <a:bodyPr/>
          <a:lstStyle/>
          <a:p>
            <a:r>
              <a:rPr lang="en-GB" dirty="0" smtClean="0"/>
              <a:t>RT (Request Tracker) used for managing issues</a:t>
            </a:r>
          </a:p>
          <a:p>
            <a:r>
              <a:rPr lang="en-GB" dirty="0" smtClean="0"/>
              <a:t>Advantages – run by EGI, can add person or group to 1 issue, keep rest confidential to RAT members only</a:t>
            </a:r>
          </a:p>
          <a:p>
            <a:r>
              <a:rPr lang="en-GB" dirty="0" smtClean="0"/>
              <a:t>Disadvantages – not trivial to extract info e.g. for metrics, reporting</a:t>
            </a:r>
          </a:p>
          <a:p>
            <a:pPr lvl="1"/>
            <a:r>
              <a:rPr lang="en-GB" dirty="0" smtClean="0"/>
              <a:t>Plan to improve fields and usage </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 reported </a:t>
            </a:r>
            <a:endParaRPr lang="en-GB" dirty="0"/>
          </a:p>
        </p:txBody>
      </p:sp>
      <p:sp>
        <p:nvSpPr>
          <p:cNvPr id="3" name="Content Placeholder 2"/>
          <p:cNvSpPr>
            <a:spLocks noGrp="1"/>
          </p:cNvSpPr>
          <p:nvPr>
            <p:ph idx="1"/>
          </p:nvPr>
        </p:nvSpPr>
        <p:spPr>
          <a:xfrm>
            <a:off x="611560" y="1124744"/>
            <a:ext cx="8075612" cy="4525963"/>
          </a:xfrm>
        </p:spPr>
        <p:txBody>
          <a:bodyPr/>
          <a:lstStyle/>
          <a:p>
            <a:r>
              <a:rPr lang="en-GB" dirty="0" smtClean="0"/>
              <a:t>35 issues reported in RT  (12</a:t>
            </a:r>
            <a:r>
              <a:rPr lang="en-GB" baseline="30000" dirty="0" smtClean="0"/>
              <a:t>th</a:t>
            </a:r>
            <a:r>
              <a:rPr lang="en-GB" dirty="0" smtClean="0"/>
              <a:t> Sept)</a:t>
            </a:r>
          </a:p>
          <a:p>
            <a:pPr lvl="1"/>
            <a:r>
              <a:rPr lang="en-GB" dirty="0" smtClean="0"/>
              <a:t>15 open</a:t>
            </a:r>
          </a:p>
          <a:p>
            <a:pPr lvl="1"/>
            <a:r>
              <a:rPr lang="en-GB" dirty="0" smtClean="0"/>
              <a:t>20 closed (mixture of fixed, not </a:t>
            </a:r>
            <a:r>
              <a:rPr lang="en-GB" dirty="0" err="1" smtClean="0"/>
              <a:t>applic</a:t>
            </a:r>
            <a:r>
              <a:rPr lang="en-GB" dirty="0" smtClean="0"/>
              <a:t>, operational action)</a:t>
            </a:r>
          </a:p>
          <a:p>
            <a:r>
              <a:rPr lang="en-GB" dirty="0" smtClean="0"/>
              <a:t>13 </a:t>
            </a:r>
            <a:r>
              <a:rPr lang="en-GB" dirty="0" err="1" smtClean="0"/>
              <a:t>gLite</a:t>
            </a:r>
            <a:r>
              <a:rPr lang="en-GB" dirty="0" smtClean="0"/>
              <a:t> (5 fixed, 8 in work), 1 </a:t>
            </a:r>
            <a:r>
              <a:rPr lang="en-GB" dirty="0" err="1" smtClean="0"/>
              <a:t>dCache</a:t>
            </a:r>
            <a:r>
              <a:rPr lang="en-GB" dirty="0" smtClean="0"/>
              <a:t>, rest non SLA.</a:t>
            </a:r>
          </a:p>
          <a:p>
            <a:r>
              <a:rPr lang="en-GB" dirty="0" smtClean="0"/>
              <a:t>Risks – 1 Critical, 4 High, 3 Moderate, 12 Low)</a:t>
            </a:r>
          </a:p>
          <a:p>
            <a:pPr lvl="1"/>
            <a:r>
              <a:rPr lang="en-GB" dirty="0" smtClean="0"/>
              <a:t>Note only recently including assessment for non-UMD software</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The future</a:t>
            </a:r>
            <a:endParaRPr lang="en-GB" sz="3600" dirty="0"/>
          </a:p>
        </p:txBody>
      </p:sp>
      <p:sp>
        <p:nvSpPr>
          <p:cNvPr id="3" name="Content Placeholder 2"/>
          <p:cNvSpPr>
            <a:spLocks noGrp="1"/>
          </p:cNvSpPr>
          <p:nvPr>
            <p:ph idx="1"/>
          </p:nvPr>
        </p:nvSpPr>
        <p:spPr/>
        <p:txBody>
          <a:bodyPr/>
          <a:lstStyle/>
          <a:p>
            <a:r>
              <a:rPr lang="en-GB" dirty="0" smtClean="0"/>
              <a:t>Current SVG issue handling well established and will </a:t>
            </a:r>
            <a:r>
              <a:rPr lang="en-GB" dirty="0" smtClean="0"/>
              <a:t>continue</a:t>
            </a:r>
          </a:p>
          <a:p>
            <a:pPr lvl="1"/>
            <a:r>
              <a:rPr lang="en-GB" dirty="0" smtClean="0"/>
              <a:t>Some improvement in co-ordination </a:t>
            </a:r>
            <a:r>
              <a:rPr lang="en-GB" smtClean="0"/>
              <a:t>between parties when issues fixed needed</a:t>
            </a:r>
            <a:endParaRPr lang="en-GB" dirty="0" smtClean="0"/>
          </a:p>
          <a:p>
            <a:r>
              <a:rPr lang="en-GB" dirty="0" smtClean="0"/>
              <a:t>Virtualization, Clouds,</a:t>
            </a:r>
          </a:p>
          <a:p>
            <a:pPr lvl="1"/>
            <a:r>
              <a:rPr lang="en-GB" dirty="0" smtClean="0"/>
              <a:t>Any changes needed?</a:t>
            </a:r>
          </a:p>
          <a:p>
            <a:r>
              <a:rPr lang="en-GB" dirty="0" smtClean="0"/>
              <a:t>Sustainability of group</a:t>
            </a:r>
          </a:p>
          <a:p>
            <a:pPr lvl="1"/>
            <a:r>
              <a:rPr lang="en-GB" dirty="0" smtClean="0"/>
              <a:t>Given very little funding</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information</a:t>
            </a:r>
            <a:endParaRPr lang="en-GB" dirty="0"/>
          </a:p>
        </p:txBody>
      </p:sp>
      <p:sp>
        <p:nvSpPr>
          <p:cNvPr id="3" name="Content Placeholder 2"/>
          <p:cNvSpPr>
            <a:spLocks noGrp="1"/>
          </p:cNvSpPr>
          <p:nvPr>
            <p:ph idx="1"/>
          </p:nvPr>
        </p:nvSpPr>
        <p:spPr>
          <a:xfrm>
            <a:off x="611560" y="1052736"/>
            <a:ext cx="8075612" cy="4525963"/>
          </a:xfrm>
        </p:spPr>
        <p:txBody>
          <a:bodyPr/>
          <a:lstStyle/>
          <a:p>
            <a:r>
              <a:rPr lang="en-GB" dirty="0" smtClean="0"/>
              <a:t>Vulnerability Issue handling Process </a:t>
            </a:r>
            <a:r>
              <a:rPr lang="en-GB" dirty="0" smtClean="0">
                <a:hlinkClick r:id="rId2"/>
              </a:rPr>
              <a:t>https://documents.egi.eu/public/ShowDocument?docid=717</a:t>
            </a:r>
            <a:r>
              <a:rPr lang="en-GB" dirty="0" smtClean="0"/>
              <a:t> </a:t>
            </a:r>
          </a:p>
          <a:p>
            <a:pPr>
              <a:buNone/>
            </a:pPr>
            <a:r>
              <a:rPr lang="en-GB" dirty="0" smtClean="0"/>
              <a:t>   (currently under revision – no major changes)</a:t>
            </a:r>
          </a:p>
          <a:p>
            <a:r>
              <a:rPr lang="en-GB" dirty="0" smtClean="0"/>
              <a:t>EGI SVG Wiki </a:t>
            </a:r>
            <a:r>
              <a:rPr lang="en-GB" dirty="0" smtClean="0">
                <a:hlinkClick r:id="rId3"/>
              </a:rPr>
              <a:t>https://wiki.egi.eu/wiki/SVG:SVG</a:t>
            </a:r>
            <a:endParaRPr lang="en-GB" dirty="0" smtClean="0"/>
          </a:p>
          <a:p>
            <a:r>
              <a:rPr lang="en-GB" dirty="0" smtClean="0"/>
              <a:t>EGI CSIRT Critical Vulnerability handling </a:t>
            </a:r>
            <a:r>
              <a:rPr lang="en-GB" dirty="0" smtClean="0">
                <a:hlinkClick r:id="rId4"/>
              </a:rPr>
              <a:t>https://documents.egi.eu/secure/ShowDocument?docid=283</a:t>
            </a:r>
            <a:endParaRPr lang="en-GB"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RAT members</a:t>
            </a:r>
            <a:endParaRPr lang="en-GB" dirty="0"/>
          </a:p>
        </p:txBody>
      </p:sp>
      <p:sp>
        <p:nvSpPr>
          <p:cNvPr id="3" name="Content Placeholder 2"/>
          <p:cNvSpPr>
            <a:spLocks noGrp="1"/>
          </p:cNvSpPr>
          <p:nvPr>
            <p:ph idx="1"/>
          </p:nvPr>
        </p:nvSpPr>
        <p:spPr>
          <a:xfrm>
            <a:off x="251520" y="1412776"/>
            <a:ext cx="8712968" cy="4525963"/>
          </a:xfrm>
        </p:spPr>
        <p:txBody>
          <a:bodyPr/>
          <a:lstStyle/>
          <a:p>
            <a:pPr>
              <a:buNone/>
            </a:pPr>
            <a:r>
              <a:rPr lang="en-GB" sz="1800" dirty="0" smtClean="0"/>
              <a:t>Linda Cornwall (RAL, UK)			Eygene Ryabinkin(RRC-KI, Russia ) </a:t>
            </a:r>
          </a:p>
          <a:p>
            <a:pPr>
              <a:buNone/>
            </a:pPr>
            <a:r>
              <a:rPr lang="en-GB" sz="1800" dirty="0" smtClean="0"/>
              <a:t>Stephen Burke(RAL, UK) 			Mischa </a:t>
            </a:r>
            <a:r>
              <a:rPr lang="en-GB" sz="1800" dirty="0" err="1" smtClean="0"/>
              <a:t>Sallé</a:t>
            </a:r>
            <a:r>
              <a:rPr lang="en-GB" sz="1800" dirty="0" smtClean="0"/>
              <a:t> (FOM) </a:t>
            </a:r>
          </a:p>
          <a:p>
            <a:pPr>
              <a:buNone/>
            </a:pPr>
            <a:r>
              <a:rPr lang="en-GB" sz="1800" dirty="0" smtClean="0"/>
              <a:t>Krzysztof Benedyczak (UWAR, Poland)	</a:t>
            </a:r>
            <a:r>
              <a:rPr lang="en-GB" sz="1800" dirty="0" err="1" smtClean="0"/>
              <a:t>Åke</a:t>
            </a:r>
            <a:r>
              <a:rPr lang="en-GB" sz="1800" dirty="0" smtClean="0"/>
              <a:t> </a:t>
            </a:r>
            <a:r>
              <a:rPr lang="en-GB" sz="1800" dirty="0" err="1" smtClean="0"/>
              <a:t>Sandgren</a:t>
            </a:r>
            <a:r>
              <a:rPr lang="en-GB" sz="1800" dirty="0" smtClean="0"/>
              <a:t>(HP2CN, Sweden)</a:t>
            </a:r>
          </a:p>
          <a:p>
            <a:pPr>
              <a:buNone/>
            </a:pPr>
            <a:r>
              <a:rPr lang="en-GB" sz="1800" dirty="0" smtClean="0"/>
              <a:t>Vincenzo Ciaschini(INFN, Italy) 		Bernd Schuller (JUELICH, Germany)</a:t>
            </a:r>
          </a:p>
          <a:p>
            <a:pPr>
              <a:buNone/>
            </a:pPr>
            <a:r>
              <a:rPr lang="en-GB" sz="1800" dirty="0" smtClean="0"/>
              <a:t>Sven Gabriel (FOM)			Steve Traylen(CERN) 	</a:t>
            </a:r>
          </a:p>
          <a:p>
            <a:pPr>
              <a:buNone/>
            </a:pPr>
            <a:r>
              <a:rPr lang="en-GB" sz="1800" dirty="0" smtClean="0"/>
              <a:t>Oscar Koeroo (FOM)			 Anders Waananen (UCPH, Denmark)</a:t>
            </a:r>
          </a:p>
          <a:p>
            <a:pPr>
              <a:buNone/>
            </a:pPr>
            <a:r>
              <a:rPr lang="en-GB" sz="1800" dirty="0" smtClean="0"/>
              <a:t>Daniel Kouril (CESNET, Czech Rep)  </a:t>
            </a:r>
          </a:p>
          <a:p>
            <a:pPr>
              <a:buNone/>
            </a:pPr>
            <a:r>
              <a:rPr lang="en-GB" sz="1800" dirty="0" smtClean="0"/>
              <a:t>Maarten Litmaath (CERN) </a:t>
            </a:r>
          </a:p>
          <a:p>
            <a:pPr>
              <a:buNone/>
            </a:pPr>
            <a:r>
              <a:rPr lang="en-GB" sz="1800" dirty="0" smtClean="0"/>
              <a:t>Mingchao Ma (RAL, UK)</a:t>
            </a:r>
          </a:p>
          <a:p>
            <a:pPr>
              <a:buNone/>
            </a:pPr>
            <a:r>
              <a:rPr lang="en-GB" sz="1800" dirty="0" smtClean="0"/>
              <a:t>Leif Nixon (LIU, Sweden)</a:t>
            </a:r>
          </a:p>
          <a:p>
            <a:pPr>
              <a:buNone/>
            </a:pPr>
            <a:endParaRPr lang="en-GB" sz="2000" dirty="0" smtClean="0"/>
          </a:p>
          <a:p>
            <a:pPr>
              <a:buNone/>
            </a:pPr>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lstStyle/>
          <a:p>
            <a:r>
              <a:rPr lang="en-GB"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 </a:t>
            </a:r>
            <a:endParaRPr lang="en-GB" dirty="0"/>
          </a:p>
        </p:txBody>
      </p:sp>
      <p:sp>
        <p:nvSpPr>
          <p:cNvPr id="3" name="Content Placeholder 2"/>
          <p:cNvSpPr>
            <a:spLocks noGrp="1"/>
          </p:cNvSpPr>
          <p:nvPr>
            <p:ph idx="1"/>
          </p:nvPr>
        </p:nvSpPr>
        <p:spPr>
          <a:xfrm>
            <a:off x="611560" y="1196752"/>
            <a:ext cx="8075612" cy="4525963"/>
          </a:xfrm>
        </p:spPr>
        <p:txBody>
          <a:bodyPr/>
          <a:lstStyle/>
          <a:p>
            <a:r>
              <a:rPr lang="en-GB" dirty="0" smtClean="0"/>
              <a:t>The purpose of the Software Vulnerability Group in EGI</a:t>
            </a:r>
          </a:p>
          <a:p>
            <a:r>
              <a:rPr lang="en-GB" dirty="0" smtClean="0"/>
              <a:t>What is a vulnerability? </a:t>
            </a:r>
          </a:p>
          <a:p>
            <a:r>
              <a:rPr lang="en-GB" dirty="0" smtClean="0"/>
              <a:t>Scope and types of Vulnerability</a:t>
            </a:r>
          </a:p>
          <a:p>
            <a:r>
              <a:rPr lang="en-GB" dirty="0" smtClean="0"/>
              <a:t>Summarise issue handling process </a:t>
            </a:r>
          </a:p>
          <a:p>
            <a:r>
              <a:rPr lang="en-GB" dirty="0" smtClean="0"/>
              <a:t>Activities/achievements over the last year</a:t>
            </a:r>
          </a:p>
          <a:p>
            <a:r>
              <a:rPr lang="en-GB" dirty="0" smtClean="0"/>
              <a:t>Plans for the future</a:t>
            </a:r>
          </a:p>
          <a:p>
            <a:pPr lvl="1">
              <a:buNone/>
            </a:pPr>
            <a:endParaRPr lang="en-GB" dirty="0" smtClean="0"/>
          </a:p>
          <a:p>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Purpose of SVG</a:t>
            </a:r>
          </a:p>
        </p:txBody>
      </p:sp>
      <p:sp>
        <p:nvSpPr>
          <p:cNvPr id="4099" name="Content Placeholder 13"/>
          <p:cNvSpPr>
            <a:spLocks noGrp="1"/>
          </p:cNvSpPr>
          <p:nvPr>
            <p:ph idx="1"/>
          </p:nvPr>
        </p:nvSpPr>
        <p:spPr>
          <a:xfrm>
            <a:off x="611188" y="1412875"/>
            <a:ext cx="8075612" cy="4525963"/>
          </a:xfrm>
        </p:spPr>
        <p:txBody>
          <a:bodyPr/>
          <a:lstStyle/>
          <a:p>
            <a:pPr>
              <a:buNone/>
            </a:pPr>
            <a:r>
              <a:rPr lang="en-GB" dirty="0" smtClean="0"/>
              <a:t>“To eliminate existing vulnerabilities from the deployed infrastructure, primarily from the grid middleware, prevent the introduction of new ones and prevent security incidents”.</a:t>
            </a:r>
          </a:p>
          <a:p>
            <a:pPr>
              <a:buNone/>
            </a:pPr>
            <a:endParaRPr lang="en-GB" dirty="0" smtClean="0">
              <a:latin typeface="Arial" charset="0"/>
              <a:cs typeface="Arial" charset="0"/>
            </a:endParaRP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123F33-D0C9-4724-96E2-02C62F17FA13}" type="datetime1">
              <a:rPr lang="en-GB" smtClean="0">
                <a:latin typeface="Arial" charset="0"/>
                <a:cs typeface="Arial" charset="0"/>
              </a:rPr>
              <a:pPr fontAlgn="base">
                <a:spcBef>
                  <a:spcPct val="0"/>
                </a:spcBef>
                <a:spcAft>
                  <a:spcPct val="0"/>
                </a:spcAft>
              </a:pPr>
              <a:t>14/09/2011</a:t>
            </a:fld>
            <a:endParaRPr lang="en-GB" smtClean="0">
              <a:latin typeface="Arial" charset="0"/>
              <a:cs typeface="Arial" charset="0"/>
            </a:endParaRP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02EA53-A952-496D-B3CA-BB73EFFB4B77}" type="slidenum">
              <a:rPr lang="en-GB" smtClean="0">
                <a:latin typeface="Arial" charset="0"/>
                <a:cs typeface="Arial" charset="0"/>
              </a:rPr>
              <a:pPr fontAlgn="base">
                <a:spcBef>
                  <a:spcPct val="0"/>
                </a:spcBef>
                <a:spcAft>
                  <a:spcPct val="0"/>
                </a:spcAft>
              </a:pPr>
              <a:t>5</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15888"/>
            <a:ext cx="7128917" cy="865187"/>
          </a:xfrm>
        </p:spPr>
        <p:txBody>
          <a:bodyPr/>
          <a:lstStyle/>
          <a:p>
            <a:r>
              <a:rPr lang="en-GB" dirty="0" smtClean="0"/>
              <a:t>Issue handling background</a:t>
            </a:r>
            <a:endParaRPr lang="en-GB" dirty="0"/>
          </a:p>
        </p:txBody>
      </p:sp>
      <p:sp>
        <p:nvSpPr>
          <p:cNvPr id="3" name="Content Placeholder 2"/>
          <p:cNvSpPr>
            <a:spLocks noGrp="1"/>
          </p:cNvSpPr>
          <p:nvPr>
            <p:ph idx="1"/>
          </p:nvPr>
        </p:nvSpPr>
        <p:spPr>
          <a:xfrm>
            <a:off x="611560" y="1124744"/>
            <a:ext cx="8075612" cy="4752528"/>
          </a:xfrm>
        </p:spPr>
        <p:txBody>
          <a:bodyPr/>
          <a:lstStyle/>
          <a:p>
            <a:r>
              <a:rPr lang="en-GB" sz="2800" dirty="0" smtClean="0"/>
              <a:t>It was recognised in 2005 that vulnerability handling in the Grid environment was important</a:t>
            </a:r>
          </a:p>
          <a:p>
            <a:pPr lvl="1"/>
            <a:r>
              <a:rPr lang="en-GB" sz="2400" dirty="0" smtClean="0"/>
              <a:t>People were discussing vulnerabilities on open mailing lists</a:t>
            </a:r>
          </a:p>
          <a:p>
            <a:r>
              <a:rPr lang="en-GB" sz="2800" dirty="0" smtClean="0"/>
              <a:t>Included the Grid Security Vulnerability Group (GSVG) in EGEE-II and EGEE-III</a:t>
            </a:r>
          </a:p>
          <a:p>
            <a:pPr lvl="1"/>
            <a:r>
              <a:rPr lang="en-GB" sz="2400" dirty="0" smtClean="0"/>
              <a:t>GSVG Issue handling process developed in 2006 </a:t>
            </a:r>
          </a:p>
          <a:p>
            <a:pPr lvl="1"/>
            <a:r>
              <a:rPr lang="en-GB" sz="2400" dirty="0" smtClean="0"/>
              <a:t>Much of the EGI SVG issue handling process based on this and what was learnt</a:t>
            </a:r>
          </a:p>
          <a:p>
            <a:r>
              <a:rPr lang="en-GB" sz="2800" dirty="0" smtClean="0"/>
              <a:t>No-one else handling vulnerabilities in much of the Grid middleware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vulnerability?</a:t>
            </a:r>
            <a:endParaRPr lang="en-GB" dirty="0"/>
          </a:p>
        </p:txBody>
      </p:sp>
      <p:sp>
        <p:nvSpPr>
          <p:cNvPr id="3" name="Content Placeholder 2"/>
          <p:cNvSpPr>
            <a:spLocks noGrp="1"/>
          </p:cNvSpPr>
          <p:nvPr>
            <p:ph idx="1"/>
          </p:nvPr>
        </p:nvSpPr>
        <p:spPr>
          <a:xfrm>
            <a:off x="611560" y="1124744"/>
            <a:ext cx="8075612" cy="4525963"/>
          </a:xfrm>
        </p:spPr>
        <p:txBody>
          <a:bodyPr/>
          <a:lstStyle/>
          <a:p>
            <a:r>
              <a:rPr lang="en-GB" sz="2800" dirty="0" smtClean="0"/>
              <a:t>A weakness allowing a principal (e.g. a user) to gain access to or influence a system beyond the intended rights</a:t>
            </a:r>
          </a:p>
          <a:p>
            <a:pPr lvl="1"/>
            <a:r>
              <a:rPr lang="en-GB" sz="2400" dirty="0" smtClean="0"/>
              <a:t>Unauthorized user can gain access</a:t>
            </a:r>
          </a:p>
          <a:p>
            <a:pPr lvl="1"/>
            <a:r>
              <a:rPr lang="en-GB" sz="2400" dirty="0" smtClean="0"/>
              <a:t>Authorized user can </a:t>
            </a:r>
          </a:p>
          <a:p>
            <a:pPr lvl="2"/>
            <a:r>
              <a:rPr lang="en-GB" dirty="0" smtClean="0"/>
              <a:t>gain unintended privileges – e.g. root or admin</a:t>
            </a:r>
          </a:p>
          <a:p>
            <a:pPr lvl="2"/>
            <a:r>
              <a:rPr lang="en-GB" dirty="0" smtClean="0"/>
              <a:t>damage a system</a:t>
            </a:r>
          </a:p>
          <a:p>
            <a:pPr lvl="2"/>
            <a:r>
              <a:rPr lang="en-GB" dirty="0" smtClean="0"/>
              <a:t>gain unintended access to data or information</a:t>
            </a:r>
          </a:p>
          <a:p>
            <a:pPr lvl="2"/>
            <a:r>
              <a:rPr lang="en-GB" dirty="0" smtClean="0"/>
              <a:t>delete or change another user’s data</a:t>
            </a:r>
          </a:p>
          <a:p>
            <a:pPr lvl="2"/>
            <a:r>
              <a:rPr lang="en-GB" dirty="0" smtClean="0"/>
              <a:t>impersonate another user</a:t>
            </a:r>
          </a:p>
          <a:p>
            <a:pPr lvl="1">
              <a:buNone/>
            </a:pPr>
            <a:endParaRPr lang="en-GB"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not a vulnerability</a:t>
            </a:r>
            <a:endParaRPr lang="en-GB" dirty="0"/>
          </a:p>
        </p:txBody>
      </p:sp>
      <p:sp>
        <p:nvSpPr>
          <p:cNvPr id="3" name="Content Placeholder 2"/>
          <p:cNvSpPr>
            <a:spLocks noGrp="1"/>
          </p:cNvSpPr>
          <p:nvPr>
            <p:ph idx="1"/>
          </p:nvPr>
        </p:nvSpPr>
        <p:spPr>
          <a:xfrm>
            <a:off x="611560" y="1268760"/>
            <a:ext cx="8075612" cy="4525963"/>
          </a:xfrm>
        </p:spPr>
        <p:txBody>
          <a:bodyPr/>
          <a:lstStyle/>
          <a:p>
            <a:r>
              <a:rPr lang="en-GB" dirty="0" smtClean="0"/>
              <a:t>Actions which can only be carried out by site administrators</a:t>
            </a:r>
          </a:p>
          <a:p>
            <a:pPr lvl="1"/>
            <a:r>
              <a:rPr lang="en-GB" dirty="0" smtClean="0"/>
              <a:t>Site administrators mostly trusted</a:t>
            </a:r>
          </a:p>
          <a:p>
            <a:pPr lvl="1"/>
            <a:r>
              <a:rPr lang="en-GB" dirty="0" smtClean="0"/>
              <a:t>Except with bulk encrypted data + keys</a:t>
            </a:r>
          </a:p>
          <a:p>
            <a:r>
              <a:rPr lang="en-GB" dirty="0" smtClean="0"/>
              <a:t>Issues which provide information that may be useful to attacker</a:t>
            </a:r>
          </a:p>
          <a:p>
            <a:pPr lvl="1"/>
            <a:r>
              <a:rPr lang="en-GB" dirty="0" smtClean="0"/>
              <a:t>Not usually treated as vulnerabilities</a:t>
            </a:r>
          </a:p>
          <a:p>
            <a:r>
              <a:rPr lang="en-GB" dirty="0" smtClean="0"/>
              <a:t>General concerns</a:t>
            </a:r>
          </a:p>
          <a:p>
            <a:pPr lvl="1"/>
            <a:r>
              <a:rPr lang="en-GB" dirty="0" smtClean="0"/>
              <a:t>e.g. “these instructions are </a:t>
            </a:r>
            <a:r>
              <a:rPr lang="en-GB" smtClean="0"/>
              <a:t>not clear”</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3 main activities for </a:t>
            </a:r>
            <a:br>
              <a:rPr lang="en-GB" sz="3200" dirty="0" smtClean="0"/>
            </a:br>
            <a:r>
              <a:rPr lang="en-GB" sz="3200" dirty="0" smtClean="0"/>
              <a:t>reducing vulnerabilities</a:t>
            </a:r>
            <a:endParaRPr lang="en-GB" sz="3200" dirty="0"/>
          </a:p>
        </p:txBody>
      </p:sp>
      <p:sp>
        <p:nvSpPr>
          <p:cNvPr id="3" name="Content Placeholder 2"/>
          <p:cNvSpPr>
            <a:spLocks noGrp="1"/>
          </p:cNvSpPr>
          <p:nvPr>
            <p:ph idx="1"/>
          </p:nvPr>
        </p:nvSpPr>
        <p:spPr>
          <a:xfrm>
            <a:off x="611560" y="1196752"/>
            <a:ext cx="8075612" cy="4680520"/>
          </a:xfrm>
        </p:spPr>
        <p:txBody>
          <a:bodyPr/>
          <a:lstStyle/>
          <a:p>
            <a:r>
              <a:rPr lang="en-GB" dirty="0" smtClean="0"/>
              <a:t>Handling vulnerabilities found/reported</a:t>
            </a:r>
          </a:p>
          <a:p>
            <a:pPr lvl="1"/>
            <a:r>
              <a:rPr lang="en-GB" dirty="0" smtClean="0"/>
              <a:t>This is the focus of this talk</a:t>
            </a:r>
          </a:p>
          <a:p>
            <a:pPr lvl="1"/>
            <a:r>
              <a:rPr lang="en-GB" dirty="0" smtClean="0"/>
              <a:t>Main activity of SVG</a:t>
            </a:r>
          </a:p>
          <a:p>
            <a:r>
              <a:rPr lang="en-GB" dirty="0" smtClean="0"/>
              <a:t>Assessing software for vulnerabilities</a:t>
            </a:r>
          </a:p>
          <a:p>
            <a:pPr lvl="1"/>
            <a:r>
              <a:rPr lang="en-GB" dirty="0" smtClean="0"/>
              <a:t>Mainly done by other groups (talk to follow)</a:t>
            </a:r>
          </a:p>
          <a:p>
            <a:r>
              <a:rPr lang="en-GB" dirty="0" smtClean="0"/>
              <a:t>Preventing new vulnerabilities being introduced </a:t>
            </a:r>
          </a:p>
          <a:p>
            <a:pPr lvl="1"/>
            <a:r>
              <a:rPr lang="en-GB" dirty="0" smtClean="0"/>
              <a:t>Developer education, awareness </a:t>
            </a:r>
          </a:p>
          <a:p>
            <a:pPr lvl="1"/>
            <a:r>
              <a:rPr lang="en-GB" dirty="0" smtClean="0"/>
              <a:t>Mainly done in EMI (tutorial on Monday)</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Template>
  <TotalTime>1169</TotalTime>
  <Words>1831</Words>
  <Application>Microsoft Office PowerPoint</Application>
  <PresentationFormat>On-screen Show (4:3)</PresentationFormat>
  <Paragraphs>279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EGI-InSPIRE-Slide-Template_v4</vt:lpstr>
      <vt:lpstr>The Software Vulnerability Group (SVG)</vt:lpstr>
      <vt:lpstr>Session Introduction</vt:lpstr>
      <vt:lpstr>Software Vulnerability issue handling in EGI - update</vt:lpstr>
      <vt:lpstr>Contents </vt:lpstr>
      <vt:lpstr>Purpose of SVG</vt:lpstr>
      <vt:lpstr>Issue handling background</vt:lpstr>
      <vt:lpstr>What is a vulnerability?</vt:lpstr>
      <vt:lpstr>What is not a vulnerability</vt:lpstr>
      <vt:lpstr>3 main activities for  reducing vulnerabilities</vt:lpstr>
      <vt:lpstr>EGI UMD</vt:lpstr>
      <vt:lpstr>Why is SVG in EGI?</vt:lpstr>
      <vt:lpstr>Scope of SVG</vt:lpstr>
      <vt:lpstr>Scope of SVG (2)</vt:lpstr>
      <vt:lpstr>Issue handling process</vt:lpstr>
      <vt:lpstr>Issue handling (2)</vt:lpstr>
      <vt:lpstr>Issue handling (3)</vt:lpstr>
      <vt:lpstr>Issue handling (4)</vt:lpstr>
      <vt:lpstr>Critical issues </vt:lpstr>
      <vt:lpstr>Reporter View</vt:lpstr>
      <vt:lpstr>Reporter View (2)</vt:lpstr>
      <vt:lpstr>Software provider view and responsibility</vt:lpstr>
      <vt:lpstr>Software provider view (2)</vt:lpstr>
      <vt:lpstr>Software provider view (3)</vt:lpstr>
      <vt:lpstr>EGI middleware unit’s view</vt:lpstr>
      <vt:lpstr>CSIRT Team view</vt:lpstr>
      <vt:lpstr>CSIRT Team (2)</vt:lpstr>
      <vt:lpstr>CSIRT team (3)</vt:lpstr>
      <vt:lpstr>Additions/exceptions</vt:lpstr>
      <vt:lpstr>Interaction with others</vt:lpstr>
      <vt:lpstr>During the last year</vt:lpstr>
      <vt:lpstr>Use of RT</vt:lpstr>
      <vt:lpstr>Issues reported </vt:lpstr>
      <vt:lpstr>The future</vt:lpstr>
      <vt:lpstr>More information</vt:lpstr>
      <vt:lpstr>Current RAT members</vt:lpstr>
      <vt:lpstr>Questions?</vt:lpstr>
    </vt:vector>
  </TitlesOfParts>
  <Company>PPD, RAL, STFC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lac78</dc:creator>
  <cp:lastModifiedBy>Linda Cornwall</cp:lastModifiedBy>
  <cp:revision>183</cp:revision>
  <dcterms:created xsi:type="dcterms:W3CDTF">2010-09-06T11:51:53Z</dcterms:created>
  <dcterms:modified xsi:type="dcterms:W3CDTF">2011-09-14T13:03:56Z</dcterms:modified>
</cp:coreProperties>
</file>