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69" r:id="rId4"/>
    <p:sldId id="270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8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58" y="2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incentbreton:Desktop:Sauvegarde%202010%2009%2001:Sauvegarde%20011209:talks%20-%20papers%20-%20posters:2011:2011%2005%2017%20Lille%20-%20journ&#233;e%20grille:users-distribu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incentbreton:Desktop:Sauvegarde%202010%2009%2001:Sauvegarde%20011209:talks%20-%20papers%20-%20posters:2011:2011%2005%2017%20Lille%20-%20journ&#233;e%20grille:users-distribu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Feuil1!$A$13:$A$16</c:f>
              <c:strCache>
                <c:ptCount val="4"/>
                <c:pt idx="0">
                  <c:v>ATLAS</c:v>
                </c:pt>
                <c:pt idx="1">
                  <c:v>CMS</c:v>
                </c:pt>
                <c:pt idx="2">
                  <c:v>LHCb</c:v>
                </c:pt>
                <c:pt idx="3">
                  <c:v>ALICE</c:v>
                </c:pt>
              </c:strCache>
            </c:strRef>
          </c:cat>
          <c:val>
            <c:numRef>
              <c:f>Feuil1!$B$13:$B$16</c:f>
              <c:numCache>
                <c:formatCode>General</c:formatCode>
                <c:ptCount val="4"/>
                <c:pt idx="0">
                  <c:v>92184826.999999985</c:v>
                </c:pt>
                <c:pt idx="1">
                  <c:v>34919049</c:v>
                </c:pt>
                <c:pt idx="2">
                  <c:v>22243801.000000004</c:v>
                </c:pt>
                <c:pt idx="3">
                  <c:v>31417541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437824"/>
        <c:axId val="103439360"/>
        <c:axId val="0"/>
      </c:bar3DChart>
      <c:catAx>
        <c:axId val="103437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fr-FR"/>
            </a:pPr>
            <a:endParaRPr lang="en-US"/>
          </a:p>
        </c:txPr>
        <c:crossAx val="103439360"/>
        <c:crosses val="autoZero"/>
        <c:auto val="1"/>
        <c:lblAlgn val="ctr"/>
        <c:lblOffset val="100"/>
        <c:noMultiLvlLbl val="0"/>
      </c:catAx>
      <c:valAx>
        <c:axId val="10343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FR"/>
            </a:pPr>
            <a:endParaRPr lang="en-US"/>
          </a:p>
        </c:txPr>
        <c:crossAx val="10343782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cat>
            <c:strRef>
              <c:f>Feuil3!$A$2:$A$7</c:f>
              <c:strCache>
                <c:ptCount val="6"/>
                <c:pt idx="0">
                  <c:v>Life sciences</c:v>
                </c:pt>
                <c:pt idx="1">
                  <c:v>Computational chemistry</c:v>
                </c:pt>
                <c:pt idx="2">
                  <c:v>Astrophysics</c:v>
                </c:pt>
                <c:pt idx="3">
                  <c:v>Complex sciences</c:v>
                </c:pt>
                <c:pt idx="4">
                  <c:v>Earth sciences</c:v>
                </c:pt>
                <c:pt idx="5">
                  <c:v>Fusion</c:v>
                </c:pt>
              </c:strCache>
            </c:strRef>
          </c:cat>
          <c:val>
            <c:numRef>
              <c:f>Feuil3!$B$2:$B$7</c:f>
              <c:numCache>
                <c:formatCode>General</c:formatCode>
                <c:ptCount val="6"/>
                <c:pt idx="0">
                  <c:v>6120759</c:v>
                </c:pt>
                <c:pt idx="1">
                  <c:v>5953228.0000000009</c:v>
                </c:pt>
                <c:pt idx="2">
                  <c:v>3534640.9999999995</c:v>
                </c:pt>
                <c:pt idx="3">
                  <c:v>2226381.0000000005</c:v>
                </c:pt>
                <c:pt idx="4">
                  <c:v>278386</c:v>
                </c:pt>
                <c:pt idx="5">
                  <c:v>199295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463936"/>
        <c:axId val="103465728"/>
        <c:axId val="0"/>
      </c:bar3DChart>
      <c:catAx>
        <c:axId val="103463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fr-FR"/>
            </a:pPr>
            <a:endParaRPr lang="en-US"/>
          </a:p>
        </c:txPr>
        <c:crossAx val="103465728"/>
        <c:crosses val="autoZero"/>
        <c:auto val="1"/>
        <c:lblAlgn val="ctr"/>
        <c:lblOffset val="100"/>
        <c:noMultiLvlLbl val="0"/>
      </c:catAx>
      <c:valAx>
        <c:axId val="10346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fr-FR"/>
            </a:pPr>
            <a:endParaRPr lang="en-US"/>
          </a:p>
        </c:txPr>
        <c:crossAx val="103463936"/>
        <c:crosses val="autoZero"/>
        <c:crossBetween val="between"/>
      </c:valAx>
    </c:plotArea>
    <c:plotVisOnly val="1"/>
    <c:dispBlanksAs val="gap"/>
    <c:showDLblsOverMax val="0"/>
  </c:chart>
  <c:spPr>
    <a:solidFill>
      <a:srgbClr val="CCFFCC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723F9-EB39-C842-B2FE-730710DC4F2A}" type="datetimeFigureOut">
              <a:rPr lang="fr-FR" smtClean="0"/>
              <a:pPr/>
              <a:t>20/09/2011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56A47-3A7B-964A-A1D1-7FAEF0D046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6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6A47-3A7B-964A-A1D1-7FAEF0D046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6A47-3A7B-964A-A1D1-7FAEF0D046A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6A47-3A7B-964A-A1D1-7FAEF0D046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6A47-3A7B-964A-A1D1-7FAEF0D046A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  <p:sp>
        <p:nvSpPr>
          <p:cNvPr id="327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1A7E3-4B29-2D44-8531-85DEE3CF878A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charset="0"/>
              </a:rPr>
              <a:t>Présenter Hélène Cordier et Gilles Matthieu</a:t>
            </a:r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76783-3A5A-9C49-87B9-C71C9F00DFAE}" type="slidenum">
              <a:rPr lang="fr-FR" smtClean="0"/>
              <a:pPr/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6A47-3A7B-964A-A1D1-7FAEF0D046A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6A47-3A7B-964A-A1D1-7FAEF0D046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6A47-3A7B-964A-A1D1-7FAEF0D046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6A47-3A7B-964A-A1D1-7FAEF0D046A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6A47-3A7B-964A-A1D1-7FAEF0D046A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56A47-3A7B-964A-A1D1-7FAEF0D046A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Cliquer pour modifier le style du titre du masque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fr-FR"/>
              <a:t>Cliquer pour modifier le style des sous-titres du masque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10648-CEE4-0D45-8711-739D2FB116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Sept. 20th,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D. Boutigny EGI-TF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455E-C897-F044-9CC4-B72484280B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Sept. 20th, 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D. Boutigny EGI-TF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955D0-A793-5142-8A27-FB6983D368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buFont typeface="Wingdings" pitchFamily="2" charset="2"/>
              <a:buChar char="Ø"/>
              <a:defRPr sz="2400"/>
            </a:lvl2pPr>
            <a:lvl3pPr>
              <a:buFont typeface="Courier New" pitchFamily="49" charset="0"/>
              <a:buChar char="o"/>
              <a:defRPr/>
            </a:lvl3pPr>
            <a:lvl4pPr>
              <a:buFont typeface="Courier New" pitchFamily="49" charset="0"/>
              <a:buChar char="o"/>
              <a:defRPr/>
            </a:lvl4pPr>
            <a:lvl5pPr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53200" y="6572250"/>
            <a:ext cx="2162175" cy="327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C80F4-A99D-1344-90BB-6B84306D086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6535-770F-AE43-BF74-0BF31682DD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60D63-E779-4846-8512-6A84A2F3B0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Sept. 20th, 2011</a:t>
            </a:r>
            <a:endParaRPr lang="fr-FR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D. Boutigny EGI-TF</a:t>
            </a:r>
            <a:endParaRPr lang="fr-FR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588A8-AE7D-EF44-8EE4-FDC55C641F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0" y="6565900"/>
            <a:ext cx="2133600" cy="292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Sept. 20th, 2011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D. Boutigny EGI-TF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572250"/>
            <a:ext cx="2133600" cy="2921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88462-E25F-EB4D-95B9-E004265D48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Sept. 20th, 2011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D. Boutigny EGI-TF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7A88-30F6-8B43-A232-508386BA80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Sept. 20th, 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D. Boutigny EGI-TF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60D3-639D-E340-BD88-D9E09087AD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Sept. 20th, 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D. Boutigny EGI-TF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3417-2BC1-2645-827F-D29F462D28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Cliquer pour modifier le style du titre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Cliquer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FF3B6C89-BF95-7E47-BC06-FC25632B8C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29" name="Image 6" descr="francegrilles-logo-FGseul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85800"/>
            <a:ext cx="14478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 6" descr="logo-cnrs.gif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4478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charset="2"/>
        <a:buChar char="n"/>
        <a:defRPr kumimoji="1"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charset="2"/>
        <a:buChar char="n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charset="2"/>
        <a:buChar char="n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charset="2"/>
        <a:buChar char="n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Mes documents\CCIN2P3\Infrastructure\Extension\Construction\Vue-ensembl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7" y="726085"/>
            <a:ext cx="5205874" cy="3149232"/>
          </a:xfrm>
          <a:prstGeom prst="rect">
            <a:avLst/>
          </a:prstGeom>
          <a:noFill/>
        </p:spPr>
      </p:pic>
      <p:pic>
        <p:nvPicPr>
          <p:cNvPr id="13" name="Image 12" descr="logoCC7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646" y="732094"/>
            <a:ext cx="1320805" cy="57234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6606" y="4005943"/>
            <a:ext cx="5215451" cy="736600"/>
          </a:xfrm>
        </p:spPr>
        <p:txBody>
          <a:bodyPr/>
          <a:lstStyle/>
          <a:p>
            <a:r>
              <a:rPr lang="en-US" sz="3600" dirty="0" smtClean="0"/>
              <a:t>Grid Activity in France … </a:t>
            </a:r>
            <a:endParaRPr lang="en-US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7714" y="6197600"/>
            <a:ext cx="3323772" cy="480275"/>
          </a:xfrm>
        </p:spPr>
        <p:txBody>
          <a:bodyPr/>
          <a:lstStyle/>
          <a:p>
            <a:r>
              <a:rPr lang="en-US" sz="2000" dirty="0" smtClean="0"/>
              <a:t>September 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2011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3686626" y="4858655"/>
            <a:ext cx="520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 from Grid to Clouds</a:t>
            </a:r>
            <a:endParaRPr lang="en-US" sz="3600" dirty="0"/>
          </a:p>
        </p:txBody>
      </p:sp>
      <p:pic>
        <p:nvPicPr>
          <p:cNvPr id="32770" name="Picture 2" descr="Poster for the E G I Technical Forum 2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6951" y="14516"/>
            <a:ext cx="2747704" cy="3888000"/>
          </a:xfrm>
          <a:prstGeom prst="rect">
            <a:avLst/>
          </a:prstGeom>
          <a:noFill/>
        </p:spPr>
      </p:pic>
      <p:sp>
        <p:nvSpPr>
          <p:cNvPr id="32772" name="AutoShape 4" descr="imap://boutigny@simap.in2p3.fr:993/fetch%3EUID%3E.INBOX%3E83170?part=1.1.2.2&amp;filename=Logo_FranceGrilles.jpg"/>
          <p:cNvSpPr>
            <a:spLocks noChangeAspect="1" noChangeArrowheads="1"/>
          </p:cNvSpPr>
          <p:nvPr/>
        </p:nvSpPr>
        <p:spPr bwMode="auto">
          <a:xfrm>
            <a:off x="155575" y="-990600"/>
            <a:ext cx="7981950" cy="2066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 descr="Logo_FranceGrill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4513"/>
            <a:ext cx="3384000" cy="87256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05373" y="5504986"/>
            <a:ext cx="306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Dominique Boutigny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984866" y="6077710"/>
            <a:ext cx="302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Credits : Vincent Breton</a:t>
            </a:r>
          </a:p>
          <a:p>
            <a:r>
              <a:rPr lang="en-US" sz="2000" dirty="0" smtClean="0"/>
              <a:t>		  Hélène </a:t>
            </a:r>
            <a:r>
              <a:rPr lang="en-US" sz="2000" dirty="0" err="1" smtClean="0"/>
              <a:t>Cordier</a:t>
            </a:r>
            <a:endParaRPr lang="fr-FR" sz="2000" dirty="0"/>
          </a:p>
        </p:txBody>
      </p:sp>
      <p:sp>
        <p:nvSpPr>
          <p:cNvPr id="32774" name="AutoShape 6" descr="imap://boutigny@simap.in2p3.fr:993/fetch%3EUID%3E.INBOX%3E83170?part=1.1.2.2&amp;filename=Logo_FranceGrilles.jpg"/>
          <p:cNvSpPr>
            <a:spLocks noChangeAspect="1" noChangeArrowheads="1"/>
          </p:cNvSpPr>
          <p:nvPr/>
        </p:nvSpPr>
        <p:spPr bwMode="auto">
          <a:xfrm>
            <a:off x="155575" y="-990600"/>
            <a:ext cx="7981950" cy="2066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810648-CEE4-0D45-8711-739D2FB11601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CAPRI in the global framework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88462-E25F-EB4D-95B9-E004265D48F7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495425" y="1419225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if CAPRI is a French project it should articulate with other initiatives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76400" y="2085975"/>
            <a:ext cx="340995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EGI federated cloud task force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486400" y="1924050"/>
            <a:ext cx="340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Session on EGI Virtualization roadmap after the coffee break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57350" y="3724275"/>
            <a:ext cx="72390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CAPRI will also consider middlewares developed within the industrial world </a:t>
            </a:r>
            <a:r>
              <a:rPr lang="en-US" dirty="0" smtClean="0">
                <a:sym typeface="Wingdings" pitchFamily="2" charset="2"/>
              </a:rPr>
              <a:t> Strong link between CC-IN2P3 and IBM (Montpellier – Haifa)  Storage Cloud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562100" y="4943475"/>
            <a:ext cx="738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CAPRI is accepted </a:t>
            </a:r>
            <a:r>
              <a:rPr lang="en-US" dirty="0" smtClean="0">
                <a:sym typeface="Wingdings" pitchFamily="2" charset="2"/>
              </a:rPr>
              <a:t> Strong impact on CC-IN2P3 &amp; GRIF focus, from almost pure HEP to a more multidisciplinary + SME target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09725" y="5723156"/>
            <a:ext cx="694372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This future change of focus seems to be seen in several large HEP centers </a:t>
            </a:r>
            <a:r>
              <a:rPr lang="en-US" dirty="0" smtClean="0">
                <a:sym typeface="Wingdings" pitchFamily="2" charset="2"/>
              </a:rPr>
              <a:t> opportunity to coordinate the efforts.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666875" y="2751356"/>
            <a:ext cx="606742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WLCG is also making a shift toward virtualisation / Cloud</a:t>
            </a:r>
          </a:p>
          <a:p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CAPRI will be in phase with this 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CC-IN2P3 New Computer Room</a:t>
            </a:r>
            <a:endParaRPr lang="fr-FR" sz="4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88462-E25F-EB4D-95B9-E004265D48F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524001" y="1263134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week we inaugurate our new datacenter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24000" y="1680091"/>
            <a:ext cx="6791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Modern and modular design in order to accommodate the data processing infrastructure for future experiments</a:t>
            </a:r>
          </a:p>
          <a:p>
            <a:pPr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sLHC</a:t>
            </a:r>
            <a:r>
              <a:rPr lang="en-US" dirty="0" smtClean="0">
                <a:sym typeface="Wingdings" pitchFamily="2" charset="2"/>
              </a:rPr>
              <a:t> – Astroparticle big projects (LSST – EUCLID)</a:t>
            </a:r>
          </a:p>
          <a:p>
            <a:pPr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 Master piece for </a:t>
            </a:r>
            <a:r>
              <a:rPr lang="en-US" b="1" dirty="0" smtClean="0">
                <a:sym typeface="Wingdings" pitchFamily="2" charset="2"/>
              </a:rPr>
              <a:t>CAPRI</a:t>
            </a:r>
            <a:r>
              <a:rPr lang="en-US" dirty="0" smtClean="0"/>
              <a:t>  </a:t>
            </a:r>
            <a:endParaRPr lang="fr-FR" dirty="0"/>
          </a:p>
        </p:txBody>
      </p:sp>
      <p:grpSp>
        <p:nvGrpSpPr>
          <p:cNvPr id="8" name="Groupe 28"/>
          <p:cNvGrpSpPr/>
          <p:nvPr/>
        </p:nvGrpSpPr>
        <p:grpSpPr>
          <a:xfrm>
            <a:off x="1524000" y="3000375"/>
            <a:ext cx="4929222" cy="923330"/>
            <a:chOff x="428596" y="3071810"/>
            <a:chExt cx="4929222" cy="923330"/>
          </a:xfrm>
        </p:grpSpPr>
        <p:sp>
          <p:nvSpPr>
            <p:cNvPr id="10" name="ZoneTexte 9"/>
            <p:cNvSpPr txBox="1"/>
            <p:nvPr/>
          </p:nvSpPr>
          <p:spPr>
            <a:xfrm>
              <a:off x="428596" y="3071810"/>
              <a:ext cx="1143008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2011</a:t>
              </a:r>
            </a:p>
            <a:p>
              <a:r>
                <a:rPr lang="en-US" sz="1800" dirty="0" smtClean="0"/>
                <a:t>50 racks</a:t>
              </a:r>
            </a:p>
            <a:p>
              <a:r>
                <a:rPr lang="en-US" sz="1800" dirty="0" smtClean="0"/>
                <a:t>600 kW</a:t>
              </a:r>
              <a:endParaRPr lang="fr-FR" sz="1800" dirty="0" smtClean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057386" y="3071810"/>
              <a:ext cx="1357322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2015</a:t>
              </a:r>
            </a:p>
            <a:p>
              <a:r>
                <a:rPr lang="en-US" sz="1800" dirty="0" smtClean="0"/>
                <a:t>125 racks</a:t>
              </a:r>
            </a:p>
            <a:p>
              <a:r>
                <a:rPr lang="en-US" sz="1800" dirty="0" smtClean="0"/>
                <a:t>1.5 MW</a:t>
              </a:r>
              <a:endParaRPr lang="fr-FR" sz="1800" dirty="0" smtClean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929058" y="3071810"/>
              <a:ext cx="1428760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2019</a:t>
              </a:r>
            </a:p>
            <a:p>
              <a:r>
                <a:rPr lang="en-US" sz="1800" dirty="0" smtClean="0"/>
                <a:t>220 racks</a:t>
              </a:r>
            </a:p>
            <a:p>
              <a:r>
                <a:rPr lang="en-US" sz="1800" dirty="0" smtClean="0"/>
                <a:t>3.2 MW</a:t>
              </a:r>
              <a:endParaRPr lang="fr-FR" sz="1800" dirty="0" smtClean="0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6553201" y="3076575"/>
            <a:ext cx="240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top of the existing 1 MW computer room</a:t>
            </a:r>
            <a:endParaRPr lang="fr-FR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219" y="4076106"/>
            <a:ext cx="3991205" cy="243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" y="4074122"/>
            <a:ext cx="3962999" cy="242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ZoneTexte 21"/>
          <p:cNvSpPr txBox="1"/>
          <p:nvPr/>
        </p:nvSpPr>
        <p:spPr>
          <a:xfrm>
            <a:off x="1870934" y="4381500"/>
            <a:ext cx="159214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~ 80 000 today’s cores</a:t>
            </a:r>
            <a:endParaRPr lang="fr-FR" sz="1400" dirty="0" smtClean="0">
              <a:latin typeface="+mn-lt"/>
            </a:endParaRPr>
          </a:p>
        </p:txBody>
      </p:sp>
      <p:cxnSp>
        <p:nvCxnSpPr>
          <p:cNvPr id="24" name="Connecteur droit avec flèche 23"/>
          <p:cNvCxnSpPr>
            <a:stCxn id="22" idx="3"/>
          </p:cNvCxnSpPr>
          <p:nvPr/>
        </p:nvCxnSpPr>
        <p:spPr bwMode="auto">
          <a:xfrm>
            <a:off x="3463081" y="4643110"/>
            <a:ext cx="823169" cy="5090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88462-E25F-EB4D-95B9-E004265D48F7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5" name="Picture 3" descr="D:\Mes documents\Mes images\CC-IN2P3\Extension\Small\P1060203 [640x480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427984" cy="3320988"/>
          </a:xfrm>
          <a:prstGeom prst="rect">
            <a:avLst/>
          </a:prstGeom>
          <a:noFill/>
        </p:spPr>
      </p:pic>
      <p:pic>
        <p:nvPicPr>
          <p:cNvPr id="6" name="Picture 4" descr="D:\Mes documents\Mes images\CC-IN2P3\Extension\Small\P1060196 [640x480]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0"/>
            <a:ext cx="3312114" cy="3723456"/>
          </a:xfrm>
          <a:prstGeom prst="rect">
            <a:avLst/>
          </a:prstGeom>
          <a:noFill/>
        </p:spPr>
      </p:pic>
      <p:pic>
        <p:nvPicPr>
          <p:cNvPr id="7" name="Picture 5" descr="D:\Mes documents\Mes images\CC-IN2P3\Extension\Small\P1060197 [640x480]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27984" y="3305944"/>
            <a:ext cx="4736075" cy="3552056"/>
          </a:xfrm>
          <a:prstGeom prst="rect">
            <a:avLst/>
          </a:prstGeom>
          <a:noFill/>
        </p:spPr>
      </p:pic>
      <p:pic>
        <p:nvPicPr>
          <p:cNvPr id="55298" name="Picture 2" descr="JPEG - 2.8 M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0809" y="3048000"/>
            <a:ext cx="2857500" cy="38100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 rot="19943870">
            <a:off x="1247775" y="3173968"/>
            <a:ext cx="588645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Visits of the new CC-IN2P3 datacenter are possible during the EGI-TF week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France Grilles brief history</a:t>
            </a:r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>
          <a:xfrm>
            <a:off x="1476500" y="1273625"/>
            <a:ext cx="7620000" cy="52578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2007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August: Creation of CNRS “</a:t>
            </a:r>
            <a:r>
              <a:rPr lang="en-US" sz="2000" dirty="0" err="1" smtClean="0"/>
              <a:t>Institut</a:t>
            </a:r>
            <a:r>
              <a:rPr lang="en-US" sz="2000" dirty="0" smtClean="0"/>
              <a:t> des grilles” (</a:t>
            </a:r>
            <a:r>
              <a:rPr lang="en-US" sz="2000" dirty="0" err="1" smtClean="0"/>
              <a:t>IdG</a:t>
            </a:r>
            <a:r>
              <a:rPr lang="en-US" sz="2000" dirty="0" smtClean="0"/>
              <a:t>) under Guy </a:t>
            </a:r>
            <a:r>
              <a:rPr lang="en-US" sz="2000" dirty="0" err="1" smtClean="0"/>
              <a:t>Wormser</a:t>
            </a:r>
            <a:r>
              <a:rPr lang="en-US" sz="2000" dirty="0" smtClean="0"/>
              <a:t> leadership</a:t>
            </a:r>
            <a:endParaRPr lang="en-US" dirty="0" smtClean="0"/>
          </a:p>
          <a:p>
            <a:r>
              <a:rPr lang="en-US" sz="2000" b="1" dirty="0" smtClean="0"/>
              <a:t>2008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National steering board: CNRS, CEA, INRIA, INRA, INSERM, Universities, RENATER and Ministry of Research</a:t>
            </a:r>
          </a:p>
          <a:p>
            <a:pPr lvl="2">
              <a:buFont typeface="Wingdings" charset="2"/>
              <a:buChar char="Ø"/>
            </a:pPr>
            <a:r>
              <a:rPr lang="en-US" sz="1600" dirty="0" smtClean="0"/>
              <a:t>Goal: develop a sustainable French production grid organization integrated in the European framework</a:t>
            </a:r>
            <a:endParaRPr lang="en-US" dirty="0" smtClean="0"/>
          </a:p>
          <a:p>
            <a:r>
              <a:rPr lang="en-US" sz="2000" b="1" dirty="0" smtClean="0"/>
              <a:t>2009</a:t>
            </a:r>
          </a:p>
          <a:p>
            <a:pPr lvl="1">
              <a:buFont typeface="Wingdings" charset="2"/>
              <a:buChar char="Ø"/>
            </a:pPr>
            <a:r>
              <a:rPr lang="en-US" sz="2000" dirty="0" smtClean="0"/>
              <a:t>Production grids are </a:t>
            </a:r>
            <a:r>
              <a:rPr lang="en-US" sz="2000" dirty="0" err="1" smtClean="0"/>
              <a:t>labelled</a:t>
            </a:r>
            <a:r>
              <a:rPr lang="en-US" sz="2000" dirty="0" smtClean="0"/>
              <a:t> TGIR (Very Large Research Infrastructure)</a:t>
            </a:r>
          </a:p>
          <a:p>
            <a:r>
              <a:rPr lang="en-US" sz="2000" b="1" dirty="0" smtClean="0"/>
              <a:t>2010</a:t>
            </a:r>
          </a:p>
          <a:p>
            <a:pPr lvl="1">
              <a:buFont typeface="Wingdings" charset="2"/>
              <a:buChar char="Ø"/>
            </a:pPr>
            <a:r>
              <a:rPr lang="en-US" sz="1800" dirty="0" smtClean="0"/>
              <a:t>End of EGEE-III project and EGI-Inspire Kick-off</a:t>
            </a:r>
          </a:p>
          <a:p>
            <a:pPr lvl="1">
              <a:buFont typeface="Wingdings" charset="2"/>
              <a:buChar char="Ø"/>
            </a:pPr>
            <a:r>
              <a:rPr lang="en-US" sz="1800" dirty="0" smtClean="0"/>
              <a:t>September: France Grilles Scientific Interest Group Kick-off</a:t>
            </a:r>
            <a:endParaRPr lang="en-US" sz="1600" b="1" dirty="0" smtClean="0"/>
          </a:p>
          <a:p>
            <a:r>
              <a:rPr lang="en-US" sz="2000" b="1" dirty="0" smtClean="0"/>
              <a:t>2011</a:t>
            </a:r>
          </a:p>
          <a:p>
            <a:pPr lvl="1"/>
            <a:r>
              <a:rPr lang="en-US" sz="1800" dirty="0" smtClean="0"/>
              <a:t>“</a:t>
            </a:r>
            <a:r>
              <a:rPr lang="en-US" sz="1800" dirty="0" err="1" smtClean="0"/>
              <a:t>Institut</a:t>
            </a:r>
            <a:r>
              <a:rPr lang="en-US" sz="1800" dirty="0" smtClean="0"/>
              <a:t> des Grilles” becomes “</a:t>
            </a:r>
            <a:r>
              <a:rPr lang="en-US" sz="1800" dirty="0" err="1" smtClean="0"/>
              <a:t>Institut</a:t>
            </a:r>
            <a:r>
              <a:rPr lang="en-US" sz="1800" dirty="0" smtClean="0"/>
              <a:t> des Grilles et du Cloud” </a:t>
            </a:r>
          </a:p>
        </p:txBody>
      </p:sp>
      <p:sp>
        <p:nvSpPr>
          <p:cNvPr id="31748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821A87-0613-B747-A68C-5D31F3F0246C}" type="slidenum">
              <a:rPr lang="fr-FR" smtClean="0"/>
              <a:pPr/>
              <a:t>2</a:t>
            </a:fld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0" name="Titre 6"/>
          <p:cNvSpPr>
            <a:spLocks noGrp="1"/>
          </p:cNvSpPr>
          <p:nvPr>
            <p:ph type="title"/>
          </p:nvPr>
        </p:nvSpPr>
        <p:spPr>
          <a:xfrm>
            <a:off x="7885113" y="136525"/>
            <a:ext cx="1008062" cy="4084638"/>
          </a:xfrm>
        </p:spPr>
        <p:txBody>
          <a:bodyPr vert="eaVert">
            <a:normAutofit fontScale="90000"/>
          </a:bodyPr>
          <a:lstStyle/>
          <a:p>
            <a:r>
              <a:rPr lang="fr-FR" sz="2800" dirty="0" err="1" smtClean="0">
                <a:latin typeface="Helvetica" charset="0"/>
              </a:rPr>
              <a:t>Resources</a:t>
            </a:r>
            <a:r>
              <a:rPr lang="fr-FR" sz="2800" dirty="0" smtClean="0">
                <a:latin typeface="Helvetica" charset="0"/>
              </a:rPr>
              <a:t> of production </a:t>
            </a:r>
            <a:r>
              <a:rPr lang="fr-FR" sz="2800" dirty="0" err="1" smtClean="0">
                <a:latin typeface="Helvetica" charset="0"/>
              </a:rPr>
              <a:t>grids</a:t>
            </a:r>
            <a:r>
              <a:rPr lang="fr-FR" sz="2800" dirty="0" smtClean="0">
                <a:latin typeface="Helvetica" charset="0"/>
              </a:rPr>
              <a:t> in France</a:t>
            </a:r>
          </a:p>
        </p:txBody>
      </p:sp>
      <p:sp>
        <p:nvSpPr>
          <p:cNvPr id="3379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1D19E2-C5A3-9245-A0DA-B70926B3C364}" type="slidenum">
              <a:rPr lang="fr-FR"/>
              <a:pPr/>
              <a:t>3</a:t>
            </a:fld>
            <a:endParaRPr lang="fr-FR"/>
          </a:p>
        </p:txBody>
      </p:sp>
      <p:graphicFrame>
        <p:nvGraphicFramePr>
          <p:cNvPr id="33794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58320"/>
          <a:ext cx="7667625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Image bitmap" r:id="rId4" imgW="7676190" imgH="6714286" progId="PBrush">
                  <p:embed/>
                </p:oleObj>
              </mc:Choice>
              <mc:Fallback>
                <p:oleObj name="Image bitmap" r:id="rId4" imgW="7676190" imgH="6714286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320"/>
                        <a:ext cx="7667625" cy="670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22"/>
          <p:cNvSpPr txBox="1">
            <a:spLocks noChangeArrowheads="1"/>
          </p:cNvSpPr>
          <p:nvPr/>
        </p:nvSpPr>
        <p:spPr bwMode="auto">
          <a:xfrm>
            <a:off x="3098800" y="5389563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Montpellier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2016125" y="5338763"/>
            <a:ext cx="112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Toulouse</a:t>
            </a:r>
          </a:p>
        </p:txBody>
      </p:sp>
      <p:sp>
        <p:nvSpPr>
          <p:cNvPr id="33799" name="Text Box 27"/>
          <p:cNvSpPr txBox="1">
            <a:spLocks noChangeArrowheads="1"/>
          </p:cNvSpPr>
          <p:nvPr/>
        </p:nvSpPr>
        <p:spPr bwMode="auto">
          <a:xfrm>
            <a:off x="6234113" y="1698625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Strasbourg</a:t>
            </a:r>
          </a:p>
        </p:txBody>
      </p:sp>
      <p:sp>
        <p:nvSpPr>
          <p:cNvPr id="33800" name="Text Box 28"/>
          <p:cNvSpPr txBox="1">
            <a:spLocks noChangeArrowheads="1"/>
          </p:cNvSpPr>
          <p:nvPr/>
        </p:nvSpPr>
        <p:spPr bwMode="auto">
          <a:xfrm>
            <a:off x="2727325" y="1949450"/>
            <a:ext cx="2327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Île de France (GRIF)</a:t>
            </a:r>
          </a:p>
        </p:txBody>
      </p:sp>
      <p:sp>
        <p:nvSpPr>
          <p:cNvPr id="33801" name="Text Box 35"/>
          <p:cNvSpPr txBox="1">
            <a:spLocks noChangeArrowheads="1"/>
          </p:cNvSpPr>
          <p:nvPr/>
        </p:nvSpPr>
        <p:spPr bwMode="auto">
          <a:xfrm>
            <a:off x="3657600" y="547688"/>
            <a:ext cx="590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Lille</a:t>
            </a:r>
          </a:p>
        </p:txBody>
      </p:sp>
      <p:sp>
        <p:nvSpPr>
          <p:cNvPr id="33802" name="Text Box 38"/>
          <p:cNvSpPr txBox="1">
            <a:spLocks noChangeArrowheads="1"/>
          </p:cNvSpPr>
          <p:nvPr/>
        </p:nvSpPr>
        <p:spPr bwMode="auto">
          <a:xfrm>
            <a:off x="5572125" y="4175125"/>
            <a:ext cx="1133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Grenoble</a:t>
            </a:r>
          </a:p>
          <a:p>
            <a:r>
              <a:rPr lang="fr-FR"/>
              <a:t>(CIGri)</a:t>
            </a:r>
          </a:p>
        </p:txBody>
      </p:sp>
      <p:sp>
        <p:nvSpPr>
          <p:cNvPr id="33803" name="Text Box 40"/>
          <p:cNvSpPr txBox="1">
            <a:spLocks noChangeArrowheads="1"/>
          </p:cNvSpPr>
          <p:nvPr/>
        </p:nvSpPr>
        <p:spPr bwMode="auto">
          <a:xfrm>
            <a:off x="900113" y="4437063"/>
            <a:ext cx="116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Bordeaux</a:t>
            </a:r>
          </a:p>
        </p:txBody>
      </p:sp>
      <p:sp>
        <p:nvSpPr>
          <p:cNvPr id="33804" name="Text Box 43"/>
          <p:cNvSpPr txBox="1">
            <a:spLocks noChangeArrowheads="1"/>
          </p:cNvSpPr>
          <p:nvPr/>
        </p:nvSpPr>
        <p:spPr bwMode="auto">
          <a:xfrm>
            <a:off x="2532063" y="3792538"/>
            <a:ext cx="14795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Clermont-Fd</a:t>
            </a:r>
          </a:p>
          <a:p>
            <a:r>
              <a:rPr lang="fr-FR"/>
              <a:t>(AuverGrid)</a:t>
            </a:r>
          </a:p>
        </p:txBody>
      </p:sp>
      <p:sp>
        <p:nvSpPr>
          <p:cNvPr id="33805" name="Text Box 83"/>
          <p:cNvSpPr txBox="1">
            <a:spLocks noChangeArrowheads="1"/>
          </p:cNvSpPr>
          <p:nvPr/>
        </p:nvSpPr>
        <p:spPr bwMode="auto">
          <a:xfrm>
            <a:off x="0" y="2060575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Brest</a:t>
            </a:r>
          </a:p>
        </p:txBody>
      </p:sp>
      <p:sp>
        <p:nvSpPr>
          <p:cNvPr id="33806" name="Text Box 20"/>
          <p:cNvSpPr txBox="1">
            <a:spLocks noChangeArrowheads="1"/>
          </p:cNvSpPr>
          <p:nvPr/>
        </p:nvSpPr>
        <p:spPr bwMode="auto">
          <a:xfrm>
            <a:off x="5238750" y="5554663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Marseille</a:t>
            </a:r>
          </a:p>
        </p:txBody>
      </p:sp>
      <p:sp>
        <p:nvSpPr>
          <p:cNvPr id="33807" name="Oval 120"/>
          <p:cNvSpPr>
            <a:spLocks noChangeArrowheads="1"/>
          </p:cNvSpPr>
          <p:nvPr/>
        </p:nvSpPr>
        <p:spPr bwMode="auto">
          <a:xfrm>
            <a:off x="5364163" y="3646488"/>
            <a:ext cx="287337" cy="287337"/>
          </a:xfrm>
          <a:prstGeom prst="ellipse">
            <a:avLst/>
          </a:prstGeom>
          <a:solidFill>
            <a:srgbClr val="CC99FF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08" name="AutoShape 121"/>
          <p:cNvSpPr>
            <a:spLocks noChangeArrowheads="1"/>
          </p:cNvSpPr>
          <p:nvPr/>
        </p:nvSpPr>
        <p:spPr bwMode="auto">
          <a:xfrm>
            <a:off x="5507038" y="3646488"/>
            <a:ext cx="287337" cy="287337"/>
          </a:xfrm>
          <a:prstGeom prst="diamond">
            <a:avLst/>
          </a:prstGeom>
          <a:solidFill>
            <a:srgbClr val="99CC00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09" name="Text Box 140"/>
          <p:cNvSpPr txBox="1">
            <a:spLocks noChangeArrowheads="1"/>
          </p:cNvSpPr>
          <p:nvPr/>
        </p:nvSpPr>
        <p:spPr bwMode="auto">
          <a:xfrm>
            <a:off x="5651500" y="357346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Annecy</a:t>
            </a:r>
          </a:p>
        </p:txBody>
      </p:sp>
      <p:sp>
        <p:nvSpPr>
          <p:cNvPr id="33811" name="Espace réservé du numéro de diapositive 5"/>
          <p:cNvSpPr txBox="1">
            <a:spLocks noGrp="1"/>
          </p:cNvSpPr>
          <p:nvPr/>
        </p:nvSpPr>
        <p:spPr bwMode="auto">
          <a:xfrm>
            <a:off x="8415338" y="6265863"/>
            <a:ext cx="477837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 anchor="ctr">
            <a:prstTxWarp prst="textNoShape">
              <a:avLst/>
            </a:prstTxWarp>
          </a:bodyPr>
          <a:lstStyle/>
          <a:p>
            <a:pPr algn="r"/>
            <a:fld id="{2DDE4A8C-0893-6F44-A4CA-693BA78AF4C3}" type="slidenum">
              <a:rPr lang="fr-FR" sz="1200">
                <a:solidFill>
                  <a:srgbClr val="7F7F7F"/>
                </a:solidFill>
                <a:latin typeface="Helvetica" charset="0"/>
              </a:rPr>
              <a:pPr algn="r"/>
              <a:t>3</a:t>
            </a:fld>
            <a:endParaRPr lang="fr-FR" sz="1200">
              <a:solidFill>
                <a:srgbClr val="7F7F7F"/>
              </a:solidFill>
              <a:latin typeface="Helvetica" charset="0"/>
            </a:endParaRPr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5165725" y="569912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4357688" y="553402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14" name="Oval 23"/>
          <p:cNvSpPr>
            <a:spLocks noChangeArrowheads="1"/>
          </p:cNvSpPr>
          <p:nvPr/>
        </p:nvSpPr>
        <p:spPr bwMode="auto">
          <a:xfrm>
            <a:off x="3068638" y="548163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15" name="Oval 26"/>
          <p:cNvSpPr>
            <a:spLocks noChangeArrowheads="1"/>
          </p:cNvSpPr>
          <p:nvPr/>
        </p:nvSpPr>
        <p:spPr bwMode="auto">
          <a:xfrm>
            <a:off x="6161088" y="184308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16" name="Oval 29"/>
          <p:cNvSpPr>
            <a:spLocks noChangeArrowheads="1"/>
          </p:cNvSpPr>
          <p:nvPr/>
        </p:nvSpPr>
        <p:spPr bwMode="auto">
          <a:xfrm>
            <a:off x="3563938" y="173672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17" name="Oval 31"/>
          <p:cNvSpPr>
            <a:spLocks noChangeArrowheads="1"/>
          </p:cNvSpPr>
          <p:nvPr/>
        </p:nvSpPr>
        <p:spPr bwMode="auto">
          <a:xfrm>
            <a:off x="4827588" y="396398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18" name="Oval 34"/>
          <p:cNvSpPr>
            <a:spLocks noChangeArrowheads="1"/>
          </p:cNvSpPr>
          <p:nvPr/>
        </p:nvSpPr>
        <p:spPr bwMode="auto">
          <a:xfrm>
            <a:off x="3908425" y="44132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19" name="Oval 37"/>
          <p:cNvSpPr>
            <a:spLocks noChangeArrowheads="1"/>
          </p:cNvSpPr>
          <p:nvPr/>
        </p:nvSpPr>
        <p:spPr bwMode="auto">
          <a:xfrm>
            <a:off x="5292725" y="4319588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20" name="Oval 39"/>
          <p:cNvSpPr>
            <a:spLocks noChangeArrowheads="1"/>
          </p:cNvSpPr>
          <p:nvPr/>
        </p:nvSpPr>
        <p:spPr bwMode="auto">
          <a:xfrm>
            <a:off x="2051050" y="4581525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21" name="Oval 42"/>
          <p:cNvSpPr>
            <a:spLocks noChangeArrowheads="1"/>
          </p:cNvSpPr>
          <p:nvPr/>
        </p:nvSpPr>
        <p:spPr bwMode="auto">
          <a:xfrm>
            <a:off x="3960813" y="3948113"/>
            <a:ext cx="107950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22" name="Oval 91"/>
          <p:cNvSpPr>
            <a:spLocks noChangeArrowheads="1"/>
          </p:cNvSpPr>
          <p:nvPr/>
        </p:nvSpPr>
        <p:spPr bwMode="auto">
          <a:xfrm>
            <a:off x="5867400" y="1665288"/>
            <a:ext cx="468313" cy="468312"/>
          </a:xfrm>
          <a:prstGeom prst="ellipse">
            <a:avLst/>
          </a:prstGeom>
          <a:solidFill>
            <a:srgbClr val="CC99FF"/>
          </a:solidFill>
          <a:ln w="19050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23" name="Oval 92"/>
          <p:cNvSpPr>
            <a:spLocks noChangeArrowheads="1"/>
          </p:cNvSpPr>
          <p:nvPr/>
        </p:nvSpPr>
        <p:spPr bwMode="auto">
          <a:xfrm>
            <a:off x="3419475" y="1484313"/>
            <a:ext cx="468313" cy="468312"/>
          </a:xfrm>
          <a:prstGeom prst="ellipse">
            <a:avLst/>
          </a:prstGeom>
          <a:solidFill>
            <a:srgbClr val="CC99FF"/>
          </a:solidFill>
          <a:ln w="19050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24" name="Oval 95"/>
          <p:cNvSpPr>
            <a:spLocks noChangeArrowheads="1"/>
          </p:cNvSpPr>
          <p:nvPr/>
        </p:nvSpPr>
        <p:spPr bwMode="auto">
          <a:xfrm>
            <a:off x="5003800" y="5661025"/>
            <a:ext cx="287338" cy="287338"/>
          </a:xfrm>
          <a:prstGeom prst="ellipse">
            <a:avLst/>
          </a:prstGeom>
          <a:solidFill>
            <a:srgbClr val="CC99FF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25" name="Oval 96"/>
          <p:cNvSpPr>
            <a:spLocks noChangeArrowheads="1"/>
          </p:cNvSpPr>
          <p:nvPr/>
        </p:nvSpPr>
        <p:spPr bwMode="auto">
          <a:xfrm>
            <a:off x="4284663" y="5516563"/>
            <a:ext cx="287337" cy="287337"/>
          </a:xfrm>
          <a:prstGeom prst="ellipse">
            <a:avLst/>
          </a:prstGeom>
          <a:solidFill>
            <a:srgbClr val="CC99FF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26" name="Oval 97"/>
          <p:cNvSpPr>
            <a:spLocks noChangeArrowheads="1"/>
          </p:cNvSpPr>
          <p:nvPr/>
        </p:nvSpPr>
        <p:spPr bwMode="auto">
          <a:xfrm>
            <a:off x="2987675" y="5445125"/>
            <a:ext cx="287338" cy="287338"/>
          </a:xfrm>
          <a:prstGeom prst="ellipse">
            <a:avLst/>
          </a:prstGeom>
          <a:solidFill>
            <a:srgbClr val="CC99FF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27" name="Oval 98"/>
          <p:cNvSpPr>
            <a:spLocks noChangeArrowheads="1"/>
          </p:cNvSpPr>
          <p:nvPr/>
        </p:nvSpPr>
        <p:spPr bwMode="auto">
          <a:xfrm>
            <a:off x="5148263" y="4221163"/>
            <a:ext cx="287337" cy="287337"/>
          </a:xfrm>
          <a:prstGeom prst="ellipse">
            <a:avLst/>
          </a:prstGeom>
          <a:solidFill>
            <a:srgbClr val="CC99FF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28" name="Oval 99"/>
          <p:cNvSpPr>
            <a:spLocks noChangeArrowheads="1"/>
          </p:cNvSpPr>
          <p:nvPr/>
        </p:nvSpPr>
        <p:spPr bwMode="auto">
          <a:xfrm>
            <a:off x="1979613" y="4508500"/>
            <a:ext cx="287337" cy="287338"/>
          </a:xfrm>
          <a:prstGeom prst="ellipse">
            <a:avLst/>
          </a:prstGeom>
          <a:solidFill>
            <a:srgbClr val="CC99FF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29" name="Oval 100"/>
          <p:cNvSpPr>
            <a:spLocks noChangeArrowheads="1"/>
          </p:cNvSpPr>
          <p:nvPr/>
        </p:nvSpPr>
        <p:spPr bwMode="auto">
          <a:xfrm>
            <a:off x="3779838" y="333375"/>
            <a:ext cx="287337" cy="287338"/>
          </a:xfrm>
          <a:prstGeom prst="ellipse">
            <a:avLst/>
          </a:prstGeom>
          <a:solidFill>
            <a:srgbClr val="CC99FF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30" name="Oval 101"/>
          <p:cNvSpPr>
            <a:spLocks noChangeArrowheads="1"/>
          </p:cNvSpPr>
          <p:nvPr/>
        </p:nvSpPr>
        <p:spPr bwMode="auto">
          <a:xfrm>
            <a:off x="3924300" y="3860800"/>
            <a:ext cx="287338" cy="287338"/>
          </a:xfrm>
          <a:prstGeom prst="ellipse">
            <a:avLst/>
          </a:prstGeom>
          <a:solidFill>
            <a:srgbClr val="CC99FF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31" name="AutoShape 103"/>
          <p:cNvSpPr>
            <a:spLocks noChangeArrowheads="1"/>
          </p:cNvSpPr>
          <p:nvPr/>
        </p:nvSpPr>
        <p:spPr bwMode="auto">
          <a:xfrm>
            <a:off x="8928100" y="4397375"/>
            <a:ext cx="142875" cy="144463"/>
          </a:xfrm>
          <a:prstGeom prst="diamond">
            <a:avLst/>
          </a:prstGeom>
          <a:solidFill>
            <a:srgbClr val="99CC00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900"/>
              <a:t>&lt;100</a:t>
            </a:r>
          </a:p>
        </p:txBody>
      </p:sp>
      <p:sp>
        <p:nvSpPr>
          <p:cNvPr id="33832" name="AutoShape 106"/>
          <p:cNvSpPr>
            <a:spLocks noChangeArrowheads="1"/>
          </p:cNvSpPr>
          <p:nvPr/>
        </p:nvSpPr>
        <p:spPr bwMode="auto">
          <a:xfrm>
            <a:off x="4213225" y="5661025"/>
            <a:ext cx="142875" cy="144463"/>
          </a:xfrm>
          <a:prstGeom prst="diamond">
            <a:avLst/>
          </a:prstGeom>
          <a:solidFill>
            <a:srgbClr val="99CC00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33" name="AutoShape 107"/>
          <p:cNvSpPr>
            <a:spLocks noChangeArrowheads="1"/>
          </p:cNvSpPr>
          <p:nvPr/>
        </p:nvSpPr>
        <p:spPr bwMode="auto">
          <a:xfrm>
            <a:off x="3708400" y="260350"/>
            <a:ext cx="142875" cy="144463"/>
          </a:xfrm>
          <a:prstGeom prst="diamond">
            <a:avLst/>
          </a:prstGeom>
          <a:solidFill>
            <a:srgbClr val="99CC00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34" name="AutoShape 108"/>
          <p:cNvSpPr>
            <a:spLocks noChangeArrowheads="1"/>
          </p:cNvSpPr>
          <p:nvPr/>
        </p:nvSpPr>
        <p:spPr bwMode="auto">
          <a:xfrm>
            <a:off x="3779838" y="1412875"/>
            <a:ext cx="468312" cy="468313"/>
          </a:xfrm>
          <a:prstGeom prst="diamond">
            <a:avLst/>
          </a:prstGeom>
          <a:solidFill>
            <a:srgbClr val="99CC00"/>
          </a:solidFill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35" name="AutoShape 110"/>
          <p:cNvSpPr>
            <a:spLocks noChangeArrowheads="1"/>
          </p:cNvSpPr>
          <p:nvPr/>
        </p:nvSpPr>
        <p:spPr bwMode="auto">
          <a:xfrm>
            <a:off x="5076825" y="5516563"/>
            <a:ext cx="287338" cy="287337"/>
          </a:xfrm>
          <a:prstGeom prst="diamond">
            <a:avLst/>
          </a:prstGeom>
          <a:solidFill>
            <a:srgbClr val="99CC00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36" name="AutoShape 111"/>
          <p:cNvSpPr>
            <a:spLocks noChangeArrowheads="1"/>
          </p:cNvSpPr>
          <p:nvPr/>
        </p:nvSpPr>
        <p:spPr bwMode="auto">
          <a:xfrm>
            <a:off x="5148263" y="4437063"/>
            <a:ext cx="287337" cy="287337"/>
          </a:xfrm>
          <a:prstGeom prst="diamond">
            <a:avLst/>
          </a:prstGeom>
          <a:solidFill>
            <a:srgbClr val="99CC00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37" name="AutoShape 114"/>
          <p:cNvSpPr>
            <a:spLocks noChangeArrowheads="1"/>
          </p:cNvSpPr>
          <p:nvPr/>
        </p:nvSpPr>
        <p:spPr bwMode="auto">
          <a:xfrm>
            <a:off x="3924300" y="4005263"/>
            <a:ext cx="287338" cy="287337"/>
          </a:xfrm>
          <a:prstGeom prst="diamond">
            <a:avLst/>
          </a:prstGeom>
          <a:solidFill>
            <a:srgbClr val="99CC00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38" name="AutoShape 115"/>
          <p:cNvSpPr>
            <a:spLocks noChangeArrowheads="1"/>
          </p:cNvSpPr>
          <p:nvPr/>
        </p:nvSpPr>
        <p:spPr bwMode="auto">
          <a:xfrm>
            <a:off x="6011863" y="1989138"/>
            <a:ext cx="287337" cy="287337"/>
          </a:xfrm>
          <a:prstGeom prst="diamond">
            <a:avLst/>
          </a:prstGeom>
          <a:solidFill>
            <a:srgbClr val="99CC00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" name="Grouper 100"/>
          <p:cNvGrpSpPr>
            <a:grpSpLocks/>
          </p:cNvGrpSpPr>
          <p:nvPr/>
        </p:nvGrpSpPr>
        <p:grpSpPr bwMode="auto">
          <a:xfrm>
            <a:off x="8339138" y="3965575"/>
            <a:ext cx="890587" cy="1589088"/>
            <a:chOff x="8338345" y="3965515"/>
            <a:chExt cx="890587" cy="1589148"/>
          </a:xfrm>
        </p:grpSpPr>
        <p:sp>
          <p:nvSpPr>
            <p:cNvPr id="33882" name="Text Box 102"/>
            <p:cNvSpPr txBox="1">
              <a:spLocks noChangeArrowheads="1"/>
            </p:cNvSpPr>
            <p:nvPr/>
          </p:nvSpPr>
          <p:spPr bwMode="auto">
            <a:xfrm>
              <a:off x="8338345" y="3965515"/>
              <a:ext cx="8905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fr-FR" sz="1000"/>
                <a:t>Storage (Toctets)</a:t>
              </a:r>
            </a:p>
          </p:txBody>
        </p:sp>
        <p:sp>
          <p:nvSpPr>
            <p:cNvPr id="33883" name="AutoShape 104"/>
            <p:cNvSpPr>
              <a:spLocks noChangeArrowheads="1"/>
            </p:cNvSpPr>
            <p:nvPr/>
          </p:nvSpPr>
          <p:spPr bwMode="auto">
            <a:xfrm>
              <a:off x="8783639" y="4660106"/>
              <a:ext cx="287337" cy="287338"/>
            </a:xfrm>
            <a:prstGeom prst="diamond">
              <a:avLst/>
            </a:prstGeom>
            <a:solidFill>
              <a:srgbClr val="99CC00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900"/>
                <a:t>100-1000</a:t>
              </a:r>
            </a:p>
          </p:txBody>
        </p:sp>
        <p:sp>
          <p:nvSpPr>
            <p:cNvPr id="33884" name="AutoShape 105"/>
            <p:cNvSpPr>
              <a:spLocks noChangeArrowheads="1"/>
            </p:cNvSpPr>
            <p:nvPr/>
          </p:nvSpPr>
          <p:spPr bwMode="auto">
            <a:xfrm>
              <a:off x="8602664" y="5086350"/>
              <a:ext cx="468312" cy="468313"/>
            </a:xfrm>
            <a:prstGeom prst="diamond">
              <a:avLst/>
            </a:prstGeom>
            <a:solidFill>
              <a:srgbClr val="99CC00"/>
            </a:solidFill>
            <a:ln w="19050">
              <a:solidFill>
                <a:srgbClr val="808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900"/>
                <a:t>1000-10000</a:t>
              </a:r>
            </a:p>
          </p:txBody>
        </p:sp>
      </p:grpSp>
      <p:sp>
        <p:nvSpPr>
          <p:cNvPr id="33840" name="AutoShape 142"/>
          <p:cNvSpPr>
            <a:spLocks noChangeArrowheads="1"/>
          </p:cNvSpPr>
          <p:nvPr/>
        </p:nvSpPr>
        <p:spPr bwMode="auto">
          <a:xfrm>
            <a:off x="5148263" y="6381750"/>
            <a:ext cx="288925" cy="28892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8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3841" name="Text Box 143"/>
          <p:cNvSpPr txBox="1">
            <a:spLocks noChangeArrowheads="1"/>
          </p:cNvSpPr>
          <p:nvPr/>
        </p:nvSpPr>
        <p:spPr bwMode="auto">
          <a:xfrm>
            <a:off x="5435600" y="6308725"/>
            <a:ext cx="158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000"/>
              <a:t>Nombre de certificats émis </a:t>
            </a:r>
          </a:p>
          <a:p>
            <a:r>
              <a:rPr lang="fr-FR" sz="1000"/>
              <a:t>En 2009</a:t>
            </a:r>
          </a:p>
        </p:txBody>
      </p:sp>
      <p:sp>
        <p:nvSpPr>
          <p:cNvPr id="33842" name="Text Box 145"/>
          <p:cNvSpPr txBox="1">
            <a:spLocks noChangeArrowheads="1"/>
          </p:cNvSpPr>
          <p:nvPr/>
        </p:nvSpPr>
        <p:spPr bwMode="auto">
          <a:xfrm>
            <a:off x="827088" y="306863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Nantes</a:t>
            </a:r>
          </a:p>
        </p:txBody>
      </p:sp>
      <p:sp>
        <p:nvSpPr>
          <p:cNvPr id="33843" name="Oval 146"/>
          <p:cNvSpPr>
            <a:spLocks noChangeArrowheads="1"/>
          </p:cNvSpPr>
          <p:nvPr/>
        </p:nvSpPr>
        <p:spPr bwMode="auto">
          <a:xfrm>
            <a:off x="1620838" y="3141663"/>
            <a:ext cx="287337" cy="287337"/>
          </a:xfrm>
          <a:prstGeom prst="ellipse">
            <a:avLst/>
          </a:prstGeom>
          <a:solidFill>
            <a:srgbClr val="CC99FF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44" name="AutoShape 147"/>
          <p:cNvSpPr>
            <a:spLocks noChangeArrowheads="1"/>
          </p:cNvSpPr>
          <p:nvPr/>
        </p:nvSpPr>
        <p:spPr bwMode="auto">
          <a:xfrm>
            <a:off x="1763713" y="3141663"/>
            <a:ext cx="287337" cy="287337"/>
          </a:xfrm>
          <a:prstGeom prst="diamond">
            <a:avLst/>
          </a:prstGeom>
          <a:solidFill>
            <a:srgbClr val="99CC00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845" name="AutoShape 148"/>
          <p:cNvSpPr>
            <a:spLocks noChangeArrowheads="1"/>
          </p:cNvSpPr>
          <p:nvPr/>
        </p:nvSpPr>
        <p:spPr bwMode="auto">
          <a:xfrm>
            <a:off x="3563938" y="404813"/>
            <a:ext cx="215900" cy="215900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r>
              <a:rPr lang="fr-FR" sz="8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3846" name="AutoShape 149"/>
          <p:cNvSpPr>
            <a:spLocks noChangeArrowheads="1"/>
          </p:cNvSpPr>
          <p:nvPr/>
        </p:nvSpPr>
        <p:spPr bwMode="auto">
          <a:xfrm>
            <a:off x="3635375" y="1268413"/>
            <a:ext cx="288925" cy="28892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800">
                <a:solidFill>
                  <a:schemeClr val="bg1"/>
                </a:solidFill>
              </a:rPr>
              <a:t>431</a:t>
            </a:r>
          </a:p>
        </p:txBody>
      </p:sp>
      <p:sp>
        <p:nvSpPr>
          <p:cNvPr id="33847" name="AutoShape 150"/>
          <p:cNvSpPr>
            <a:spLocks noChangeArrowheads="1"/>
          </p:cNvSpPr>
          <p:nvPr/>
        </p:nvSpPr>
        <p:spPr bwMode="auto">
          <a:xfrm>
            <a:off x="5651500" y="1844675"/>
            <a:ext cx="288925" cy="28892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800">
                <a:solidFill>
                  <a:schemeClr val="bg1"/>
                </a:solidFill>
              </a:rPr>
              <a:t>61</a:t>
            </a:r>
          </a:p>
        </p:txBody>
      </p:sp>
      <p:sp>
        <p:nvSpPr>
          <p:cNvPr id="33848" name="AutoShape 151"/>
          <p:cNvSpPr>
            <a:spLocks noChangeArrowheads="1"/>
          </p:cNvSpPr>
          <p:nvPr/>
        </p:nvSpPr>
        <p:spPr bwMode="auto">
          <a:xfrm>
            <a:off x="5435600" y="3355975"/>
            <a:ext cx="288925" cy="28892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800"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33849" name="AutoShape 153"/>
          <p:cNvSpPr>
            <a:spLocks noChangeArrowheads="1"/>
          </p:cNvSpPr>
          <p:nvPr/>
        </p:nvSpPr>
        <p:spPr bwMode="auto">
          <a:xfrm>
            <a:off x="3779838" y="3573463"/>
            <a:ext cx="288925" cy="28892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800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33850" name="AutoShape 154"/>
          <p:cNvSpPr>
            <a:spLocks noChangeArrowheads="1"/>
          </p:cNvSpPr>
          <p:nvPr/>
        </p:nvSpPr>
        <p:spPr bwMode="auto">
          <a:xfrm>
            <a:off x="5362575" y="4387850"/>
            <a:ext cx="288925" cy="28892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800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33851" name="AutoShape 155"/>
          <p:cNvSpPr>
            <a:spLocks noChangeArrowheads="1"/>
          </p:cNvSpPr>
          <p:nvPr/>
        </p:nvSpPr>
        <p:spPr bwMode="auto">
          <a:xfrm>
            <a:off x="2057400" y="4365625"/>
            <a:ext cx="144463" cy="144463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r>
              <a:rPr lang="fr-FR" sz="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852" name="AutoShape 156"/>
          <p:cNvSpPr>
            <a:spLocks noChangeArrowheads="1"/>
          </p:cNvSpPr>
          <p:nvPr/>
        </p:nvSpPr>
        <p:spPr bwMode="auto">
          <a:xfrm>
            <a:off x="3059113" y="5373688"/>
            <a:ext cx="144462" cy="14287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r>
              <a:rPr lang="fr-FR" sz="8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3853" name="AutoShape 157"/>
          <p:cNvSpPr>
            <a:spLocks noChangeArrowheads="1"/>
          </p:cNvSpPr>
          <p:nvPr/>
        </p:nvSpPr>
        <p:spPr bwMode="auto">
          <a:xfrm>
            <a:off x="4427538" y="5373688"/>
            <a:ext cx="215900" cy="14287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8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3854" name="Oval 165"/>
          <p:cNvSpPr>
            <a:spLocks noChangeArrowheads="1"/>
          </p:cNvSpPr>
          <p:nvPr/>
        </p:nvSpPr>
        <p:spPr bwMode="auto">
          <a:xfrm>
            <a:off x="4427538" y="3789363"/>
            <a:ext cx="719137" cy="719137"/>
          </a:xfrm>
          <a:prstGeom prst="ellipse">
            <a:avLst/>
          </a:prstGeom>
          <a:solidFill>
            <a:srgbClr val="CC99FF"/>
          </a:solidFill>
          <a:ln w="38100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sz="900"/>
          </a:p>
        </p:txBody>
      </p:sp>
      <p:sp>
        <p:nvSpPr>
          <p:cNvPr id="33855" name="AutoShape 158"/>
          <p:cNvSpPr>
            <a:spLocks noChangeArrowheads="1"/>
          </p:cNvSpPr>
          <p:nvPr/>
        </p:nvSpPr>
        <p:spPr bwMode="auto">
          <a:xfrm>
            <a:off x="5076825" y="5300663"/>
            <a:ext cx="288925" cy="28892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800">
                <a:solidFill>
                  <a:schemeClr val="bg1"/>
                </a:solidFill>
              </a:rPr>
              <a:t>79</a:t>
            </a:r>
          </a:p>
        </p:txBody>
      </p:sp>
      <p:sp>
        <p:nvSpPr>
          <p:cNvPr id="33856" name="AutoShape 159"/>
          <p:cNvSpPr>
            <a:spLocks noChangeArrowheads="1"/>
          </p:cNvSpPr>
          <p:nvPr/>
        </p:nvSpPr>
        <p:spPr bwMode="auto">
          <a:xfrm>
            <a:off x="1619250" y="2924175"/>
            <a:ext cx="288925" cy="28892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800">
                <a:solidFill>
                  <a:schemeClr val="bg1"/>
                </a:solidFill>
              </a:rPr>
              <a:t>20</a:t>
            </a:r>
          </a:p>
        </p:txBody>
      </p:sp>
      <p:grpSp>
        <p:nvGrpSpPr>
          <p:cNvPr id="3" name="Grouper 91"/>
          <p:cNvGrpSpPr>
            <a:grpSpLocks/>
          </p:cNvGrpSpPr>
          <p:nvPr/>
        </p:nvGrpSpPr>
        <p:grpSpPr bwMode="auto">
          <a:xfrm>
            <a:off x="7486650" y="3933825"/>
            <a:ext cx="928688" cy="2409825"/>
            <a:chOff x="7486759" y="3933825"/>
            <a:chExt cx="928580" cy="2409826"/>
          </a:xfrm>
        </p:grpSpPr>
        <p:sp>
          <p:nvSpPr>
            <p:cNvPr id="33877" name="Oval 88"/>
            <p:cNvSpPr>
              <a:spLocks noChangeArrowheads="1"/>
            </p:cNvSpPr>
            <p:nvPr/>
          </p:nvSpPr>
          <p:spPr bwMode="auto">
            <a:xfrm>
              <a:off x="7812881" y="4437856"/>
              <a:ext cx="144463" cy="144463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900"/>
                <a:t>&lt;100</a:t>
              </a:r>
            </a:p>
          </p:txBody>
        </p:sp>
        <p:sp>
          <p:nvSpPr>
            <p:cNvPr id="33878" name="Oval 160"/>
            <p:cNvSpPr>
              <a:spLocks noChangeArrowheads="1"/>
            </p:cNvSpPr>
            <p:nvPr/>
          </p:nvSpPr>
          <p:spPr bwMode="auto">
            <a:xfrm>
              <a:off x="7534276" y="5624513"/>
              <a:ext cx="719137" cy="719138"/>
            </a:xfrm>
            <a:prstGeom prst="ellipse">
              <a:avLst/>
            </a:prstGeom>
            <a:solidFill>
              <a:srgbClr val="CC99FF"/>
            </a:solidFill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900"/>
                <a:t>&gt; 10 000</a:t>
              </a:r>
            </a:p>
          </p:txBody>
        </p:sp>
        <p:sp>
          <p:nvSpPr>
            <p:cNvPr id="33879" name="Oval 90"/>
            <p:cNvSpPr>
              <a:spLocks noChangeArrowheads="1"/>
            </p:cNvSpPr>
            <p:nvPr/>
          </p:nvSpPr>
          <p:spPr bwMode="auto">
            <a:xfrm>
              <a:off x="7650956" y="5065712"/>
              <a:ext cx="468313" cy="468313"/>
            </a:xfrm>
            <a:prstGeom prst="ellipse">
              <a:avLst/>
            </a:prstGeom>
            <a:solidFill>
              <a:srgbClr val="CC99FF"/>
            </a:solidFill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900"/>
                <a:t>1000 - 10000</a:t>
              </a:r>
            </a:p>
          </p:txBody>
        </p:sp>
        <p:sp>
          <p:nvSpPr>
            <p:cNvPr id="33880" name="Oval 89"/>
            <p:cNvSpPr>
              <a:spLocks noChangeArrowheads="1"/>
            </p:cNvSpPr>
            <p:nvPr/>
          </p:nvSpPr>
          <p:spPr bwMode="auto">
            <a:xfrm>
              <a:off x="7741444" y="4689475"/>
              <a:ext cx="287338" cy="287338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900"/>
                <a:t>100-1000</a:t>
              </a:r>
            </a:p>
          </p:txBody>
        </p:sp>
        <p:sp>
          <p:nvSpPr>
            <p:cNvPr id="33881" name="Text Box 94"/>
            <p:cNvSpPr txBox="1">
              <a:spLocks noChangeArrowheads="1"/>
            </p:cNvSpPr>
            <p:nvPr/>
          </p:nvSpPr>
          <p:spPr bwMode="auto">
            <a:xfrm>
              <a:off x="7486759" y="3933825"/>
              <a:ext cx="9285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00"/>
                <a:t>Number of cores</a:t>
              </a:r>
            </a:p>
          </p:txBody>
        </p:sp>
      </p:grpSp>
      <p:sp>
        <p:nvSpPr>
          <p:cNvPr id="33858" name="AutoShape 152"/>
          <p:cNvSpPr>
            <a:spLocks noChangeArrowheads="1"/>
          </p:cNvSpPr>
          <p:nvPr/>
        </p:nvSpPr>
        <p:spPr bwMode="auto">
          <a:xfrm>
            <a:off x="4787900" y="3571875"/>
            <a:ext cx="288925" cy="28892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800">
                <a:solidFill>
                  <a:schemeClr val="bg1"/>
                </a:solidFill>
              </a:rPr>
              <a:t>130</a:t>
            </a:r>
          </a:p>
        </p:txBody>
      </p:sp>
      <p:sp>
        <p:nvSpPr>
          <p:cNvPr id="33859" name="Text Box 32"/>
          <p:cNvSpPr txBox="1">
            <a:spLocks noChangeArrowheads="1"/>
          </p:cNvSpPr>
          <p:nvPr/>
        </p:nvSpPr>
        <p:spPr bwMode="auto">
          <a:xfrm>
            <a:off x="4900613" y="3819525"/>
            <a:ext cx="158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Lyon (TIDRA)</a:t>
            </a:r>
          </a:p>
        </p:txBody>
      </p:sp>
      <p:sp>
        <p:nvSpPr>
          <p:cNvPr id="33860" name="AutoShape 166"/>
          <p:cNvSpPr>
            <a:spLocks noChangeArrowheads="1"/>
          </p:cNvSpPr>
          <p:nvPr/>
        </p:nvSpPr>
        <p:spPr bwMode="auto">
          <a:xfrm>
            <a:off x="6011863" y="5229225"/>
            <a:ext cx="288925" cy="28892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800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33861" name="AutoShape 167"/>
          <p:cNvSpPr>
            <a:spLocks noChangeArrowheads="1"/>
          </p:cNvSpPr>
          <p:nvPr/>
        </p:nvSpPr>
        <p:spPr bwMode="auto">
          <a:xfrm>
            <a:off x="5364163" y="2854325"/>
            <a:ext cx="144462" cy="14287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r>
              <a:rPr lang="fr-FR" sz="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62" name="AutoShape 168"/>
          <p:cNvSpPr>
            <a:spLocks noChangeArrowheads="1"/>
          </p:cNvSpPr>
          <p:nvPr/>
        </p:nvSpPr>
        <p:spPr bwMode="auto">
          <a:xfrm>
            <a:off x="4427538" y="5102225"/>
            <a:ext cx="144462" cy="14287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3863" name="AutoShape 169"/>
          <p:cNvSpPr>
            <a:spLocks noChangeArrowheads="1"/>
          </p:cNvSpPr>
          <p:nvPr/>
        </p:nvSpPr>
        <p:spPr bwMode="auto">
          <a:xfrm>
            <a:off x="3276600" y="2349500"/>
            <a:ext cx="144463" cy="144463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r>
              <a:rPr lang="fr-FR" sz="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864" name="AutoShape 170"/>
          <p:cNvSpPr>
            <a:spLocks noChangeArrowheads="1"/>
          </p:cNvSpPr>
          <p:nvPr/>
        </p:nvSpPr>
        <p:spPr bwMode="auto">
          <a:xfrm>
            <a:off x="2124075" y="5734050"/>
            <a:ext cx="144463" cy="14287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r>
              <a:rPr lang="fr-FR" sz="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65" name="AutoShape 171"/>
          <p:cNvSpPr>
            <a:spLocks noChangeArrowheads="1"/>
          </p:cNvSpPr>
          <p:nvPr/>
        </p:nvSpPr>
        <p:spPr bwMode="auto">
          <a:xfrm>
            <a:off x="3813175" y="6137275"/>
            <a:ext cx="144463" cy="14287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866" name="AutoShape 172"/>
          <p:cNvSpPr>
            <a:spLocks noChangeArrowheads="1"/>
          </p:cNvSpPr>
          <p:nvPr/>
        </p:nvSpPr>
        <p:spPr bwMode="auto">
          <a:xfrm>
            <a:off x="1619250" y="2205038"/>
            <a:ext cx="144463" cy="14287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r>
              <a:rPr lang="fr-FR" sz="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3867" name="AutoShape 173"/>
          <p:cNvSpPr>
            <a:spLocks noChangeArrowheads="1"/>
          </p:cNvSpPr>
          <p:nvPr/>
        </p:nvSpPr>
        <p:spPr bwMode="auto">
          <a:xfrm>
            <a:off x="1042988" y="1844675"/>
            <a:ext cx="144462" cy="142875"/>
          </a:xfrm>
          <a:prstGeom prst="octagon">
            <a:avLst>
              <a:gd name="adj" fmla="val 29287"/>
            </a:avLst>
          </a:prstGeom>
          <a:solidFill>
            <a:srgbClr val="008080"/>
          </a:solidFill>
          <a:ln w="1587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r>
              <a:rPr lang="fr-FR" sz="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68" name="AutoShape 103"/>
          <p:cNvSpPr>
            <a:spLocks noChangeArrowheads="1"/>
          </p:cNvSpPr>
          <p:nvPr/>
        </p:nvSpPr>
        <p:spPr bwMode="auto">
          <a:xfrm>
            <a:off x="2197100" y="4579938"/>
            <a:ext cx="142875" cy="144462"/>
          </a:xfrm>
          <a:prstGeom prst="diamond">
            <a:avLst/>
          </a:prstGeom>
          <a:solidFill>
            <a:srgbClr val="99CC00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sz="900"/>
          </a:p>
        </p:txBody>
      </p:sp>
      <p:sp>
        <p:nvSpPr>
          <p:cNvPr id="33869" name="AutoShape 105"/>
          <p:cNvSpPr>
            <a:spLocks noChangeAspect="1" noChangeArrowheads="1"/>
          </p:cNvSpPr>
          <p:nvPr/>
        </p:nvSpPr>
        <p:spPr bwMode="auto">
          <a:xfrm>
            <a:off x="8415338" y="5661025"/>
            <a:ext cx="655637" cy="655638"/>
          </a:xfrm>
          <a:prstGeom prst="diamond">
            <a:avLst/>
          </a:prstGeom>
          <a:solidFill>
            <a:srgbClr val="99CC00"/>
          </a:solidFill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fr-FR" sz="900"/>
              <a:t>&gt; 10000</a:t>
            </a:r>
          </a:p>
        </p:txBody>
      </p:sp>
      <p:sp>
        <p:nvSpPr>
          <p:cNvPr id="33870" name="AutoShape 105"/>
          <p:cNvSpPr>
            <a:spLocks noChangeAspect="1" noChangeArrowheads="1"/>
          </p:cNvSpPr>
          <p:nvPr/>
        </p:nvSpPr>
        <p:spPr bwMode="auto">
          <a:xfrm>
            <a:off x="4500563" y="4033838"/>
            <a:ext cx="655637" cy="655637"/>
          </a:xfrm>
          <a:prstGeom prst="diamond">
            <a:avLst/>
          </a:prstGeom>
          <a:solidFill>
            <a:srgbClr val="99CC00"/>
          </a:solidFill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sz="900"/>
          </a:p>
        </p:txBody>
      </p:sp>
      <p:sp>
        <p:nvSpPr>
          <p:cNvPr id="33871" name="AutoShape 103"/>
          <p:cNvSpPr>
            <a:spLocks noChangeArrowheads="1"/>
          </p:cNvSpPr>
          <p:nvPr/>
        </p:nvSpPr>
        <p:spPr bwMode="auto">
          <a:xfrm>
            <a:off x="2955925" y="5632450"/>
            <a:ext cx="142875" cy="144463"/>
          </a:xfrm>
          <a:prstGeom prst="diamond">
            <a:avLst/>
          </a:prstGeom>
          <a:solidFill>
            <a:srgbClr val="99CC00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sz="900"/>
          </a:p>
        </p:txBody>
      </p:sp>
      <p:sp>
        <p:nvSpPr>
          <p:cNvPr id="88" name="Rectangle 87"/>
          <p:cNvSpPr/>
          <p:nvPr/>
        </p:nvSpPr>
        <p:spPr>
          <a:xfrm>
            <a:off x="15875" y="6172200"/>
            <a:ext cx="2422525" cy="657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buFont typeface="Wingdings" charset="2"/>
              <a:buChar char="Ø"/>
              <a:defRPr/>
            </a:pPr>
            <a:r>
              <a:rPr lang="fr-FR" sz="1800" dirty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22.000</a:t>
            </a:r>
            <a:r>
              <a:rPr lang="fr-FR" sz="1800" dirty="0" smtClean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fr-FR" sz="1800" dirty="0" err="1" smtClean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cores</a:t>
            </a:r>
            <a:endParaRPr lang="fr-FR" sz="1800" dirty="0" smtClean="0">
              <a:solidFill>
                <a:srgbClr val="080808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buFont typeface="Wingdings" charset="2"/>
              <a:buChar char="Ø"/>
              <a:defRPr/>
            </a:pPr>
            <a:r>
              <a:rPr lang="fr-FR" sz="1800" dirty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 15 PB</a:t>
            </a:r>
            <a:r>
              <a:rPr lang="fr-FR" sz="1800" dirty="0" smtClean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fr-FR" sz="1800" dirty="0" err="1" smtClean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storage</a:t>
            </a:r>
            <a:endParaRPr lang="fr-FR" sz="1800" dirty="0">
              <a:solidFill>
                <a:srgbClr val="080808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873" name="Rectangle 91"/>
          <p:cNvSpPr>
            <a:spLocks noChangeArrowheads="1"/>
          </p:cNvSpPr>
          <p:nvPr/>
        </p:nvSpPr>
        <p:spPr bwMode="auto">
          <a:xfrm>
            <a:off x="4038600" y="20638"/>
            <a:ext cx="34893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fr-FR" sz="2000" dirty="0" smtClean="0">
                <a:latin typeface="Tahoma" charset="0"/>
              </a:rPr>
              <a:t>Operations: </a:t>
            </a:r>
            <a:r>
              <a:rPr lang="fr-FR" sz="2000" dirty="0">
                <a:latin typeface="Tahoma" charset="0"/>
              </a:rPr>
              <a:t>64</a:t>
            </a:r>
            <a:r>
              <a:rPr lang="fr-FR" sz="2000" dirty="0" smtClean="0">
                <a:latin typeface="Tahoma" charset="0"/>
              </a:rPr>
              <a:t> </a:t>
            </a:r>
            <a:r>
              <a:rPr lang="fr-FR" sz="2000" dirty="0" err="1" smtClean="0">
                <a:latin typeface="Tahoma" charset="0"/>
              </a:rPr>
              <a:t>engineers</a:t>
            </a:r>
            <a:r>
              <a:rPr lang="fr-FR" sz="2000" dirty="0" smtClean="0">
                <a:latin typeface="Tahoma" charset="0"/>
              </a:rPr>
              <a:t> in 23 sites</a:t>
            </a:r>
          </a:p>
        </p:txBody>
      </p:sp>
      <p:sp>
        <p:nvSpPr>
          <p:cNvPr id="33874" name="ZoneTexte 93"/>
          <p:cNvSpPr txBox="1">
            <a:spLocks noChangeArrowheads="1"/>
          </p:cNvSpPr>
          <p:nvPr/>
        </p:nvSpPr>
        <p:spPr bwMode="auto">
          <a:xfrm rot="-5400000">
            <a:off x="5922169" y="4258469"/>
            <a:ext cx="2790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solidFill>
                  <a:srgbClr val="9685A5"/>
                </a:solidFill>
              </a:rPr>
              <a:t>Credit: Anne-Laure Derepas</a:t>
            </a:r>
          </a:p>
        </p:txBody>
      </p:sp>
      <p:sp>
        <p:nvSpPr>
          <p:cNvPr id="33875" name="ZoneTexte 101"/>
          <p:cNvSpPr txBox="1">
            <a:spLocks noChangeArrowheads="1"/>
          </p:cNvSpPr>
          <p:nvPr/>
        </p:nvSpPr>
        <p:spPr bwMode="auto">
          <a:xfrm>
            <a:off x="0" y="1588"/>
            <a:ext cx="28258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Users: 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75%</a:t>
            </a:r>
            <a:r>
              <a:rPr lang="en-US" sz="2000" b="1" dirty="0" smtClean="0">
                <a:solidFill>
                  <a:srgbClr val="FF0000"/>
                </a:solidFill>
              </a:rPr>
              <a:t> French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25%</a:t>
            </a:r>
            <a:r>
              <a:rPr lang="en-US" sz="2000" b="1" dirty="0" smtClean="0">
                <a:solidFill>
                  <a:srgbClr val="FF0000"/>
                </a:solidFill>
              </a:rPr>
              <a:t> Outside France 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1235027"/>
            <a:ext cx="4506913" cy="4476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From June to May 2011 : 215 </a:t>
            </a:r>
            <a:r>
              <a:rPr lang="en-US" sz="1400" b="1" dirty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millions</a:t>
            </a:r>
          </a:p>
          <a:p>
            <a:pPr>
              <a:defRPr/>
            </a:pPr>
            <a:r>
              <a:rPr lang="en-US" sz="1400" b="1" dirty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of CPU hours </a:t>
            </a:r>
            <a:r>
              <a:rPr lang="en-US" sz="1400" b="1" dirty="0" smtClean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(kSI2k) have </a:t>
            </a:r>
            <a:r>
              <a:rPr lang="en-US" sz="1400" b="1" dirty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been </a:t>
            </a:r>
            <a:r>
              <a:rPr lang="en-US" sz="1400" b="1" dirty="0" smtClean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used</a:t>
            </a:r>
            <a:endParaRPr lang="en-US" sz="1400" b="1" dirty="0">
              <a:solidFill>
                <a:srgbClr val="080808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sz="1400" dirty="0">
              <a:solidFill>
                <a:srgbClr val="080808"/>
              </a:solidFill>
              <a:ea typeface="ＭＳ Ｐゴシック" charset="-128"/>
              <a:cs typeface="ＭＳ Ｐゴシック" charset="-128"/>
            </a:endParaRPr>
          </a:p>
          <a:p>
            <a:pPr marL="216000" indent="-216000">
              <a:buFont typeface="Arial" charset="0"/>
              <a:buChar char="•"/>
              <a:defRPr/>
            </a:pPr>
            <a:r>
              <a:rPr lang="en-US" sz="1400" dirty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The second largest contributor to the European Grid Infrastructure (15</a:t>
            </a:r>
            <a:r>
              <a:rPr lang="en-US" sz="1400" dirty="0" smtClean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%)</a:t>
            </a:r>
          </a:p>
          <a:p>
            <a:pPr marL="216000" indent="-216000">
              <a:buFont typeface="Arial" charset="0"/>
              <a:buChar char="•"/>
              <a:defRPr/>
            </a:pPr>
            <a:r>
              <a:rPr lang="en-US" sz="1400" dirty="0" smtClean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¾ </a:t>
            </a:r>
            <a:r>
              <a:rPr lang="en-US" sz="1400" dirty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of French grid resources are used by French researchers </a:t>
            </a:r>
            <a:endParaRPr lang="en-US" sz="1400" dirty="0" smtClean="0">
              <a:solidFill>
                <a:srgbClr val="080808"/>
              </a:solidFill>
              <a:ea typeface="ＭＳ Ｐゴシック" charset="-128"/>
              <a:cs typeface="ＭＳ Ｐゴシック" charset="-128"/>
            </a:endParaRPr>
          </a:p>
          <a:p>
            <a:pPr marL="216000" indent="-216000">
              <a:buFont typeface="Arial" charset="0"/>
              <a:buChar char="•"/>
              <a:defRPr/>
            </a:pPr>
            <a:endParaRPr lang="en-US" sz="1400" dirty="0" smtClean="0">
              <a:solidFill>
                <a:srgbClr val="080808"/>
              </a:solidFill>
              <a:ea typeface="ＭＳ Ｐゴシック" charset="-128"/>
              <a:cs typeface="ＭＳ Ｐゴシック" charset="-128"/>
            </a:endParaRPr>
          </a:p>
          <a:p>
            <a:pPr marL="216000" indent="-216000">
              <a:buFont typeface="Arial" charset="0"/>
              <a:buChar char="•"/>
              <a:defRPr/>
            </a:pPr>
            <a:r>
              <a:rPr lang="en-US" sz="1400" b="1" dirty="0" smtClean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A major contribution to the Data Processing and Analysis of the 4 LHC experiments</a:t>
            </a:r>
          </a:p>
          <a:p>
            <a:pPr marL="216000" indent="-216000">
              <a:buFont typeface="Arial" charset="0"/>
              <a:buChar char="•"/>
              <a:defRPr/>
            </a:pPr>
            <a:endParaRPr lang="en-US" sz="1400" b="1" dirty="0" smtClean="0">
              <a:solidFill>
                <a:srgbClr val="080808"/>
              </a:solidFill>
              <a:ea typeface="ＭＳ Ｐゴシック" charset="-128"/>
              <a:cs typeface="ＭＳ Ｐゴシック" charset="-128"/>
            </a:endParaRPr>
          </a:p>
          <a:p>
            <a:pPr marL="216000" indent="-216000">
              <a:buFont typeface="Arial" charset="0"/>
              <a:buChar char="•"/>
              <a:defRPr/>
            </a:pPr>
            <a:r>
              <a:rPr lang="en-US" sz="1400" dirty="0" smtClean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Grid is now becoming a major scientific instrument in several disciplines:</a:t>
            </a:r>
          </a:p>
          <a:p>
            <a:pPr marL="673200" lvl="1" indent="-216000">
              <a:buFont typeface="Arial" charset="0"/>
              <a:buChar char="•"/>
              <a:defRPr/>
            </a:pPr>
            <a:r>
              <a:rPr lang="en-US" sz="1400" dirty="0" smtClean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Life Sciences, Astrophysics, Complex systems, Earth sciences…</a:t>
            </a:r>
          </a:p>
          <a:p>
            <a:pPr marL="216000" indent="-216000">
              <a:buFont typeface="Arial" charset="0"/>
              <a:buChar char="•"/>
              <a:defRPr/>
            </a:pPr>
            <a:endParaRPr lang="en-US" sz="1400" dirty="0" smtClean="0">
              <a:solidFill>
                <a:srgbClr val="080808"/>
              </a:solidFill>
              <a:ea typeface="ＭＳ Ｐゴシック" charset="-128"/>
              <a:cs typeface="ＭＳ Ｐゴシック" charset="-128"/>
            </a:endParaRPr>
          </a:p>
          <a:p>
            <a:pPr marL="216000" indent="-216000">
              <a:buFont typeface="Arial" charset="0"/>
              <a:buChar char="•"/>
              <a:defRPr/>
            </a:pPr>
            <a:r>
              <a:rPr lang="en-US" sz="1400" dirty="0" smtClean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Still need to develop activity in </a:t>
            </a:r>
          </a:p>
          <a:p>
            <a:pPr marL="673200" lvl="1" indent="-216000">
              <a:buFont typeface="Arial" charset="0"/>
              <a:buChar char="•"/>
              <a:defRPr/>
            </a:pPr>
            <a:r>
              <a:rPr lang="en-US" sz="1400" dirty="0" smtClean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Chemistry</a:t>
            </a:r>
          </a:p>
          <a:p>
            <a:pPr marL="673200" lvl="1" indent="-216000">
              <a:buFont typeface="Arial" charset="0"/>
              <a:buChar char="•"/>
              <a:defRPr/>
            </a:pPr>
            <a:r>
              <a:rPr lang="en-US" sz="1400" dirty="0" smtClean="0">
                <a:solidFill>
                  <a:srgbClr val="080808"/>
                </a:solidFill>
                <a:ea typeface="ＭＳ Ｐゴシック" charset="-128"/>
                <a:cs typeface="ＭＳ Ｐゴシック" charset="-128"/>
              </a:rPr>
              <a:t>Theoretical physics</a:t>
            </a:r>
            <a:endParaRPr lang="en-US" sz="1400" dirty="0">
              <a:solidFill>
                <a:srgbClr val="080808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endParaRPr lang="en-US" sz="1400" dirty="0">
              <a:solidFill>
                <a:srgbClr val="080808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843" name="Title 7"/>
          <p:cNvSpPr>
            <a:spLocks noGrp="1"/>
          </p:cNvSpPr>
          <p:nvPr>
            <p:ph type="title"/>
          </p:nvPr>
        </p:nvSpPr>
        <p:spPr>
          <a:xfrm>
            <a:off x="1524000" y="76200"/>
            <a:ext cx="7381875" cy="861951"/>
          </a:xfrm>
        </p:spPr>
        <p:txBody>
          <a:bodyPr/>
          <a:lstStyle/>
          <a:p>
            <a:r>
              <a:rPr lang="en-US" sz="2800" dirty="0" smtClean="0"/>
              <a:t>Usage of the Grid infrastructure in France</a:t>
            </a:r>
          </a:p>
        </p:txBody>
      </p:sp>
      <p:graphicFrame>
        <p:nvGraphicFramePr>
          <p:cNvPr id="12" name="Graphique 11"/>
          <p:cNvGraphicFramePr/>
          <p:nvPr/>
        </p:nvGraphicFramePr>
        <p:xfrm>
          <a:off x="0" y="3200400"/>
          <a:ext cx="45720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5" name="TextBox 14"/>
          <p:cNvSpPr txBox="1">
            <a:spLocks noChangeArrowheads="1"/>
          </p:cNvSpPr>
          <p:nvPr/>
        </p:nvSpPr>
        <p:spPr bwMode="auto">
          <a:xfrm>
            <a:off x="2438400" y="3581400"/>
            <a:ext cx="18224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LHC analysis</a:t>
            </a:r>
          </a:p>
        </p:txBody>
      </p:sp>
      <p:pic>
        <p:nvPicPr>
          <p:cNvPr id="35846" name="Image 12" descr="41a4464350ecd493817330a324da7d4f60edb50f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214250"/>
            <a:ext cx="463999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Graphique 13"/>
          <p:cNvGraphicFramePr/>
          <p:nvPr/>
        </p:nvGraphicFramePr>
        <p:xfrm>
          <a:off x="0" y="5105400"/>
          <a:ext cx="45720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848" name="TextBox 15"/>
          <p:cNvSpPr txBox="1">
            <a:spLocks noChangeArrowheads="1"/>
          </p:cNvSpPr>
          <p:nvPr/>
        </p:nvSpPr>
        <p:spPr bwMode="auto">
          <a:xfrm>
            <a:off x="2743200" y="5181600"/>
            <a:ext cx="16129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Other fields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88462-E25F-EB4D-95B9-E004265D48F7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France Grille Management</a:t>
            </a:r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88462-E25F-EB4D-95B9-E004265D48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94" name="Groupe 93"/>
          <p:cNvGrpSpPr/>
          <p:nvPr/>
        </p:nvGrpSpPr>
        <p:grpSpPr>
          <a:xfrm>
            <a:off x="1270660" y="1333000"/>
            <a:ext cx="7849590" cy="4949042"/>
            <a:chOff x="3855165" y="2514600"/>
            <a:chExt cx="4945241" cy="2933928"/>
          </a:xfrm>
        </p:grpSpPr>
        <p:sp>
          <p:nvSpPr>
            <p:cNvPr id="71" name="Rectangle 70"/>
            <p:cNvSpPr/>
            <p:nvPr/>
          </p:nvSpPr>
          <p:spPr>
            <a:xfrm>
              <a:off x="7767965" y="2514600"/>
              <a:ext cx="885499" cy="403625"/>
            </a:xfrm>
            <a:prstGeom prst="rect">
              <a:avLst/>
            </a:prstGeom>
            <a:solidFill>
              <a:srgbClr val="0099CC"/>
            </a:solidFill>
            <a:ln w="25400" cap="flat" cmpd="sng" algn="ctr">
              <a:solidFill>
                <a:srgbClr val="0099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International Advisory Committee</a:t>
              </a:r>
              <a:endParaRPr kumimoji="0" lang="en-US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729164" y="3586388"/>
              <a:ext cx="784225" cy="280990"/>
            </a:xfrm>
            <a:prstGeom prst="rect">
              <a:avLst/>
            </a:prstGeom>
            <a:solidFill>
              <a:srgbClr val="0099CC"/>
            </a:solidFill>
            <a:ln w="25400" cap="flat" cmpd="sng" algn="ctr">
              <a:solidFill>
                <a:srgbClr val="0099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Director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V. Breton</a:t>
              </a:r>
              <a:endParaRPr kumimoji="0" lang="en-US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771000" y="4412685"/>
              <a:ext cx="682625" cy="533405"/>
            </a:xfrm>
            <a:prstGeom prst="rect">
              <a:avLst/>
            </a:prstGeom>
            <a:solidFill>
              <a:srgbClr val="0099CC"/>
            </a:solidFill>
            <a:ln w="25400" cap="flat" cmpd="sng" algn="ctr">
              <a:solidFill>
                <a:srgbClr val="0099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Technical Direction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962206" y="4419600"/>
              <a:ext cx="838200" cy="533400"/>
            </a:xfrm>
            <a:prstGeom prst="rect">
              <a:avLst/>
            </a:prstGeom>
            <a:solidFill>
              <a:srgbClr val="0099CC"/>
            </a:solidFill>
            <a:ln w="25400" cap="flat" cmpd="sng" algn="ctr">
              <a:solidFill>
                <a:srgbClr val="0099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Security manager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172200" y="2514600"/>
              <a:ext cx="838200" cy="450063"/>
            </a:xfrm>
            <a:prstGeom prst="rect">
              <a:avLst/>
            </a:prstGeom>
            <a:solidFill>
              <a:srgbClr val="0099CC"/>
            </a:solidFill>
            <a:ln w="25400" cap="flat" cmpd="sng" algn="ctr">
              <a:solidFill>
                <a:srgbClr val="0099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Management Board</a:t>
              </a:r>
              <a:endParaRPr kumimoji="0" lang="en-US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771000" y="5162778"/>
              <a:ext cx="742389" cy="285750"/>
            </a:xfrm>
            <a:prstGeom prst="rect">
              <a:avLst/>
            </a:prstGeom>
            <a:solidFill>
              <a:srgbClr val="0099CC"/>
            </a:solidFill>
            <a:ln w="25400" cap="flat" cmpd="sng" algn="ctr">
              <a:solidFill>
                <a:srgbClr val="0099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Technical Committee</a:t>
              </a:r>
              <a:endParaRPr kumimoji="0" lang="en-US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7" name="Connecteur droit 76"/>
            <p:cNvCxnSpPr>
              <a:stCxn id="71" idx="2"/>
              <a:endCxn id="72" idx="0"/>
            </p:cNvCxnSpPr>
            <p:nvPr/>
          </p:nvCxnSpPr>
          <p:spPr>
            <a:xfrm flipH="1">
              <a:off x="5121277" y="2918225"/>
              <a:ext cx="3089438" cy="668163"/>
            </a:xfrm>
            <a:prstGeom prst="line">
              <a:avLst/>
            </a:prstGeom>
            <a:noFill/>
            <a:ln w="38100" cap="flat" cmpd="sng" algn="ctr">
              <a:solidFill>
                <a:srgbClr val="0099CC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8" name="Connecteur droit 77"/>
            <p:cNvCxnSpPr>
              <a:stCxn id="88" idx="2"/>
              <a:endCxn id="72" idx="0"/>
            </p:cNvCxnSpPr>
            <p:nvPr/>
          </p:nvCxnSpPr>
          <p:spPr>
            <a:xfrm rot="16200000" flipH="1">
              <a:off x="4659798" y="3124910"/>
              <a:ext cx="668163" cy="254794"/>
            </a:xfrm>
            <a:prstGeom prst="line">
              <a:avLst/>
            </a:prstGeom>
            <a:noFill/>
            <a:ln w="38100" cap="flat" cmpd="sng" algn="ctr">
              <a:solidFill>
                <a:srgbClr val="0099CC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9" name="Connecteur droit 78"/>
            <p:cNvCxnSpPr>
              <a:stCxn id="72" idx="2"/>
              <a:endCxn id="73" idx="0"/>
            </p:cNvCxnSpPr>
            <p:nvPr/>
          </p:nvCxnSpPr>
          <p:spPr>
            <a:xfrm rot="5400000">
              <a:off x="4844141" y="4135550"/>
              <a:ext cx="545307" cy="8964"/>
            </a:xfrm>
            <a:prstGeom prst="line">
              <a:avLst/>
            </a:prstGeom>
            <a:noFill/>
            <a:ln w="38100" cap="flat" cmpd="sng" algn="ctr">
              <a:solidFill>
                <a:srgbClr val="0099CC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0" name="Connecteur droit 79"/>
            <p:cNvCxnSpPr>
              <a:stCxn id="72" idx="2"/>
            </p:cNvCxnSpPr>
            <p:nvPr/>
          </p:nvCxnSpPr>
          <p:spPr>
            <a:xfrm rot="16200000" flipH="1">
              <a:off x="6442900" y="2545754"/>
              <a:ext cx="545307" cy="3188556"/>
            </a:xfrm>
            <a:prstGeom prst="line">
              <a:avLst/>
            </a:prstGeom>
            <a:noFill/>
            <a:ln w="38100" cap="flat" cmpd="sng" algn="ctr">
              <a:solidFill>
                <a:srgbClr val="0099CC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1" name="Connecteur droit 80"/>
            <p:cNvCxnSpPr>
              <a:stCxn id="73" idx="2"/>
              <a:endCxn id="76" idx="0"/>
            </p:cNvCxnSpPr>
            <p:nvPr/>
          </p:nvCxnSpPr>
          <p:spPr>
            <a:xfrm>
              <a:off x="5112313" y="4946090"/>
              <a:ext cx="29882" cy="216689"/>
            </a:xfrm>
            <a:prstGeom prst="line">
              <a:avLst/>
            </a:prstGeom>
            <a:noFill/>
            <a:ln w="38100" cap="flat" cmpd="sng" algn="ctr">
              <a:solidFill>
                <a:srgbClr val="0099CC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82" name="Rectangle 81"/>
            <p:cNvSpPr/>
            <p:nvPr/>
          </p:nvSpPr>
          <p:spPr>
            <a:xfrm>
              <a:off x="6168482" y="3441134"/>
              <a:ext cx="1352550" cy="571500"/>
            </a:xfrm>
            <a:prstGeom prst="rect">
              <a:avLst/>
            </a:prstGeom>
            <a:solidFill>
              <a:srgbClr val="0099CC"/>
            </a:solidFill>
            <a:ln w="25400" cap="flat" cmpd="sng" algn="ctr">
              <a:solidFill>
                <a:srgbClr val="0099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Executive Board: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F. Desprez (INRIA)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JP Meyer (CEA)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J. Montagnat (CNRS)</a:t>
              </a:r>
            </a:p>
          </p:txBody>
        </p:sp>
        <p:cxnSp>
          <p:nvCxnSpPr>
            <p:cNvPr id="83" name="Connecteur droit 82"/>
            <p:cNvCxnSpPr>
              <a:stCxn id="72" idx="3"/>
              <a:endCxn id="82" idx="1"/>
            </p:cNvCxnSpPr>
            <p:nvPr/>
          </p:nvCxnSpPr>
          <p:spPr>
            <a:xfrm>
              <a:off x="5513390" y="3726884"/>
              <a:ext cx="655092" cy="1"/>
            </a:xfrm>
            <a:prstGeom prst="line">
              <a:avLst/>
            </a:prstGeom>
            <a:noFill/>
            <a:ln w="38100" cap="flat" cmpd="sng" algn="ctr">
              <a:solidFill>
                <a:srgbClr val="0099CC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84" name="Connecteur droit 83"/>
            <p:cNvCxnSpPr>
              <a:stCxn id="72" idx="2"/>
              <a:endCxn id="85" idx="0"/>
            </p:cNvCxnSpPr>
            <p:nvPr/>
          </p:nvCxnSpPr>
          <p:spPr>
            <a:xfrm rot="16200000" flipH="1">
              <a:off x="5229483" y="3759172"/>
              <a:ext cx="545307" cy="761720"/>
            </a:xfrm>
            <a:prstGeom prst="line">
              <a:avLst/>
            </a:prstGeom>
            <a:noFill/>
            <a:ln w="38100" cap="flat" cmpd="sng" algn="ctr">
              <a:solidFill>
                <a:srgbClr val="0099CC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85" name="Rectangle 84"/>
            <p:cNvSpPr/>
            <p:nvPr/>
          </p:nvSpPr>
          <p:spPr>
            <a:xfrm>
              <a:off x="5492191" y="4412685"/>
              <a:ext cx="781610" cy="533400"/>
            </a:xfrm>
            <a:prstGeom prst="rect">
              <a:avLst/>
            </a:prstGeom>
            <a:solidFill>
              <a:srgbClr val="0099CC"/>
            </a:solidFill>
            <a:ln w="25400" cap="flat" cmpd="sng" algn="ctr">
              <a:solidFill>
                <a:srgbClr val="0099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Communication – training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855165" y="4419600"/>
              <a:ext cx="874000" cy="495528"/>
            </a:xfrm>
            <a:prstGeom prst="rect">
              <a:avLst/>
            </a:prstGeom>
            <a:solidFill>
              <a:srgbClr val="0099CC"/>
            </a:solidFill>
            <a:ln w="25400" cap="flat" cmpd="sng" algn="ctr">
              <a:solidFill>
                <a:srgbClr val="0099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Applications supervisor</a:t>
              </a:r>
            </a:p>
          </p:txBody>
        </p:sp>
        <p:cxnSp>
          <p:nvCxnSpPr>
            <p:cNvPr id="87" name="Connecteur droit 86"/>
            <p:cNvCxnSpPr>
              <a:stCxn id="72" idx="2"/>
              <a:endCxn id="86" idx="0"/>
            </p:cNvCxnSpPr>
            <p:nvPr/>
          </p:nvCxnSpPr>
          <p:spPr>
            <a:xfrm flipH="1">
              <a:off x="4292165" y="3867378"/>
              <a:ext cx="829112" cy="552222"/>
            </a:xfrm>
            <a:prstGeom prst="line">
              <a:avLst/>
            </a:prstGeom>
            <a:noFill/>
            <a:ln w="38100" cap="flat" cmpd="sng" algn="ctr">
              <a:solidFill>
                <a:srgbClr val="0099CC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88" name="Rectangle 87"/>
            <p:cNvSpPr/>
            <p:nvPr/>
          </p:nvSpPr>
          <p:spPr>
            <a:xfrm>
              <a:off x="4491039" y="2514600"/>
              <a:ext cx="750888" cy="403625"/>
            </a:xfrm>
            <a:prstGeom prst="rect">
              <a:avLst/>
            </a:prstGeom>
            <a:solidFill>
              <a:srgbClr val="0099CC"/>
            </a:solidFill>
            <a:ln w="25400" cap="flat" cmpd="sng" algn="ctr">
              <a:solidFill>
                <a:srgbClr val="0099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Scientific Committee</a:t>
              </a:r>
              <a:endParaRPr kumimoji="0" lang="en-US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200206" y="4419600"/>
              <a:ext cx="760317" cy="533399"/>
            </a:xfrm>
            <a:prstGeom prst="rect">
              <a:avLst/>
            </a:prstGeom>
            <a:solidFill>
              <a:srgbClr val="0099CC"/>
            </a:solidFill>
            <a:ln w="25400" cap="flat" cmpd="sng" algn="ctr">
              <a:solidFill>
                <a:srgbClr val="0099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Quality manager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273801" y="4419600"/>
              <a:ext cx="926405" cy="533399"/>
            </a:xfrm>
            <a:prstGeom prst="rect">
              <a:avLst/>
            </a:prstGeom>
            <a:solidFill>
              <a:srgbClr val="0099CC"/>
            </a:solidFill>
            <a:ln w="25400" cap="flat" cmpd="sng" algn="ctr">
              <a:solidFill>
                <a:srgbClr val="0099CC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Administrative manager</a:t>
              </a:r>
            </a:p>
          </p:txBody>
        </p:sp>
        <p:cxnSp>
          <p:nvCxnSpPr>
            <p:cNvPr id="91" name="Connecteur droit 90"/>
            <p:cNvCxnSpPr>
              <a:stCxn id="75" idx="2"/>
              <a:endCxn id="72" idx="0"/>
            </p:cNvCxnSpPr>
            <p:nvPr/>
          </p:nvCxnSpPr>
          <p:spPr>
            <a:xfrm rot="5400000">
              <a:off x="5545427" y="2540514"/>
              <a:ext cx="621725" cy="1470023"/>
            </a:xfrm>
            <a:prstGeom prst="line">
              <a:avLst/>
            </a:prstGeom>
            <a:noFill/>
            <a:ln w="38100" cap="flat" cmpd="sng" algn="ctr">
              <a:solidFill>
                <a:srgbClr val="0099CC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2" name="Connecteur droit 91"/>
            <p:cNvCxnSpPr>
              <a:stCxn id="72" idx="2"/>
              <a:endCxn id="90" idx="0"/>
            </p:cNvCxnSpPr>
            <p:nvPr/>
          </p:nvCxnSpPr>
          <p:spPr>
            <a:xfrm>
              <a:off x="5121277" y="3867378"/>
              <a:ext cx="1615727" cy="552222"/>
            </a:xfrm>
            <a:prstGeom prst="line">
              <a:avLst/>
            </a:prstGeom>
            <a:noFill/>
            <a:ln w="38100" cap="flat" cmpd="sng" algn="ctr">
              <a:solidFill>
                <a:srgbClr val="0099CC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3" name="Connecteur droit 92"/>
            <p:cNvCxnSpPr>
              <a:endCxn id="89" idx="0"/>
            </p:cNvCxnSpPr>
            <p:nvPr/>
          </p:nvCxnSpPr>
          <p:spPr>
            <a:xfrm>
              <a:off x="5353850" y="3867378"/>
              <a:ext cx="2226515" cy="552222"/>
            </a:xfrm>
            <a:prstGeom prst="line">
              <a:avLst/>
            </a:prstGeom>
            <a:noFill/>
            <a:ln w="38100" cap="flat" cmpd="sng" algn="ctr">
              <a:solidFill>
                <a:srgbClr val="0099CC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95" name="Flèche vers le bas 94"/>
          <p:cNvSpPr/>
          <p:nvPr/>
        </p:nvSpPr>
        <p:spPr bwMode="auto">
          <a:xfrm rot="10800000">
            <a:off x="8143693" y="2068430"/>
            <a:ext cx="395733" cy="559891"/>
          </a:xfrm>
          <a:prstGeom prst="downArrow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7730399" y="2682157"/>
            <a:ext cx="1330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High level</a:t>
            </a:r>
            <a:endParaRPr lang="en-US" sz="1600" b="1"/>
          </a:p>
        </p:txBody>
      </p:sp>
      <p:sp>
        <p:nvSpPr>
          <p:cNvPr id="100" name="Flèche vers le bas 99"/>
          <p:cNvSpPr/>
          <p:nvPr/>
        </p:nvSpPr>
        <p:spPr bwMode="auto">
          <a:xfrm rot="10800000">
            <a:off x="4279699" y="5508209"/>
            <a:ext cx="395733" cy="559891"/>
          </a:xfrm>
          <a:prstGeom prst="downArrow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7148872" y="3614910"/>
            <a:ext cx="197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/>
              <a:t>Strong relationship with IT research</a:t>
            </a:r>
            <a:endParaRPr lang="en-US" sz="1600" b="1"/>
          </a:p>
        </p:txBody>
      </p:sp>
      <p:sp>
        <p:nvSpPr>
          <p:cNvPr id="107" name="Flèche vers le bas 106"/>
          <p:cNvSpPr/>
          <p:nvPr/>
        </p:nvSpPr>
        <p:spPr bwMode="auto">
          <a:xfrm rot="6715377">
            <a:off x="7209292" y="3310265"/>
            <a:ext cx="395733" cy="559891"/>
          </a:xfrm>
          <a:prstGeom prst="downArrow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Flèche vers le bas 107"/>
          <p:cNvSpPr/>
          <p:nvPr/>
        </p:nvSpPr>
        <p:spPr bwMode="auto">
          <a:xfrm rot="10800000">
            <a:off x="8219817" y="5520084"/>
            <a:ext cx="395733" cy="559891"/>
          </a:xfrm>
          <a:prstGeom prst="downArrow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Grids to Clouds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88462-E25F-EB4D-95B9-E004265D48F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524000" y="1318164"/>
            <a:ext cx="738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Virtualization technologies and Cloud model are now changing the landscape of intensive and distributed computing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24000" y="2066316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boundary between Grid and Clouds is fuzzy, both can be seen as complementary approaches which will coexist for some time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500250" y="2802587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buFont typeface="Wingdings" pitchFamily="2" charset="2"/>
              <a:buChar char="§"/>
            </a:pPr>
            <a:r>
              <a:rPr lang="en-US" dirty="0" smtClean="0"/>
              <a:t>The grid model is extremely powerful for well structured collaborations (LHC Computing is a very big success) </a:t>
            </a:r>
          </a:p>
          <a:p>
            <a:pPr marL="216000" indent="-216000">
              <a:buFont typeface="Wingdings" pitchFamily="2" charset="2"/>
              <a:buChar char="§"/>
            </a:pPr>
            <a:r>
              <a:rPr lang="en-US" dirty="0" smtClean="0"/>
              <a:t>Out of reach of other communities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547750" y="4607639"/>
            <a:ext cx="757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Cloud model is a chance to overcome (at least partly) some of these difficulties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524000" y="3776364"/>
            <a:ext cx="759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Complex middleware – Difficulty to port applications to the Grid – Rigid hardware and software …</a:t>
            </a:r>
            <a:endParaRPr lang="fr-FR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547750" y="5355783"/>
            <a:ext cx="757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 </a:t>
            </a:r>
            <a:r>
              <a:rPr lang="en-US" dirty="0" smtClean="0">
                <a:sym typeface="Wingdings" pitchFamily="2" charset="2"/>
              </a:rPr>
              <a:t> Virtualization  Elasticity  Cloud specific software services  …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935185" y="6002114"/>
            <a:ext cx="4785755" cy="373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Natural hierarchy : IaaS </a:t>
            </a:r>
            <a:r>
              <a:rPr lang="en-US" dirty="0" smtClean="0">
                <a:sym typeface="Wingdings" pitchFamily="2" charset="2"/>
              </a:rPr>
              <a:t> PaaS  SaaS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CAPRI project (1)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88462-E25F-EB4D-95B9-E004265D48F7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524000" y="147254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 for proposals from the French Government for large scientific equipments : “Equipex”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524000" y="2410691"/>
            <a:ext cx="4781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call : 340 M€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call : ~140 M€ for investments  </a:t>
            </a:r>
            <a:r>
              <a:rPr lang="en-US" dirty="0" smtClean="0">
                <a:sym typeface="Wingdings" pitchFamily="2" charset="2"/>
              </a:rPr>
              <a:t>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24000" y="3336966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CAPRI is a proposal to build an academic cloud for scientific research and opened to Small and Medium Enterprises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878286" y="2410691"/>
            <a:ext cx="280851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Total 1 B€ for investment + operation cost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07125" y="4289534"/>
            <a:ext cx="721958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CAPRI is strongly oriented toward Data Processing :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DataScope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(*)</a:t>
            </a:r>
            <a:r>
              <a:rPr lang="en-US" dirty="0" smtClean="0"/>
              <a:t> as proposed by </a:t>
            </a:r>
            <a:r>
              <a:rPr lang="fr-FR" dirty="0" smtClean="0"/>
              <a:t>Jim Gray and Alex </a:t>
            </a:r>
            <a:r>
              <a:rPr lang="fr-FR" dirty="0" err="1" smtClean="0"/>
              <a:t>Szalay</a:t>
            </a:r>
            <a:r>
              <a:rPr lang="en-US" dirty="0" smtClean="0"/>
              <a:t> (see Alex’s talk tomorrow)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3353" y="6581001"/>
            <a:ext cx="836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u="sng" dirty="0" smtClean="0"/>
              <a:t>(*) http://research.microsoft.com/en-us/collaboration/fourthparadigm/4th_paradigm_book_complete_lr.pdf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6553200" y="3752605"/>
            <a:ext cx="2133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7.6 M€ investment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607124" y="5153891"/>
            <a:ext cx="7370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New discovery and innovation emerge from analysis of large amounts of complex data generated by high-throughput instruments and observational systems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505450" y="5962650"/>
            <a:ext cx="318135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CAPRI is multidisciplinary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CAPRI project (2)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88462-E25F-EB4D-95B9-E004265D48F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698171" y="1520042"/>
            <a:ext cx="6697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CAPRI is a distributed Cloud :</a:t>
            </a:r>
          </a:p>
          <a:p>
            <a:r>
              <a:rPr lang="en-US" dirty="0" smtClean="0"/>
              <a:t>CC-IN2P3 – GRIF (</a:t>
            </a:r>
            <a:r>
              <a:rPr lang="en-US" dirty="0" err="1" smtClean="0"/>
              <a:t>Orsay</a:t>
            </a:r>
            <a:r>
              <a:rPr lang="en-US" dirty="0" smtClean="0"/>
              <a:t> + </a:t>
            </a:r>
            <a:r>
              <a:rPr lang="en-US" dirty="0" err="1" smtClean="0"/>
              <a:t>Saclay</a:t>
            </a:r>
            <a:r>
              <a:rPr lang="en-US" dirty="0" smtClean="0"/>
              <a:t>) – IPGP (earth science)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004829" y="2208815"/>
            <a:ext cx="3901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 partners :</a:t>
            </a:r>
          </a:p>
          <a:p>
            <a:pPr marL="216000" indent="-216000">
              <a:buFont typeface="Arial" pitchFamily="34" charset="0"/>
              <a:buChar char="•"/>
            </a:pPr>
            <a:r>
              <a:rPr lang="en-US" dirty="0" smtClean="0"/>
              <a:t> Production sites</a:t>
            </a:r>
          </a:p>
          <a:p>
            <a:pPr marL="216000" indent="-216000">
              <a:buFont typeface="Arial" pitchFamily="34" charset="0"/>
              <a:buChar char="•"/>
            </a:pPr>
            <a:r>
              <a:rPr lang="en-US" dirty="0" smtClean="0"/>
              <a:t> Use cases community</a:t>
            </a:r>
          </a:p>
          <a:p>
            <a:pPr marL="216000" indent="-216000">
              <a:buFont typeface="Arial" pitchFamily="34" charset="0"/>
              <a:buChar char="•"/>
            </a:pPr>
            <a:r>
              <a:rPr lang="en-US" dirty="0" smtClean="0"/>
              <a:t> Grid Institute</a:t>
            </a:r>
          </a:p>
          <a:p>
            <a:pPr marL="216000" indent="-216000">
              <a:buFont typeface="Arial" pitchFamily="34" charset="0"/>
              <a:buChar char="•"/>
            </a:pPr>
            <a:r>
              <a:rPr lang="en-US" dirty="0" smtClean="0"/>
              <a:t> IT research</a:t>
            </a:r>
          </a:p>
          <a:p>
            <a:pPr marL="216000" indent="-216000">
              <a:buFont typeface="Arial" pitchFamily="34" charset="0"/>
              <a:buChar char="•"/>
            </a:pPr>
            <a:r>
              <a:rPr lang="en-US" dirty="0" smtClean="0"/>
              <a:t> 2 industrial partners working in software development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58192" y="2512507"/>
            <a:ext cx="1460665" cy="3800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StratusLab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6" idx="0"/>
          </p:cNvCxnSpPr>
          <p:nvPr/>
        </p:nvCxnSpPr>
        <p:spPr bwMode="auto">
          <a:xfrm flipV="1">
            <a:off x="3188525" y="2166373"/>
            <a:ext cx="730332" cy="346134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ZoneTexte 9"/>
          <p:cNvSpPr txBox="1"/>
          <p:nvPr/>
        </p:nvSpPr>
        <p:spPr>
          <a:xfrm>
            <a:off x="1626921" y="3135088"/>
            <a:ext cx="330665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User-centric approach in close collaboration with data-intensive domain specialists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686296" y="4298880"/>
            <a:ext cx="6697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/>
              <a:t>Work with specific communities </a:t>
            </a:r>
            <a:r>
              <a:rPr lang="en-US" dirty="0" smtClean="0">
                <a:sym typeface="Wingdings" pitchFamily="2" charset="2"/>
              </a:rPr>
              <a:t> build use cases</a:t>
            </a:r>
          </a:p>
          <a:p>
            <a:pPr marL="342900" indent="-342900">
              <a:buAutoNum type="arabicParenBoth"/>
            </a:pPr>
            <a:r>
              <a:rPr lang="en-US" dirty="0" smtClean="0">
                <a:sym typeface="Wingdings" pitchFamily="2" charset="2"/>
              </a:rPr>
              <a:t>Open the platform to other communities as soon as we have working solutions 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698172" y="5403273"/>
            <a:ext cx="2220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High Energy Physics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750130" y="5131337"/>
            <a:ext cx="390104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Biomedical applications (with a federation of Lyon research teams)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698171" y="5985164"/>
            <a:ext cx="30519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Seismology (VERCE project)</a:t>
            </a:r>
            <a:endParaRPr lang="fr-FR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5040454" y="5985164"/>
            <a:ext cx="39010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HPC medium size computing center 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CAPRI Project (3)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788462-E25F-EB4D-95B9-E004265D48F7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816925" y="1294416"/>
            <a:ext cx="701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CAPRI will leverage on well established resource managers</a:t>
            </a:r>
          </a:p>
          <a:p>
            <a:r>
              <a:rPr lang="en-US" dirty="0" smtClean="0"/>
              <a:t>Nimbus – Eucalyptus – OpenNebula …</a:t>
            </a:r>
          </a:p>
          <a:p>
            <a:r>
              <a:rPr lang="en-US" dirty="0" smtClean="0"/>
              <a:t>and complete Cloud solutions like StratusLab – Contrail 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88175" y="2548131"/>
            <a:ext cx="28322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Strong link to IT Research (Grid’5000)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454732" y="2871296"/>
            <a:ext cx="219693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Most innovative approaches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470068" y="3678818"/>
            <a:ext cx="492825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CAPRI as a full scale production platform will provide metrics of interest for the IT research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5" idx="3"/>
          </p:cNvCxnSpPr>
          <p:nvPr/>
        </p:nvCxnSpPr>
        <p:spPr bwMode="auto">
          <a:xfrm>
            <a:off x="4720443" y="2871297"/>
            <a:ext cx="734289" cy="323165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Connecteur droit avec flèche 10"/>
          <p:cNvCxnSpPr>
            <a:stCxn id="5" idx="3"/>
            <a:endCxn id="6" idx="1"/>
          </p:cNvCxnSpPr>
          <p:nvPr/>
        </p:nvCxnSpPr>
        <p:spPr bwMode="auto">
          <a:xfrm>
            <a:off x="4720443" y="2871297"/>
            <a:ext cx="734289" cy="323165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onnecteur droit avec flèche 12"/>
          <p:cNvCxnSpPr>
            <a:stCxn id="6" idx="1"/>
            <a:endCxn id="7" idx="0"/>
          </p:cNvCxnSpPr>
          <p:nvPr/>
        </p:nvCxnSpPr>
        <p:spPr bwMode="auto">
          <a:xfrm flipH="1">
            <a:off x="4934198" y="3194462"/>
            <a:ext cx="520534" cy="484356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cteur droit avec flèche 15"/>
          <p:cNvCxnSpPr>
            <a:stCxn id="7" idx="0"/>
            <a:endCxn id="5" idx="2"/>
          </p:cNvCxnSpPr>
          <p:nvPr/>
        </p:nvCxnSpPr>
        <p:spPr bwMode="auto">
          <a:xfrm flipH="1" flipV="1">
            <a:off x="3304309" y="3194462"/>
            <a:ext cx="1629889" cy="484356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ZoneTexte 16"/>
          <p:cNvSpPr txBox="1"/>
          <p:nvPr/>
        </p:nvSpPr>
        <p:spPr>
          <a:xfrm>
            <a:off x="1524000" y="5177628"/>
            <a:ext cx="3930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Platform built over a 4 year period:</a:t>
            </a:r>
          </a:p>
          <a:p>
            <a:pPr marL="216000" indent="-216000">
              <a:buFont typeface="Wingdings" pitchFamily="2" charset="2"/>
              <a:buChar char="§"/>
            </a:pPr>
            <a:r>
              <a:rPr lang="en-US" dirty="0" smtClean="0"/>
              <a:t>15 000 cores</a:t>
            </a:r>
          </a:p>
          <a:p>
            <a:pPr marL="216000" indent="-216000">
              <a:buFont typeface="Wingdings" pitchFamily="2" charset="2"/>
              <a:buChar char="§"/>
            </a:pPr>
            <a:r>
              <a:rPr lang="en-US" dirty="0" smtClean="0"/>
              <a:t>5.5 PBytes</a:t>
            </a:r>
          </a:p>
          <a:p>
            <a:pPr marL="216000" indent="-216000">
              <a:buFont typeface="Wingdings" pitchFamily="2" charset="2"/>
              <a:buChar char="§"/>
            </a:pPr>
            <a:r>
              <a:rPr lang="en-US" dirty="0" smtClean="0"/>
              <a:t>High speed LAN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454732" y="5454627"/>
            <a:ext cx="3232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Rely on the high bandwidth RENATER network connecting the 4 sites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583375" y="4555047"/>
            <a:ext cx="738187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CAPRI will implement standards and will contribute to their evolution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de conception - Bits et octets">
  <a:themeElements>
    <a:clrScheme name="Modèle de conception - Bits et octets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Modèle de conception - Bits et octe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de conception - Bits et octets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</TotalTime>
  <Words>1054</Words>
  <Application>Microsoft Office PowerPoint</Application>
  <PresentationFormat>On-screen Show (4:3)</PresentationFormat>
  <Paragraphs>213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Modèle de conception - Bits et octets</vt:lpstr>
      <vt:lpstr>Image bitmap</vt:lpstr>
      <vt:lpstr>Grid Activity in France … </vt:lpstr>
      <vt:lpstr>France Grilles brief history</vt:lpstr>
      <vt:lpstr>Resources of production grids in France</vt:lpstr>
      <vt:lpstr>Usage of the Grid infrastructure in France</vt:lpstr>
      <vt:lpstr>France Grille Management</vt:lpstr>
      <vt:lpstr>From Grids to Clouds</vt:lpstr>
      <vt:lpstr>The CAPRI project (1)</vt:lpstr>
      <vt:lpstr>The CAPRI project (2)</vt:lpstr>
      <vt:lpstr>The CAPRI Project (3)</vt:lpstr>
      <vt:lpstr>CAPRI in the global framework</vt:lpstr>
      <vt:lpstr>CC-IN2P3 New Computer Room</vt:lpstr>
      <vt:lpstr>PowerPoint Presentation</vt:lpstr>
    </vt:vector>
  </TitlesOfParts>
  <Company>CNRS-IN2P3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HealthGrid</dc:title>
  <dc:creator>Vincent Breton</dc:creator>
  <cp:lastModifiedBy>Sara</cp:lastModifiedBy>
  <cp:revision>54</cp:revision>
  <dcterms:created xsi:type="dcterms:W3CDTF">2011-09-18T04:09:34Z</dcterms:created>
  <dcterms:modified xsi:type="dcterms:W3CDTF">2011-09-20T12:06:33Z</dcterms:modified>
</cp:coreProperties>
</file>