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314" r:id="rId3"/>
    <p:sldId id="315" r:id="rId4"/>
    <p:sldId id="316" r:id="rId5"/>
    <p:sldId id="317" r:id="rId6"/>
    <p:sldId id="318" r:id="rId7"/>
    <p:sldId id="319" r:id="rId8"/>
    <p:sldId id="320" r:id="rId9"/>
    <p:sldId id="321" r:id="rId10"/>
    <p:sldId id="322" r:id="rId11"/>
    <p:sldId id="324" r:id="rId12"/>
    <p:sldId id="327" r:id="rId13"/>
    <p:sldId id="329" r:id="rId14"/>
    <p:sldId id="325" r:id="rId15"/>
    <p:sldId id="326" r:id="rId16"/>
    <p:sldId id="323" r:id="rId17"/>
    <p:sldId id="32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112" d="100"/>
          <a:sy n="112" d="100"/>
        </p:scale>
        <p:origin x="-680"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5788A0-5FC9-8F46-8018-8A993A0FB28F}" type="datetimeFigureOut">
              <a:rPr lang="en-US" smtClean="0"/>
              <a:pPr/>
              <a:t>9/19/11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AA957-1169-5345-AEAA-6E6F66662DB6}"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0755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708D4-5F77-5040-A9EF-E5FE49EB8B4B}" type="datetimeFigureOut">
              <a:rPr lang="en-US" smtClean="0"/>
              <a:pPr/>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0122E-4DCA-E241-AA6A-2047D3C6A60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37370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09D5-6FC9-4B47-B8A4-2A70B071D0A7}"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5398A-1EFD-DF48-A1C9-B38AF37E4AC2}"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2765A-3BEA-3F4F-B49C-F4150CF9400F}"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F48D4-6CCF-FA4B-8F37-BA8CA8BA3BE0}"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59B54-2388-CD4C-81B2-969CAFF9DE57}"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DA79D8-3D79-F64B-B403-9296DC020F76}" type="datetime1">
              <a:rPr lang="en-US" smtClean="0"/>
              <a:pPr/>
              <a:t>9/19/11</a:t>
            </a:fld>
            <a:endParaRPr lang="en-US"/>
          </a:p>
        </p:txBody>
      </p:sp>
      <p:sp>
        <p:nvSpPr>
          <p:cNvPr id="6" name="Footer Placeholder 5"/>
          <p:cNvSpPr>
            <a:spLocks noGrp="1"/>
          </p:cNvSpPr>
          <p:nvPr>
            <p:ph type="ftr" sz="quarter" idx="11"/>
          </p:nvPr>
        </p:nvSpPr>
        <p:spPr/>
        <p:txBody>
          <a:bodyPr/>
          <a:lstStyle/>
          <a:p>
            <a:r>
              <a:rPr lang="en-US" smtClean="0"/>
              <a:t>FermiCloud - EGI Technical Forum</a:t>
            </a:r>
            <a:endParaRPr lang="en-US"/>
          </a:p>
        </p:txBody>
      </p:sp>
      <p:sp>
        <p:nvSpPr>
          <p:cNvPr id="7" name="Slide Number Placeholder 6"/>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FC480-308F-C544-83E1-5D88EF7B4F21}" type="datetime1">
              <a:rPr lang="en-US" smtClean="0"/>
              <a:pPr/>
              <a:t>9/19/11</a:t>
            </a:fld>
            <a:endParaRPr lang="en-US"/>
          </a:p>
        </p:txBody>
      </p:sp>
      <p:sp>
        <p:nvSpPr>
          <p:cNvPr id="8" name="Footer Placeholder 7"/>
          <p:cNvSpPr>
            <a:spLocks noGrp="1"/>
          </p:cNvSpPr>
          <p:nvPr>
            <p:ph type="ftr" sz="quarter" idx="11"/>
          </p:nvPr>
        </p:nvSpPr>
        <p:spPr/>
        <p:txBody>
          <a:bodyPr/>
          <a:lstStyle/>
          <a:p>
            <a:r>
              <a:rPr lang="en-US" smtClean="0"/>
              <a:t>FermiCloud - EGI Technical Forum</a:t>
            </a:r>
            <a:endParaRPr lang="en-US"/>
          </a:p>
        </p:txBody>
      </p:sp>
      <p:sp>
        <p:nvSpPr>
          <p:cNvPr id="9" name="Slide Number Placeholder 8"/>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A1531-7E6F-C741-88E4-D9A047A93532}" type="datetime1">
              <a:rPr lang="en-US" smtClean="0"/>
              <a:pPr/>
              <a:t>9/19/11</a:t>
            </a:fld>
            <a:endParaRPr lang="en-US"/>
          </a:p>
        </p:txBody>
      </p:sp>
      <p:sp>
        <p:nvSpPr>
          <p:cNvPr id="4" name="Footer Placeholder 3"/>
          <p:cNvSpPr>
            <a:spLocks noGrp="1"/>
          </p:cNvSpPr>
          <p:nvPr>
            <p:ph type="ftr" sz="quarter" idx="11"/>
          </p:nvPr>
        </p:nvSpPr>
        <p:spPr/>
        <p:txBody>
          <a:bodyPr/>
          <a:lstStyle/>
          <a:p>
            <a:r>
              <a:rPr lang="en-US" smtClean="0"/>
              <a:t>FermiCloud - EGI Technical Forum</a:t>
            </a:r>
            <a:endParaRPr lang="en-US"/>
          </a:p>
        </p:txBody>
      </p:sp>
      <p:sp>
        <p:nvSpPr>
          <p:cNvPr id="5" name="Slide Number Placeholder 4"/>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2BBB4-2491-544F-A11F-0CFAF23D32FE}" type="datetime1">
              <a:rPr lang="en-US" smtClean="0"/>
              <a:pPr/>
              <a:t>9/19/11</a:t>
            </a:fld>
            <a:endParaRPr lang="en-US"/>
          </a:p>
        </p:txBody>
      </p:sp>
      <p:sp>
        <p:nvSpPr>
          <p:cNvPr id="3" name="Footer Placeholder 2"/>
          <p:cNvSpPr>
            <a:spLocks noGrp="1"/>
          </p:cNvSpPr>
          <p:nvPr>
            <p:ph type="ftr" sz="quarter" idx="11"/>
          </p:nvPr>
        </p:nvSpPr>
        <p:spPr/>
        <p:txBody>
          <a:bodyPr/>
          <a:lstStyle/>
          <a:p>
            <a:r>
              <a:rPr lang="en-US" smtClean="0"/>
              <a:t>FermiCloud - EGI Technical Forum</a:t>
            </a:r>
            <a:endParaRPr lang="en-US"/>
          </a:p>
        </p:txBody>
      </p:sp>
      <p:sp>
        <p:nvSpPr>
          <p:cNvPr id="4" name="Slide Number Placeholder 3"/>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17217-A136-3B4D-9F89-54075A13E99E}" type="datetime1">
              <a:rPr lang="en-US" smtClean="0"/>
              <a:pPr/>
              <a:t>9/19/11</a:t>
            </a:fld>
            <a:endParaRPr lang="en-US"/>
          </a:p>
        </p:txBody>
      </p:sp>
      <p:sp>
        <p:nvSpPr>
          <p:cNvPr id="6" name="Footer Placeholder 5"/>
          <p:cNvSpPr>
            <a:spLocks noGrp="1"/>
          </p:cNvSpPr>
          <p:nvPr>
            <p:ph type="ftr" sz="quarter" idx="11"/>
          </p:nvPr>
        </p:nvSpPr>
        <p:spPr/>
        <p:txBody>
          <a:bodyPr/>
          <a:lstStyle/>
          <a:p>
            <a:r>
              <a:rPr lang="en-US" smtClean="0"/>
              <a:t>FermiCloud - EGI Technical Forum</a:t>
            </a:r>
            <a:endParaRPr lang="en-US"/>
          </a:p>
        </p:txBody>
      </p:sp>
      <p:sp>
        <p:nvSpPr>
          <p:cNvPr id="7" name="Slide Number Placeholder 6"/>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1EA0C-385C-224E-97E1-B530C539620B}" type="datetime1">
              <a:rPr lang="en-US" smtClean="0"/>
              <a:pPr/>
              <a:t>9/19/11</a:t>
            </a:fld>
            <a:endParaRPr lang="en-US"/>
          </a:p>
        </p:txBody>
      </p:sp>
      <p:sp>
        <p:nvSpPr>
          <p:cNvPr id="6" name="Footer Placeholder 5"/>
          <p:cNvSpPr>
            <a:spLocks noGrp="1"/>
          </p:cNvSpPr>
          <p:nvPr>
            <p:ph type="ftr" sz="quarter" idx="11"/>
          </p:nvPr>
        </p:nvSpPr>
        <p:spPr/>
        <p:txBody>
          <a:bodyPr/>
          <a:lstStyle/>
          <a:p>
            <a:r>
              <a:rPr lang="en-US" smtClean="0"/>
              <a:t>FermiCloud - EGI Technical Forum</a:t>
            </a:r>
            <a:endParaRPr lang="en-US"/>
          </a:p>
        </p:txBody>
      </p:sp>
      <p:sp>
        <p:nvSpPr>
          <p:cNvPr id="7" name="Slide Number Placeholder 6"/>
          <p:cNvSpPr>
            <a:spLocks noGrp="1"/>
          </p:cNvSpPr>
          <p:nvPr>
            <p:ph type="sldNum" sz="quarter" idx="12"/>
          </p:nvPr>
        </p:nvSpPr>
        <p:spPr/>
        <p:txBody>
          <a:bodyPr/>
          <a:lstStyle/>
          <a:p>
            <a:fld id="{3B0BCAFB-4223-CA42-976A-0955C8BE69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24" descr="Fermi_Blue_subpage"/>
          <p:cNvPicPr>
            <a:picLocks noChangeAspect="1" noChangeArrowheads="1"/>
          </p:cNvPicPr>
          <p:nvPr userDrawn="1"/>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12673" y="6356350"/>
            <a:ext cx="1090369" cy="365125"/>
          </a:xfrm>
          <a:prstGeom prst="rect">
            <a:avLst/>
          </a:prstGeom>
        </p:spPr>
        <p:txBody>
          <a:bodyPr vert="horz" lIns="91440" tIns="45720" rIns="91440" bIns="45720" rtlCol="0" anchor="ctr"/>
          <a:lstStyle>
            <a:lvl1pPr algn="l">
              <a:defRPr sz="1200">
                <a:solidFill>
                  <a:srgbClr val="FFFFFF"/>
                </a:solidFill>
                <a:latin typeface="Chalkboard"/>
                <a:cs typeface="Chalkboard"/>
              </a:defRPr>
            </a:lvl1pPr>
          </a:lstStyle>
          <a:p>
            <a:fld id="{7627ADC2-EEC3-DB43-9617-038D2116ECDB}" type="datetime1">
              <a:rPr lang="en-US" smtClean="0"/>
              <a:pPr/>
              <a:t>9/19/11</a:t>
            </a:fld>
            <a:endParaRPr lang="en-US"/>
          </a:p>
        </p:txBody>
      </p:sp>
      <p:sp>
        <p:nvSpPr>
          <p:cNvPr id="5" name="Footer Placeholder 4"/>
          <p:cNvSpPr>
            <a:spLocks noGrp="1"/>
          </p:cNvSpPr>
          <p:nvPr>
            <p:ph type="ftr" sz="quarter" idx="3"/>
          </p:nvPr>
        </p:nvSpPr>
        <p:spPr>
          <a:xfrm>
            <a:off x="1547569" y="6356350"/>
            <a:ext cx="4856166" cy="365125"/>
          </a:xfrm>
          <a:prstGeom prst="rect">
            <a:avLst/>
          </a:prstGeom>
        </p:spPr>
        <p:txBody>
          <a:bodyPr vert="horz" lIns="91440" tIns="45720" rIns="91440" bIns="45720" rtlCol="0" anchor="ctr"/>
          <a:lstStyle>
            <a:lvl1pPr algn="ctr">
              <a:defRPr sz="1200">
                <a:solidFill>
                  <a:srgbClr val="FFFFFF"/>
                </a:solidFill>
                <a:latin typeface="Chalkboard"/>
                <a:cs typeface="Chalkboard"/>
              </a:defRPr>
            </a:lvl1pPr>
          </a:lstStyle>
          <a:p>
            <a:r>
              <a:rPr lang="en-US" smtClean="0"/>
              <a:t>FermiCloud - EGI Technical Forum</a:t>
            </a:r>
            <a:endParaRPr lang="en-US"/>
          </a:p>
        </p:txBody>
      </p:sp>
      <p:sp>
        <p:nvSpPr>
          <p:cNvPr id="6" name="Slide Number Placeholder 5"/>
          <p:cNvSpPr>
            <a:spLocks noGrp="1"/>
          </p:cNvSpPr>
          <p:nvPr>
            <p:ph type="sldNum" sz="quarter" idx="4"/>
          </p:nvPr>
        </p:nvSpPr>
        <p:spPr>
          <a:xfrm>
            <a:off x="457200" y="6356350"/>
            <a:ext cx="556725" cy="365125"/>
          </a:xfrm>
          <a:prstGeom prst="rect">
            <a:avLst/>
          </a:prstGeom>
        </p:spPr>
        <p:txBody>
          <a:bodyPr vert="horz" lIns="91440" tIns="45720" rIns="91440" bIns="45720" rtlCol="0" anchor="ctr"/>
          <a:lstStyle>
            <a:lvl1pPr algn="r">
              <a:defRPr sz="1200">
                <a:solidFill>
                  <a:srgbClr val="FFFFFF"/>
                </a:solidFill>
                <a:latin typeface="Chalkboard"/>
                <a:cs typeface="Chalkboard"/>
              </a:defRPr>
            </a:lvl1pPr>
          </a:lstStyle>
          <a:p>
            <a:fld id="{3B0BCAFB-4223-CA42-976A-0955C8BE69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bg1"/>
          </a:solidFill>
          <a:latin typeface="Chalkboard"/>
          <a:ea typeface="+mj-ea"/>
          <a:cs typeface="Chalkboard"/>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Chalkboard"/>
          <a:ea typeface="+mn-ea"/>
          <a:cs typeface="Chalkboard"/>
        </a:defRPr>
      </a:lvl1pPr>
      <a:lvl2pPr marL="742950" indent="-285750" algn="l" defTabSz="457200" rtl="0" eaLnBrk="1" latinLnBrk="0" hangingPunct="1">
        <a:spcBef>
          <a:spcPct val="20000"/>
        </a:spcBef>
        <a:buFont typeface="Arial"/>
        <a:buChar char="–"/>
        <a:defRPr sz="2800" kern="1200">
          <a:solidFill>
            <a:srgbClr val="FFFFFF"/>
          </a:solidFill>
          <a:latin typeface="Chalkboard"/>
          <a:ea typeface="+mn-ea"/>
          <a:cs typeface="Chalkboard"/>
        </a:defRPr>
      </a:lvl2pPr>
      <a:lvl3pPr marL="1143000" indent="-228600" algn="l" defTabSz="457200" rtl="0" eaLnBrk="1" latinLnBrk="0" hangingPunct="1">
        <a:spcBef>
          <a:spcPct val="20000"/>
        </a:spcBef>
        <a:buFont typeface="Arial"/>
        <a:buChar char="•"/>
        <a:defRPr sz="2400" kern="1200">
          <a:solidFill>
            <a:srgbClr val="FFFFFF"/>
          </a:solidFill>
          <a:latin typeface="Chalkboard"/>
          <a:ea typeface="+mn-ea"/>
          <a:cs typeface="Chalkboard"/>
        </a:defRPr>
      </a:lvl3pPr>
      <a:lvl4pPr marL="1600200" indent="-228600" algn="l" defTabSz="457200" rtl="0" eaLnBrk="1" latinLnBrk="0" hangingPunct="1">
        <a:spcBef>
          <a:spcPct val="20000"/>
        </a:spcBef>
        <a:buFont typeface="Arial"/>
        <a:buChar char="–"/>
        <a:defRPr sz="2000" kern="1200">
          <a:solidFill>
            <a:srgbClr val="FFFFFF"/>
          </a:solidFill>
          <a:latin typeface="Chalkboard"/>
          <a:ea typeface="+mn-ea"/>
          <a:cs typeface="Chalkboard"/>
        </a:defRPr>
      </a:lvl4pPr>
      <a:lvl5pPr marL="2057400" indent="-228600" algn="l" defTabSz="457200" rtl="0" eaLnBrk="1" latinLnBrk="0" hangingPunct="1">
        <a:spcBef>
          <a:spcPct val="20000"/>
        </a:spcBef>
        <a:buFont typeface="Arial"/>
        <a:buChar char="»"/>
        <a:defRPr sz="2000" kern="1200">
          <a:solidFill>
            <a:srgbClr val="FFFFFF"/>
          </a:solidFill>
          <a:latin typeface="Chalkboard"/>
          <a:ea typeface="+mn-ea"/>
          <a:cs typeface="Chalkboar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FermiCloud - Enabling </a:t>
            </a:r>
            <a:r>
              <a:rPr lang="en-US" dirty="0"/>
              <a:t>Scientific Computing with Integrated Private Cloud Infrastructures</a:t>
            </a:r>
            <a:br>
              <a:rPr lang="en-US" dirty="0"/>
            </a:br>
            <a:endParaRPr lang="en-US" dirty="0"/>
          </a:p>
        </p:txBody>
      </p:sp>
      <p:sp>
        <p:nvSpPr>
          <p:cNvPr id="3" name="Subtitle 2"/>
          <p:cNvSpPr>
            <a:spLocks noGrp="1"/>
          </p:cNvSpPr>
          <p:nvPr>
            <p:ph type="subTitle" idx="1"/>
          </p:nvPr>
        </p:nvSpPr>
        <p:spPr/>
        <p:txBody>
          <a:bodyPr/>
          <a:lstStyle/>
          <a:p>
            <a:r>
              <a:rPr lang="en-US" b="1" dirty="0" smtClean="0"/>
              <a:t>Keith Chadwick for the </a:t>
            </a:r>
            <a:r>
              <a:rPr lang="en-US" b="1" dirty="0" err="1" smtClean="0"/>
              <a:t>FermiCloud</a:t>
            </a:r>
            <a:r>
              <a:rPr lang="en-US" b="1" dirty="0" smtClean="0"/>
              <a:t> project</a:t>
            </a:r>
          </a:p>
          <a:p>
            <a:r>
              <a:rPr lang="en-US" b="1" dirty="0" smtClean="0"/>
              <a:t>EGI Technical Forum 2011</a:t>
            </a:r>
            <a:endParaRPr lang="en-US" dirty="0"/>
          </a:p>
        </p:txBody>
      </p:sp>
      <p:sp>
        <p:nvSpPr>
          <p:cNvPr id="4" name="TextBox 3"/>
          <p:cNvSpPr txBox="1">
            <a:spLocks noChangeArrowheads="1"/>
          </p:cNvSpPr>
          <p:nvPr/>
        </p:nvSpPr>
        <p:spPr bwMode="auto">
          <a:xfrm>
            <a:off x="0" y="5810250"/>
            <a:ext cx="9144000" cy="523875"/>
          </a:xfrm>
          <a:prstGeom prst="rect">
            <a:avLst/>
          </a:prstGeom>
          <a:noFill/>
          <a:ln w="9525">
            <a:noFill/>
            <a:miter lim="800000"/>
            <a:headEnd/>
            <a:tailEnd/>
          </a:ln>
        </p:spPr>
        <p:txBody>
          <a:bodyPr>
            <a:prstTxWarp prst="textNoShape">
              <a:avLst/>
            </a:prstTxWarp>
            <a:spAutoFit/>
          </a:bodyPr>
          <a:lstStyle/>
          <a:p>
            <a:pPr algn="ctr"/>
            <a:r>
              <a:rPr lang="en-US" sz="1400" dirty="0">
                <a:solidFill>
                  <a:srgbClr val="FFFFFF"/>
                </a:solidFill>
                <a:latin typeface="Chalkboard"/>
                <a:ea typeface="Chalkboard" charset="0"/>
                <a:cs typeface="Chalkboard"/>
              </a:rPr>
              <a:t>Work supported by the U.S. Department of Energy under contract No. DE-AC02-07CH11359</a:t>
            </a:r>
          </a:p>
          <a:p>
            <a:pPr algn="ctr"/>
            <a:endParaRPr lang="en-US" sz="1400" dirty="0">
              <a:solidFill>
                <a:srgbClr val="FFFFFF"/>
              </a:solidFill>
              <a:latin typeface="Chalkboard"/>
              <a:cs typeface="Chalkboar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Towards X.509 Cloud Authorization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Authorization interoperability protocol currently used in OSG, EGI grids among others.  Fermilab was part of effort. (GFD159),</a:t>
            </a:r>
          </a:p>
          <a:p>
            <a:endParaRPr lang="en-US" dirty="0" smtClean="0"/>
          </a:p>
          <a:p>
            <a:r>
              <a:rPr lang="en-US" dirty="0" smtClean="0"/>
              <a:t>Clients make XACML-based callout to authorization servers,</a:t>
            </a:r>
          </a:p>
          <a:p>
            <a:endParaRPr lang="en-US" dirty="0" smtClean="0"/>
          </a:p>
          <a:p>
            <a:r>
              <a:rPr lang="en-US" dirty="0" smtClean="0"/>
              <a:t>We want to implement VO and role-based authorization (and resource quotas) as we move towards a bigger cloud,</a:t>
            </a:r>
          </a:p>
          <a:p>
            <a:endParaRPr lang="en-US" dirty="0" smtClean="0"/>
          </a:p>
          <a:p>
            <a:r>
              <a:rPr lang="en-US" dirty="0" smtClean="0"/>
              <a:t>Open-source cloud software needs to clean up its </a:t>
            </a:r>
            <a:r>
              <a:rPr lang="en-US" dirty="0" err="1" smtClean="0"/>
              <a:t>AuthZ</a:t>
            </a:r>
            <a:r>
              <a:rPr lang="en-US" dirty="0" smtClean="0"/>
              <a:t> code anyway, lots of little MySQL databases, all different.</a:t>
            </a:r>
          </a:p>
          <a:p>
            <a:endParaRPr lang="en-US" dirty="0"/>
          </a:p>
        </p:txBody>
      </p:sp>
      <p:sp>
        <p:nvSpPr>
          <p:cNvPr id="4" name="Date Placeholder 3"/>
          <p:cNvSpPr>
            <a:spLocks noGrp="1"/>
          </p:cNvSpPr>
          <p:nvPr>
            <p:ph type="dt" sz="half" idx="10"/>
          </p:nvPr>
        </p:nvSpPr>
        <p:spPr/>
        <p:txBody>
          <a:bodyPr/>
          <a:lstStyle/>
          <a:p>
            <a:fld id="{637D8A54-3BF7-5146-8912-B9A1E50F08A0}"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Availability &amp; Service Levels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are currently working towards High Availability deployment:</a:t>
            </a:r>
          </a:p>
          <a:p>
            <a:pPr lvl="1"/>
            <a:r>
              <a:rPr lang="en-US" dirty="0" smtClean="0"/>
              <a:t>Based on prior experience with FermiGrid-HA2 project,</a:t>
            </a:r>
          </a:p>
          <a:p>
            <a:pPr lvl="1"/>
            <a:r>
              <a:rPr lang="en-US" dirty="0" smtClean="0"/>
              <a:t>Add SAN for live migration and large </a:t>
            </a:r>
            <a:r>
              <a:rPr lang="en-US" dirty="0" err="1" smtClean="0"/>
              <a:t>datablock</a:t>
            </a:r>
            <a:r>
              <a:rPr lang="en-US" dirty="0" smtClean="0"/>
              <a:t> capacity,</a:t>
            </a:r>
          </a:p>
          <a:p>
            <a:pPr lvl="1"/>
            <a:r>
              <a:rPr lang="en-US" dirty="0" smtClean="0"/>
              <a:t>Split FermiCloud between two buildings,</a:t>
            </a:r>
          </a:p>
          <a:p>
            <a:pPr lvl="1"/>
            <a:r>
              <a:rPr lang="en-US" dirty="0" smtClean="0"/>
              <a:t>Mirror storage between two buildings,</a:t>
            </a:r>
          </a:p>
          <a:p>
            <a:pPr lvl="1"/>
            <a:r>
              <a:rPr lang="en-US" dirty="0" smtClean="0"/>
              <a:t>Set up high-availability procedures for failover of cloud controller and migration of virtual machines.</a:t>
            </a:r>
          </a:p>
          <a:p>
            <a:endParaRPr lang="en-US" dirty="0" smtClean="0"/>
          </a:p>
          <a:p>
            <a:r>
              <a:rPr lang="en-US" dirty="0" smtClean="0"/>
              <a:t>Offer three service levels:</a:t>
            </a:r>
          </a:p>
          <a:p>
            <a:pPr lvl="1"/>
            <a:r>
              <a:rPr lang="en-US" dirty="0" smtClean="0"/>
              <a:t>High availability 24x7,</a:t>
            </a:r>
          </a:p>
          <a:p>
            <a:pPr lvl="1"/>
            <a:r>
              <a:rPr lang="en-US" dirty="0" smtClean="0"/>
              <a:t>Regular (9x5) virtual machine,</a:t>
            </a:r>
          </a:p>
          <a:p>
            <a:pPr lvl="1"/>
            <a:r>
              <a:rPr lang="en-US" dirty="0" smtClean="0"/>
              <a:t>Opportunistic (spot market) can be pre-empted anytime,</a:t>
            </a:r>
          </a:p>
          <a:p>
            <a:pPr lvl="1"/>
            <a:r>
              <a:rPr lang="en-US" dirty="0" smtClean="0"/>
              <a:t>Support overbooking (in conjunction with </a:t>
            </a:r>
            <a:r>
              <a:rPr lang="en-US" dirty="0" err="1" smtClean="0"/>
              <a:t>hyperthreading</a:t>
            </a:r>
            <a:r>
              <a:rPr lang="en-US" dirty="0" smtClean="0"/>
              <a:t>).</a:t>
            </a:r>
          </a:p>
          <a:p>
            <a:pPr lvl="1"/>
            <a:endParaRPr lang="en-US" dirty="0" smtClean="0"/>
          </a:p>
          <a:p>
            <a:r>
              <a:rPr lang="en-US" dirty="0" smtClean="0"/>
              <a:t>Stakeholders will eventually be “billed” for usage according to an economic model, analogous to existing tape robot facility.</a:t>
            </a:r>
            <a:endParaRPr lang="en-US" dirty="0" smtClean="0"/>
          </a:p>
          <a:p>
            <a:pPr lvl="1"/>
            <a:r>
              <a:rPr lang="en-US" dirty="0" smtClean="0"/>
              <a:t>The </a:t>
            </a:r>
            <a:r>
              <a:rPr lang="en-US" dirty="0" smtClean="0"/>
              <a:t>draft economic model has a 24x7</a:t>
            </a:r>
            <a:r>
              <a:rPr lang="en-US" dirty="0" smtClean="0"/>
              <a:t> non-</a:t>
            </a:r>
            <a:r>
              <a:rPr lang="en-US" dirty="0" err="1" smtClean="0"/>
              <a:t>hyperthreaded</a:t>
            </a:r>
            <a:r>
              <a:rPr lang="en-US" dirty="0" smtClean="0"/>
              <a:t> FermiCloud </a:t>
            </a:r>
            <a:r>
              <a:rPr lang="en-US" dirty="0" smtClean="0"/>
              <a:t>VM</a:t>
            </a:r>
            <a:r>
              <a:rPr lang="en-US" dirty="0" smtClean="0"/>
              <a:t> priced at slightly </a:t>
            </a:r>
            <a:r>
              <a:rPr lang="en-US" dirty="0" smtClean="0"/>
              <a:t>less than a 1 year pre-purchased</a:t>
            </a:r>
            <a:r>
              <a:rPr lang="en-US" dirty="0" smtClean="0"/>
              <a:t> “</a:t>
            </a:r>
            <a:r>
              <a:rPr lang="en-US" dirty="0" smtClean="0"/>
              <a:t>EC2 small” compute </a:t>
            </a:r>
            <a:r>
              <a:rPr lang="en-US" dirty="0" smtClean="0"/>
              <a:t>unit from Amazon,</a:t>
            </a:r>
          </a:p>
          <a:p>
            <a:pPr lvl="1"/>
            <a:r>
              <a:rPr lang="en-US" dirty="0" smtClean="0"/>
              <a:t>FermiCloud does not charge for I/O and offers much better network connectivity to the storage at </a:t>
            </a:r>
            <a:r>
              <a:rPr lang="en-US" dirty="0" smtClean="0"/>
              <a:t>Fermilab,</a:t>
            </a:r>
          </a:p>
          <a:p>
            <a:pPr lvl="1"/>
            <a:r>
              <a:rPr lang="en-US" dirty="0" smtClean="0"/>
              <a:t>Unbilled cycles will be used to “spin-up” additional worker node VMs to add to the existing Grid clusters.</a:t>
            </a:r>
            <a:endParaRPr lang="en-US" dirty="0" smtClean="0"/>
          </a:p>
          <a:p>
            <a:endParaRPr lang="en-US" dirty="0"/>
          </a:p>
        </p:txBody>
      </p:sp>
      <p:sp>
        <p:nvSpPr>
          <p:cNvPr id="4" name="Date Placeholder 3"/>
          <p:cNvSpPr>
            <a:spLocks noGrp="1"/>
          </p:cNvSpPr>
          <p:nvPr>
            <p:ph type="dt" sz="half" idx="10"/>
          </p:nvPr>
        </p:nvSpPr>
        <p:spPr/>
        <p:txBody>
          <a:bodyPr/>
          <a:lstStyle/>
          <a:p>
            <a:fld id="{60CC283F-E454-E741-9AB8-2774DC0FBFDE}"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Virtualization to Enable Science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New interactive science applications that require ongoing interaction or unique network topologies and don't fit grid batch processing paradigm.</a:t>
            </a:r>
          </a:p>
          <a:p>
            <a:r>
              <a:rPr lang="en-US" dirty="0" smtClean="0"/>
              <a:t>Complicated software stacks where grid distribution has been difficult or impossible.</a:t>
            </a:r>
          </a:p>
          <a:p>
            <a:r>
              <a:rPr lang="en-US" dirty="0" smtClean="0"/>
              <a:t>Legacy experiments which require specific OS and library  combinations.</a:t>
            </a:r>
          </a:p>
          <a:p>
            <a:r>
              <a:rPr lang="en-US" dirty="0" smtClean="0"/>
              <a:t>Extra compute capacity on demand for experiments that suddenly require it.</a:t>
            </a:r>
          </a:p>
          <a:p>
            <a:r>
              <a:rPr lang="en-US" dirty="0" smtClean="0"/>
              <a:t>Virtualization used on 32-core+ worker nodes to:</a:t>
            </a:r>
          </a:p>
          <a:p>
            <a:pPr lvl="1"/>
            <a:r>
              <a:rPr lang="en-US" dirty="0" smtClean="0"/>
              <a:t>Pin applications to appropriate CPU-memory combinations for better performance</a:t>
            </a:r>
          </a:p>
          <a:p>
            <a:pPr lvl="1"/>
            <a:r>
              <a:rPr lang="en-US" dirty="0" smtClean="0"/>
              <a:t>Sandbox applications to keep one rogue job from killing the other 31.</a:t>
            </a:r>
          </a:p>
          <a:p>
            <a:pPr lvl="1"/>
            <a:r>
              <a:rPr lang="en-US" dirty="0" smtClean="0"/>
              <a:t>Memory segments can grow or be shared as needed. </a:t>
            </a:r>
          </a:p>
          <a:p>
            <a:endParaRPr lang="en-US" dirty="0"/>
          </a:p>
        </p:txBody>
      </p:sp>
      <p:sp>
        <p:nvSpPr>
          <p:cNvPr id="4" name="Date Placeholder 3"/>
          <p:cNvSpPr>
            <a:spLocks noGrp="1"/>
          </p:cNvSpPr>
          <p:nvPr>
            <p:ph type="dt" sz="half" idx="10"/>
          </p:nvPr>
        </p:nvSpPr>
        <p:spPr/>
        <p:txBody>
          <a:bodyPr/>
          <a:lstStyle/>
          <a:p>
            <a:fld id="{9C13ECDC-B78B-834E-BF44-D732F419907B}"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11</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Success Stories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OSG </a:t>
            </a:r>
            <a:r>
              <a:rPr lang="en-US" dirty="0" err="1" smtClean="0"/>
              <a:t>pacman</a:t>
            </a:r>
            <a:r>
              <a:rPr lang="en-US" dirty="0" smtClean="0"/>
              <a:t> to rpm refactoring:</a:t>
            </a:r>
          </a:p>
          <a:p>
            <a:pPr lvl="1"/>
            <a:r>
              <a:rPr lang="en-US" dirty="0" smtClean="0"/>
              <a:t>From: Alain Roy – Thursday 04-Aug-2011</a:t>
            </a:r>
          </a:p>
          <a:p>
            <a:pPr lvl="1"/>
            <a:r>
              <a:rPr lang="en-US" dirty="0" smtClean="0"/>
              <a:t>I want to give a big thanks for FermiCloud. The OSG software team has been using it to support our work with </a:t>
            </a:r>
            <a:r>
              <a:rPr lang="en-US" dirty="0" err="1" smtClean="0"/>
              <a:t>RPMs</a:t>
            </a:r>
            <a:r>
              <a:rPr lang="en-US" dirty="0" smtClean="0"/>
              <a:t>, and it's been invaluable. For the kind of work we are doing, we need to be able to work with pristine machines (or virtual machines) with root privileges so we can try things out that may break the computer. Being able to have a handful of VMs at my disposal to try things out is marvelous. The fact that they come setup with host certificate, access to my home directory, and a good default configuration is amazing--I can use them with very little effort. Thank you so much! Please share my gratitude with whoever is appropriate.</a:t>
            </a:r>
          </a:p>
          <a:p>
            <a:pPr>
              <a:buNone/>
            </a:pPr>
            <a:endParaRPr lang="en-US" dirty="0" smtClean="0"/>
          </a:p>
          <a:p>
            <a:r>
              <a:rPr lang="en-US" dirty="0" smtClean="0"/>
              <a:t>Intensity Frontier Custom GridFTP Servers:</a:t>
            </a:r>
          </a:p>
          <a:p>
            <a:pPr lvl="1"/>
            <a:r>
              <a:rPr lang="en-US" dirty="0" smtClean="0"/>
              <a:t>Specialized GridFTP servers with custom DN to Unix UID mappings to allow Intensity Frontier experiments to “push” files to the GridFTP endpoints and have the files be stored in the storage system with desired UID/GID ownership.</a:t>
            </a:r>
          </a:p>
          <a:p>
            <a:pPr lvl="1"/>
            <a:r>
              <a:rPr lang="en-US" dirty="0" smtClean="0"/>
              <a:t>Multiple deployments, in order to handle cases where one DN is a member of multiple experiments (sub-VOs in the </a:t>
            </a:r>
            <a:r>
              <a:rPr lang="en-US" dirty="0" err="1" smtClean="0"/>
              <a:t>fermilab</a:t>
            </a:r>
            <a:r>
              <a:rPr lang="en-US" dirty="0" smtClean="0"/>
              <a:t> VO).</a:t>
            </a:r>
          </a:p>
          <a:p>
            <a:pPr lvl="1"/>
            <a:r>
              <a:rPr lang="en-US" dirty="0" smtClean="0"/>
              <a:t>Additional custom GridFTP deployments can be “spun up” in a couple of hours.</a:t>
            </a:r>
            <a:endParaRPr lang="en-US" dirty="0"/>
          </a:p>
        </p:txBody>
      </p:sp>
      <p:sp>
        <p:nvSpPr>
          <p:cNvPr id="4" name="Date Placeholder 3"/>
          <p:cNvSpPr>
            <a:spLocks noGrp="1"/>
          </p:cNvSpPr>
          <p:nvPr>
            <p:ph type="dt" sz="half" idx="10"/>
          </p:nvPr>
        </p:nvSpPr>
        <p:spPr/>
        <p:txBody>
          <a:bodyPr/>
          <a:lstStyle/>
          <a:p>
            <a:fld id="{D6F54186-A61A-8E4C-9938-2C87971FAF85}"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Software Development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Accounting and billing</a:t>
            </a:r>
          </a:p>
          <a:p>
            <a:pPr lvl="1"/>
            <a:r>
              <a:rPr lang="en-US" dirty="0" smtClean="0"/>
              <a:t>Cloud accounting add-ons to Gratia accounting project.</a:t>
            </a:r>
          </a:p>
          <a:p>
            <a:endParaRPr lang="en-US" dirty="0" smtClean="0"/>
          </a:p>
          <a:p>
            <a:r>
              <a:rPr lang="en-US" dirty="0" smtClean="0"/>
              <a:t>Monitoring</a:t>
            </a:r>
          </a:p>
          <a:p>
            <a:pPr lvl="1"/>
            <a:r>
              <a:rPr lang="en-US" dirty="0" smtClean="0"/>
              <a:t>How many machines are running, who is running them, is everything up that should be up?</a:t>
            </a:r>
          </a:p>
          <a:p>
            <a:endParaRPr lang="en-US" dirty="0" smtClean="0"/>
          </a:p>
          <a:p>
            <a:r>
              <a:rPr lang="en-US" dirty="0" smtClean="0"/>
              <a:t>Authorization</a:t>
            </a:r>
          </a:p>
          <a:p>
            <a:pPr lvl="1"/>
            <a:r>
              <a:rPr lang="en-US" dirty="0" smtClean="0"/>
              <a:t>Apply well-tested and interoperable grid authorization tools to cloud authorization as well.</a:t>
            </a:r>
          </a:p>
          <a:p>
            <a:endParaRPr lang="en-US" dirty="0" smtClean="0"/>
          </a:p>
          <a:p>
            <a:r>
              <a:rPr lang="en-US" dirty="0" smtClean="0"/>
              <a:t>All of above in collaboration with other projects and standards bodies. </a:t>
            </a:r>
          </a:p>
          <a:p>
            <a:endParaRPr lang="en-US" dirty="0"/>
          </a:p>
        </p:txBody>
      </p:sp>
      <p:sp>
        <p:nvSpPr>
          <p:cNvPr id="4" name="Date Placeholder 3"/>
          <p:cNvSpPr>
            <a:spLocks noGrp="1"/>
          </p:cNvSpPr>
          <p:nvPr>
            <p:ph type="dt" sz="half" idx="10"/>
          </p:nvPr>
        </p:nvSpPr>
        <p:spPr/>
        <p:txBody>
          <a:bodyPr/>
          <a:lstStyle/>
          <a:p>
            <a:fld id="{C2D3F4CE-00C1-2142-99F5-97BCCF9D943B}"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13</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Efforts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are in contact with </a:t>
            </a:r>
            <a:r>
              <a:rPr lang="en-US" dirty="0" err="1" smtClean="0"/>
              <a:t>HEPiX</a:t>
            </a:r>
            <a:r>
              <a:rPr lang="en-US" dirty="0" smtClean="0"/>
              <a:t> </a:t>
            </a:r>
            <a:r>
              <a:rPr lang="en-US" dirty="0" err="1" smtClean="0"/>
              <a:t>virtualisation</a:t>
            </a:r>
            <a:r>
              <a:rPr lang="en-US" dirty="0" smtClean="0"/>
              <a:t> taskforce, VM catalogs and repositories, image format standards,</a:t>
            </a:r>
          </a:p>
          <a:p>
            <a:endParaRPr lang="en-US" dirty="0" smtClean="0"/>
          </a:p>
          <a:p>
            <a:r>
              <a:rPr lang="en-US" dirty="0" smtClean="0"/>
              <a:t>Making X.509 work with OCCI interface,</a:t>
            </a:r>
          </a:p>
          <a:p>
            <a:endParaRPr lang="en-US" dirty="0" smtClean="0"/>
          </a:p>
          <a:p>
            <a:r>
              <a:rPr lang="en-US" dirty="0" smtClean="0"/>
              <a:t>We are in contact with Condor-G developers, they have agreed to support X.509-authenticated </a:t>
            </a:r>
            <a:r>
              <a:rPr lang="en-US" dirty="0" err="1" smtClean="0"/>
              <a:t>ReST</a:t>
            </a:r>
            <a:r>
              <a:rPr lang="en-US" dirty="0" smtClean="0"/>
              <a:t> protocol, early tests are good,</a:t>
            </a:r>
          </a:p>
          <a:p>
            <a:endParaRPr lang="en-US" dirty="0" smtClean="0"/>
          </a:p>
          <a:p>
            <a:r>
              <a:rPr lang="en-US" dirty="0" smtClean="0"/>
              <a:t>We are working to assure Interoperability with GlideinWMS project in OSG.</a:t>
            </a:r>
          </a:p>
          <a:p>
            <a:endParaRPr lang="en-US" dirty="0"/>
          </a:p>
        </p:txBody>
      </p:sp>
      <p:sp>
        <p:nvSpPr>
          <p:cNvPr id="4" name="Date Placeholder 3"/>
          <p:cNvSpPr>
            <a:spLocks noGrp="1"/>
          </p:cNvSpPr>
          <p:nvPr>
            <p:ph type="dt" sz="half" idx="10"/>
          </p:nvPr>
        </p:nvSpPr>
        <p:spPr/>
        <p:txBody>
          <a:bodyPr/>
          <a:lstStyle/>
          <a:p>
            <a:fld id="{813D1862-F0F2-8140-A009-F877EF577622}"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14</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Technology Investigations</a:t>
            </a:r>
            <a:endParaRPr lang="en-US" dirty="0"/>
          </a:p>
        </p:txBody>
      </p:sp>
      <p:sp>
        <p:nvSpPr>
          <p:cNvPr id="3" name="Content Placeholder 2"/>
          <p:cNvSpPr>
            <a:spLocks noGrp="1"/>
          </p:cNvSpPr>
          <p:nvPr>
            <p:ph idx="1"/>
          </p:nvPr>
        </p:nvSpPr>
        <p:spPr/>
        <p:txBody>
          <a:bodyPr>
            <a:noAutofit/>
          </a:bodyPr>
          <a:lstStyle/>
          <a:p>
            <a:r>
              <a:rPr lang="en-US" sz="2000" dirty="0" smtClean="0"/>
              <a:t>Testing storage services with real neutrino experiment codes, identify NFS alternatives.</a:t>
            </a:r>
          </a:p>
          <a:p>
            <a:r>
              <a:rPr lang="en-US" sz="2000" dirty="0" smtClean="0"/>
              <a:t>Using Infiniband interface to create sandbox for MPI applications.</a:t>
            </a:r>
          </a:p>
          <a:p>
            <a:r>
              <a:rPr lang="en-US" sz="2000" dirty="0" smtClean="0"/>
              <a:t>Batch queue look-ahead to create worker node </a:t>
            </a:r>
            <a:r>
              <a:rPr lang="en-US" sz="2000" dirty="0" err="1" smtClean="0"/>
              <a:t>VM's</a:t>
            </a:r>
            <a:r>
              <a:rPr lang="en-US" sz="2000" dirty="0" smtClean="0"/>
              <a:t> on demand.</a:t>
            </a:r>
          </a:p>
          <a:p>
            <a:r>
              <a:rPr lang="en-US" sz="2000" dirty="0" smtClean="0"/>
              <a:t>Submission of multiple worker node </a:t>
            </a:r>
            <a:r>
              <a:rPr lang="en-US" sz="2000" dirty="0" err="1" smtClean="0"/>
              <a:t>VM's</a:t>
            </a:r>
            <a:r>
              <a:rPr lang="en-US" sz="2000" dirty="0" smtClean="0"/>
              <a:t>, grid cluster in the cloud.</a:t>
            </a:r>
          </a:p>
          <a:p>
            <a:r>
              <a:rPr lang="en-US" sz="2000" dirty="0" smtClean="0"/>
              <a:t>Idle VM detection and suspension, backfill with worker node </a:t>
            </a:r>
            <a:r>
              <a:rPr lang="en-US" sz="2000" dirty="0" err="1" smtClean="0"/>
              <a:t>VM's</a:t>
            </a:r>
            <a:r>
              <a:rPr lang="en-US" sz="2000" dirty="0" smtClean="0"/>
              <a:t>.</a:t>
            </a:r>
          </a:p>
          <a:p>
            <a:r>
              <a:rPr lang="en-US" sz="2000" dirty="0" smtClean="0"/>
              <a:t>Leverage site “network jail” for new virtual machines.</a:t>
            </a:r>
          </a:p>
          <a:p>
            <a:r>
              <a:rPr lang="en-US" sz="2000" dirty="0" smtClean="0"/>
              <a:t>IPv6 support.</a:t>
            </a:r>
          </a:p>
          <a:p>
            <a:r>
              <a:rPr lang="en-US" sz="2000" dirty="0" smtClean="0"/>
              <a:t>Testing </a:t>
            </a:r>
            <a:r>
              <a:rPr lang="en-US" sz="2000" dirty="0" err="1" smtClean="0"/>
              <a:t>dCache</a:t>
            </a:r>
            <a:r>
              <a:rPr lang="en-US" sz="2000" dirty="0" smtClean="0"/>
              <a:t> NFS4.1 support with multiple clients in the cloud.</a:t>
            </a:r>
          </a:p>
          <a:p>
            <a:r>
              <a:rPr lang="en-US" sz="2000" dirty="0" smtClean="0"/>
              <a:t>Interest in </a:t>
            </a:r>
            <a:r>
              <a:rPr lang="en-US" sz="2000" dirty="0" err="1" smtClean="0"/>
              <a:t>OpenID</a:t>
            </a:r>
            <a:r>
              <a:rPr lang="en-US" sz="2000" dirty="0" smtClean="0"/>
              <a:t>/SAML assertion-based authentication.</a:t>
            </a:r>
          </a:p>
        </p:txBody>
      </p:sp>
      <p:sp>
        <p:nvSpPr>
          <p:cNvPr id="4" name="Date Placeholder 3"/>
          <p:cNvSpPr>
            <a:spLocks noGrp="1"/>
          </p:cNvSpPr>
          <p:nvPr>
            <p:ph type="dt" sz="half" idx="10"/>
          </p:nvPr>
        </p:nvSpPr>
        <p:spPr/>
        <p:txBody>
          <a:bodyPr/>
          <a:lstStyle/>
          <a:p>
            <a:fld id="{F8E816DB-0BB6-C147-B251-F7D914599A4E}"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FermiCloud has successfully deployed a wide range of servers for the scientific program.</a:t>
            </a:r>
          </a:p>
          <a:p>
            <a:r>
              <a:rPr lang="en-US" dirty="0" smtClean="0"/>
              <a:t>FermiCloud has been a testbed for several evaluations of storage and middleware that benefit the scientific program.</a:t>
            </a:r>
          </a:p>
          <a:p>
            <a:r>
              <a:rPr lang="en-US" dirty="0" smtClean="0"/>
              <a:t>FermiCloud has already provided significant power and cooling savings, and significant convenience benefits to scientific stakeholders</a:t>
            </a:r>
          </a:p>
          <a:p>
            <a:r>
              <a:rPr lang="en-US" dirty="0" smtClean="0"/>
              <a:t>Now integrating our work with other internal Fermilab virtualization activities and external projects.</a:t>
            </a:r>
          </a:p>
          <a:p>
            <a:r>
              <a:rPr lang="en-US" dirty="0" smtClean="0"/>
              <a:t>We welcome interest from new users, stakeholders, and other cloud-based projects.</a:t>
            </a:r>
          </a:p>
          <a:p>
            <a:endParaRPr lang="en-US" dirty="0"/>
          </a:p>
        </p:txBody>
      </p:sp>
      <p:sp>
        <p:nvSpPr>
          <p:cNvPr id="4" name="Date Placeholder 3"/>
          <p:cNvSpPr>
            <a:spLocks noGrp="1"/>
          </p:cNvSpPr>
          <p:nvPr>
            <p:ph type="dt" sz="half" idx="10"/>
          </p:nvPr>
        </p:nvSpPr>
        <p:spPr/>
        <p:txBody>
          <a:bodyPr/>
          <a:lstStyle/>
          <a:p>
            <a:fld id="{CA752697-AC82-B942-A8AB-6FED7225E84E}"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FermiCloud Is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Infrastructure-as-a-service private cloud for the Fermilab Scientific Program.</a:t>
            </a:r>
          </a:p>
          <a:p>
            <a:r>
              <a:rPr lang="en-US" dirty="0" smtClean="0"/>
              <a:t>Integrated into the Fermilab site security structure.</a:t>
            </a:r>
          </a:p>
          <a:p>
            <a:r>
              <a:rPr lang="en-US" dirty="0" smtClean="0"/>
              <a:t>Virtual machines have full access to existing Fermilab network and mass storage devices.</a:t>
            </a:r>
          </a:p>
          <a:p>
            <a:r>
              <a:rPr lang="en-US" dirty="0" smtClean="0"/>
              <a:t>Scientific stakeholders get on-demand access to virtual machines without system administrator intervention.</a:t>
            </a:r>
          </a:p>
          <a:p>
            <a:r>
              <a:rPr lang="en-US" dirty="0" smtClean="0"/>
              <a:t>Virtual machines created by users and destroyed or suspended when no longer needed.</a:t>
            </a:r>
          </a:p>
          <a:p>
            <a:r>
              <a:rPr lang="en-US" dirty="0" smtClean="0"/>
              <a:t>Testbed for developers and integrators to evaluate new grid and storage applications on behalf of scientific stakeholders.</a:t>
            </a:r>
          </a:p>
          <a:p>
            <a:r>
              <a:rPr lang="en-US" dirty="0" smtClean="0"/>
              <a:t>Ongoing project to build and expand the facility:</a:t>
            </a:r>
          </a:p>
          <a:p>
            <a:pPr lvl="1"/>
            <a:r>
              <a:rPr lang="en-US" dirty="0" smtClean="0"/>
              <a:t>Phase 1 - Technology evaluation, requirements, deployment,</a:t>
            </a:r>
          </a:p>
          <a:p>
            <a:pPr lvl="1"/>
            <a:r>
              <a:rPr lang="en-US" dirty="0" smtClean="0"/>
              <a:t>Phase 2 - Scalability, monitoring, performance improvement,</a:t>
            </a:r>
          </a:p>
          <a:p>
            <a:pPr lvl="1"/>
            <a:r>
              <a:rPr lang="en-US" dirty="0" smtClean="0"/>
              <a:t>Phase 3 - High availability and reliability.</a:t>
            </a:r>
          </a:p>
          <a:p>
            <a:endParaRPr lang="en-US" dirty="0"/>
          </a:p>
        </p:txBody>
      </p:sp>
      <p:sp>
        <p:nvSpPr>
          <p:cNvPr id="4" name="Date Placeholder 3"/>
          <p:cNvSpPr>
            <a:spLocks noGrp="1"/>
          </p:cNvSpPr>
          <p:nvPr>
            <p:ph type="dt" sz="half" idx="10"/>
          </p:nvPr>
        </p:nvSpPr>
        <p:spPr/>
        <p:txBody>
          <a:bodyPr/>
          <a:lstStyle/>
          <a:p>
            <a:fld id="{52220897-3DD4-4141-AE44-9F5357B27712}"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Virtualization Projects at Fermilab</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FermiGrid Services</a:t>
            </a:r>
          </a:p>
          <a:p>
            <a:pPr lvl="1"/>
            <a:r>
              <a:rPr lang="en-US" dirty="0" smtClean="0"/>
              <a:t>Highly Available provisioned virtual services</a:t>
            </a:r>
          </a:p>
          <a:p>
            <a:pPr lvl="1"/>
            <a:r>
              <a:rPr lang="en-US" dirty="0" smtClean="0"/>
              <a:t>SLF5+Xen</a:t>
            </a:r>
          </a:p>
          <a:p>
            <a:pPr lvl="1"/>
            <a:endParaRPr lang="en-US" dirty="0" smtClean="0"/>
          </a:p>
          <a:p>
            <a:r>
              <a:rPr lang="en-US" dirty="0" smtClean="0"/>
              <a:t>General Physics Compute Facility</a:t>
            </a:r>
          </a:p>
          <a:p>
            <a:pPr lvl="1"/>
            <a:r>
              <a:rPr lang="en-US" dirty="0" smtClean="0"/>
              <a:t>Deployment of experiment-specific virtual machines for Intensity Frontier experiments</a:t>
            </a:r>
          </a:p>
          <a:p>
            <a:pPr lvl="1"/>
            <a:r>
              <a:rPr lang="en-US" dirty="0" smtClean="0"/>
              <a:t>Oracle VM (Commercialized </a:t>
            </a:r>
            <a:r>
              <a:rPr lang="en-US" dirty="0" err="1" smtClean="0"/>
              <a:t>Xen</a:t>
            </a:r>
            <a:r>
              <a:rPr lang="en-US" dirty="0" smtClean="0"/>
              <a:t>)</a:t>
            </a:r>
          </a:p>
          <a:p>
            <a:pPr lvl="1"/>
            <a:endParaRPr lang="en-US" dirty="0" smtClean="0"/>
          </a:p>
          <a:p>
            <a:r>
              <a:rPr lang="en-US" dirty="0" smtClean="0"/>
              <a:t>Virtual Services Group</a:t>
            </a:r>
          </a:p>
          <a:p>
            <a:pPr lvl="1"/>
            <a:r>
              <a:rPr lang="en-US" dirty="0" smtClean="0"/>
              <a:t>Virtualization of Fermilab business systems using </a:t>
            </a:r>
            <a:r>
              <a:rPr lang="en-US" dirty="0" err="1" smtClean="0"/>
              <a:t>VMWare</a:t>
            </a:r>
            <a:endParaRPr lang="en-US" dirty="0" smtClean="0"/>
          </a:p>
          <a:p>
            <a:pPr lvl="1"/>
            <a:r>
              <a:rPr lang="en-US" dirty="0" smtClean="0"/>
              <a:t>Windows, RHEL 5</a:t>
            </a:r>
          </a:p>
          <a:p>
            <a:endParaRPr lang="en-US" dirty="0"/>
          </a:p>
        </p:txBody>
      </p:sp>
      <p:sp>
        <p:nvSpPr>
          <p:cNvPr id="4" name="Date Placeholder 3"/>
          <p:cNvSpPr>
            <a:spLocks noGrp="1"/>
          </p:cNvSpPr>
          <p:nvPr>
            <p:ph type="dt" sz="half" idx="10"/>
          </p:nvPr>
        </p:nvSpPr>
        <p:spPr/>
        <p:txBody>
          <a:bodyPr/>
          <a:lstStyle/>
          <a:p>
            <a:fld id="{04846227-7711-B04A-9A98-4D2D040A2FBD}"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Drivers For FermiCloud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Continue program of virtualizing all scientific servers that can be virtualized.</a:t>
            </a:r>
          </a:p>
          <a:p>
            <a:pPr lvl="1"/>
            <a:r>
              <a:rPr lang="en-US" dirty="0" smtClean="0"/>
              <a:t>Many experiment servers need minimal CPU, memory but want ports to themselves.</a:t>
            </a:r>
          </a:p>
          <a:p>
            <a:endParaRPr lang="en-US" dirty="0" smtClean="0"/>
          </a:p>
          <a:p>
            <a:r>
              <a:rPr lang="en-US" dirty="0" smtClean="0"/>
              <a:t>Improve utilization of power, cooling and employee time (</a:t>
            </a:r>
            <a:r>
              <a:rPr lang="en-US" dirty="0" err="1" smtClean="0"/>
              <a:t>admins</a:t>
            </a:r>
            <a:r>
              <a:rPr lang="en-US" dirty="0" smtClean="0"/>
              <a:t> and developers) for managing small science servers.</a:t>
            </a:r>
          </a:p>
          <a:p>
            <a:endParaRPr lang="en-US" dirty="0" smtClean="0"/>
          </a:p>
          <a:p>
            <a:r>
              <a:rPr lang="en-US" dirty="0" smtClean="0"/>
              <a:t>Had to replace 6 racks of legacy development machines with limited hardware budget and computer room space.</a:t>
            </a:r>
          </a:p>
          <a:p>
            <a:endParaRPr lang="en-US" dirty="0" smtClean="0"/>
          </a:p>
          <a:p>
            <a:r>
              <a:rPr lang="en-US" dirty="0" smtClean="0"/>
              <a:t>CERN IT + </a:t>
            </a:r>
            <a:r>
              <a:rPr lang="en-US" dirty="0" err="1" smtClean="0"/>
              <a:t>HEPiX</a:t>
            </a:r>
            <a:r>
              <a:rPr lang="en-US" dirty="0" smtClean="0"/>
              <a:t> </a:t>
            </a:r>
            <a:r>
              <a:rPr lang="en-US" dirty="0" err="1" smtClean="0"/>
              <a:t>Virtualisation</a:t>
            </a:r>
            <a:r>
              <a:rPr lang="en-US" dirty="0" smtClean="0"/>
              <a:t> Taskforce program to have uniformly-deployable virtual machines.  Expect LHC and future Fermilab experiments will eventually require cloud technology.</a:t>
            </a:r>
          </a:p>
          <a:p>
            <a:endParaRPr lang="en-US" dirty="0" smtClean="0"/>
          </a:p>
          <a:p>
            <a:endParaRPr lang="en-US" dirty="0"/>
          </a:p>
        </p:txBody>
      </p:sp>
      <p:sp>
        <p:nvSpPr>
          <p:cNvPr id="4" name="Date Placeholder 3"/>
          <p:cNvSpPr>
            <a:spLocks noGrp="1"/>
          </p:cNvSpPr>
          <p:nvPr>
            <p:ph type="dt" sz="half" idx="10"/>
          </p:nvPr>
        </p:nvSpPr>
        <p:spPr/>
        <p:txBody>
          <a:bodyPr/>
          <a:lstStyle/>
          <a:p>
            <a:fld id="{7AC04A4E-06CC-DA4D-887A-2D475C037843}"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Stakeholders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Fermilab Intensity Frontier</a:t>
            </a:r>
          </a:p>
          <a:p>
            <a:pPr lvl="1"/>
            <a:r>
              <a:rPr lang="en-US" dirty="0" smtClean="0"/>
              <a:t>Monitoring Server (MCAS)</a:t>
            </a:r>
          </a:p>
          <a:p>
            <a:pPr lvl="1"/>
            <a:r>
              <a:rPr lang="en-US" dirty="0" smtClean="0"/>
              <a:t>GridFTP endpoint server</a:t>
            </a:r>
          </a:p>
          <a:p>
            <a:pPr lvl="1"/>
            <a:r>
              <a:rPr lang="en-US" dirty="0" smtClean="0"/>
              <a:t>Experiment-specific storage investigations</a:t>
            </a:r>
          </a:p>
          <a:p>
            <a:r>
              <a:rPr lang="en-US" dirty="0" smtClean="0"/>
              <a:t>Fermilab D0 Experiment</a:t>
            </a:r>
          </a:p>
          <a:p>
            <a:pPr lvl="1"/>
            <a:r>
              <a:rPr lang="en-US" dirty="0" smtClean="0"/>
              <a:t>Job Forwarding Server</a:t>
            </a:r>
          </a:p>
          <a:p>
            <a:r>
              <a:rPr lang="en-US" dirty="0" err="1" smtClean="0"/>
              <a:t>Extenci</a:t>
            </a:r>
            <a:r>
              <a:rPr lang="en-US" dirty="0" smtClean="0"/>
              <a:t> project (Cloud activities, LHC)</a:t>
            </a:r>
          </a:p>
          <a:p>
            <a:pPr lvl="1"/>
            <a:r>
              <a:rPr lang="en-US" dirty="0" smtClean="0"/>
              <a:t>Distributed storage on WAN.</a:t>
            </a:r>
          </a:p>
          <a:p>
            <a:r>
              <a:rPr lang="en-US" dirty="0" smtClean="0"/>
              <a:t>GEANT4 </a:t>
            </a:r>
          </a:p>
          <a:p>
            <a:pPr lvl="1"/>
            <a:r>
              <a:rPr lang="en-US" dirty="0" smtClean="0"/>
              <a:t>Validation server</a:t>
            </a:r>
          </a:p>
          <a:p>
            <a:r>
              <a:rPr lang="en-US" dirty="0" smtClean="0"/>
              <a:t>hosts for Scientific middleware development.</a:t>
            </a:r>
          </a:p>
          <a:p>
            <a:r>
              <a:rPr lang="en-US" dirty="0" smtClean="0"/>
              <a:t>Host developers and integrators of OSG middleware. </a:t>
            </a:r>
          </a:p>
          <a:p>
            <a:r>
              <a:rPr lang="en-US" dirty="0" smtClean="0"/>
              <a:t>Joint Dark Energy Mission-&gt;WFIRST-&gt;LSST</a:t>
            </a:r>
          </a:p>
          <a:p>
            <a:pPr lvl="1"/>
            <a:r>
              <a:rPr lang="en-US" dirty="0" smtClean="0"/>
              <a:t>Distributed messaging system, testing fault tolerance.</a:t>
            </a:r>
          </a:p>
          <a:p>
            <a:pPr lvl="1"/>
            <a:endParaRPr lang="en-US" dirty="0" smtClean="0"/>
          </a:p>
          <a:p>
            <a:endParaRPr lang="en-US" dirty="0"/>
          </a:p>
        </p:txBody>
      </p:sp>
      <p:sp>
        <p:nvSpPr>
          <p:cNvPr id="4" name="Date Placeholder 3"/>
          <p:cNvSpPr>
            <a:spLocks noGrp="1"/>
          </p:cNvSpPr>
          <p:nvPr>
            <p:ph type="dt" sz="half" idx="10"/>
          </p:nvPr>
        </p:nvSpPr>
        <p:spPr/>
        <p:txBody>
          <a:bodyPr/>
          <a:lstStyle/>
          <a:p>
            <a:fld id="{1F7FB36E-0B05-6A4A-9EBC-9CE01BAE6659}"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FermiCloud Hardware</a:t>
            </a:r>
            <a:endParaRPr lang="en-US" dirty="0"/>
          </a:p>
        </p:txBody>
      </p:sp>
      <p:sp>
        <p:nvSpPr>
          <p:cNvPr id="9" name="Content Placeholder 8"/>
          <p:cNvSpPr>
            <a:spLocks noGrp="1"/>
          </p:cNvSpPr>
          <p:nvPr>
            <p:ph sz="half" idx="2"/>
          </p:nvPr>
        </p:nvSpPr>
        <p:spPr/>
        <p:txBody>
          <a:bodyPr>
            <a:normAutofit fontScale="77500" lnSpcReduction="20000"/>
          </a:bodyPr>
          <a:lstStyle/>
          <a:p>
            <a:r>
              <a:rPr lang="en-US" dirty="0" smtClean="0"/>
              <a:t>2x Quad Core Intel Xeon E5640 CPU</a:t>
            </a:r>
          </a:p>
          <a:p>
            <a:r>
              <a:rPr lang="en-US" dirty="0" smtClean="0"/>
              <a:t>2 SAS 15K RPM system disk 300GB </a:t>
            </a:r>
          </a:p>
          <a:p>
            <a:r>
              <a:rPr lang="en-US" dirty="0" smtClean="0"/>
              <a:t>6x 2TB SATA disk</a:t>
            </a:r>
          </a:p>
          <a:p>
            <a:r>
              <a:rPr lang="en-US" dirty="0" smtClean="0"/>
              <a:t>LSI 1078 RAID controller</a:t>
            </a:r>
          </a:p>
          <a:p>
            <a:r>
              <a:rPr lang="en-US" dirty="0" smtClean="0"/>
              <a:t>Infiniband card</a:t>
            </a:r>
          </a:p>
          <a:p>
            <a:r>
              <a:rPr lang="en-US" dirty="0" smtClean="0"/>
              <a:t>24GB RAM</a:t>
            </a:r>
          </a:p>
          <a:p>
            <a:r>
              <a:rPr lang="en-US" dirty="0" smtClean="0"/>
              <a:t>23 machines total</a:t>
            </a:r>
          </a:p>
          <a:p>
            <a:r>
              <a:rPr lang="en-US" dirty="0" smtClean="0"/>
              <a:t>Arrived June 2010</a:t>
            </a:r>
          </a:p>
          <a:p>
            <a:r>
              <a:rPr lang="en-US" dirty="0" smtClean="0"/>
              <a:t>+25TB </a:t>
            </a:r>
            <a:r>
              <a:rPr lang="en-US" dirty="0" err="1" smtClean="0"/>
              <a:t>Bluearc</a:t>
            </a:r>
            <a:r>
              <a:rPr lang="en-US" dirty="0" smtClean="0"/>
              <a:t> NAS disk</a:t>
            </a:r>
          </a:p>
          <a:p>
            <a:r>
              <a:rPr lang="en-US" dirty="0" smtClean="0"/>
              <a:t>Just delivered – 84 TB of </a:t>
            </a:r>
            <a:r>
              <a:rPr lang="en-US" dirty="0" err="1" smtClean="0"/>
              <a:t>Nexsan</a:t>
            </a:r>
            <a:r>
              <a:rPr lang="en-US" dirty="0" smtClean="0"/>
              <a:t> SAN disk</a:t>
            </a:r>
          </a:p>
          <a:p>
            <a:endParaRPr lang="en-US" dirty="0"/>
          </a:p>
        </p:txBody>
      </p:sp>
      <p:sp>
        <p:nvSpPr>
          <p:cNvPr id="4" name="Date Placeholder 3"/>
          <p:cNvSpPr>
            <a:spLocks noGrp="1"/>
          </p:cNvSpPr>
          <p:nvPr>
            <p:ph type="dt" sz="half" idx="10"/>
          </p:nvPr>
        </p:nvSpPr>
        <p:spPr/>
        <p:txBody>
          <a:bodyPr/>
          <a:lstStyle/>
          <a:p>
            <a:fld id="{E97E8354-B0DE-1E43-BD60-B735AE908E36}"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5</a:t>
            </a:fld>
            <a:endParaRPr lang="en-US"/>
          </a:p>
        </p:txBody>
      </p:sp>
      <p:pic>
        <p:nvPicPr>
          <p:cNvPr id="10" name="Picture 2"/>
          <p:cNvPicPr>
            <a:picLocks noGrp="1" noChangeAspect="1" noChangeArrowheads="1"/>
          </p:cNvPicPr>
          <p:nvPr>
            <p:ph sz="half"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043" r="-10043"/>
          <a:stretch>
            <a:fillRect/>
          </a:stretch>
        </p:blipFill>
        <p:spPr bwMode="auto">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FermiCloud Software Technologies</a:t>
            </a:r>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OS: Scientific Linux 5 &amp; 6</a:t>
            </a:r>
          </a:p>
          <a:p>
            <a:r>
              <a:rPr lang="en-US" dirty="0" smtClean="0"/>
              <a:t>Hypervisor: Paravirtualized KVM</a:t>
            </a:r>
          </a:p>
          <a:p>
            <a:pPr lvl="1"/>
            <a:r>
              <a:rPr lang="en-US" dirty="0" smtClean="0"/>
              <a:t>Fully virtualized KVM available as an option.</a:t>
            </a:r>
          </a:p>
          <a:p>
            <a:pPr lvl="1"/>
            <a:r>
              <a:rPr lang="en-US" dirty="0" smtClean="0"/>
              <a:t>KVM allows sharing of read-only memory sections across multiple VMs with copy on write.</a:t>
            </a:r>
          </a:p>
          <a:p>
            <a:r>
              <a:rPr lang="en-US" dirty="0" smtClean="0"/>
              <a:t>Cloud Management:  OpenNebula</a:t>
            </a:r>
          </a:p>
          <a:p>
            <a:r>
              <a:rPr lang="en-US" dirty="0" smtClean="0"/>
              <a:t>Modifications to OpenNebula CLI, Query API, GUI to use X.509 authentication to launch virtual machines. </a:t>
            </a:r>
          </a:p>
          <a:p>
            <a:r>
              <a:rPr lang="en-US" dirty="0" smtClean="0"/>
              <a:t>Secure credential store,</a:t>
            </a:r>
          </a:p>
          <a:p>
            <a:pPr lvl="1"/>
            <a:r>
              <a:rPr lang="en-US" dirty="0" smtClean="0"/>
              <a:t>All security secrets loaded at boot time only.</a:t>
            </a:r>
          </a:p>
          <a:p>
            <a:r>
              <a:rPr lang="en-US" dirty="0" smtClean="0"/>
              <a:t>Site-wide patching and vulnerability scanning facilities.</a:t>
            </a:r>
          </a:p>
          <a:p>
            <a:endParaRPr lang="en-US" dirty="0"/>
          </a:p>
        </p:txBody>
      </p:sp>
      <p:sp>
        <p:nvSpPr>
          <p:cNvPr id="5" name="Date Placeholder 4"/>
          <p:cNvSpPr>
            <a:spLocks noGrp="1"/>
          </p:cNvSpPr>
          <p:nvPr>
            <p:ph type="dt" sz="half" idx="10"/>
          </p:nvPr>
        </p:nvSpPr>
        <p:spPr/>
        <p:txBody>
          <a:bodyPr/>
          <a:lstStyle/>
          <a:p>
            <a:fld id="{00354D19-1C4A-C040-8864-C7D320BEFA6B}" type="datetime1">
              <a:rPr lang="en-US" smtClean="0"/>
              <a:pPr/>
              <a:t>9/19/11</a:t>
            </a:fld>
            <a:endParaRPr lang="en-US"/>
          </a:p>
        </p:txBody>
      </p:sp>
      <p:sp>
        <p:nvSpPr>
          <p:cNvPr id="6" name="Footer Placeholder 5"/>
          <p:cNvSpPr>
            <a:spLocks noGrp="1"/>
          </p:cNvSpPr>
          <p:nvPr>
            <p:ph type="ftr" sz="quarter" idx="11"/>
          </p:nvPr>
        </p:nvSpPr>
        <p:spPr/>
        <p:txBody>
          <a:bodyPr/>
          <a:lstStyle/>
          <a:p>
            <a:r>
              <a:rPr lang="en-US" smtClean="0"/>
              <a:t>FermiCloud - EGI Technical Forum</a:t>
            </a:r>
            <a:endParaRPr lang="en-US"/>
          </a:p>
        </p:txBody>
      </p:sp>
      <p:sp>
        <p:nvSpPr>
          <p:cNvPr id="7" name="Slide Number Placeholder 6"/>
          <p:cNvSpPr>
            <a:spLocks noGrp="1"/>
          </p:cNvSpPr>
          <p:nvPr>
            <p:ph type="sldNum" sz="quarter" idx="12"/>
          </p:nvPr>
        </p:nvSpPr>
        <p:spPr/>
        <p:txBody>
          <a:bodyPr/>
          <a:lstStyle/>
          <a:p>
            <a:fld id="{3B0BCAFB-4223-CA42-976A-0955C8BE69C9}" type="slidenum">
              <a:rPr lang="en-US" smtClean="0"/>
              <a:pPr/>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Authentication</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performed a requirements analysis and constructed a weighted decision matrix of the features of Eucalyptus, Nimbus &amp; OpenNebula.</a:t>
            </a:r>
          </a:p>
          <a:p>
            <a:pPr lvl="1"/>
            <a:r>
              <a:rPr lang="en-US" dirty="0" smtClean="0"/>
              <a:t>OpenNebula was chosen as the winner.</a:t>
            </a:r>
          </a:p>
          <a:p>
            <a:pPr lvl="1"/>
            <a:endParaRPr lang="en-US" dirty="0" smtClean="0"/>
          </a:p>
          <a:p>
            <a:r>
              <a:rPr lang="en-US" dirty="0" smtClean="0"/>
              <a:t>Most 3rd-party tools use EC2 Query API so we have to make it work.</a:t>
            </a:r>
          </a:p>
          <a:p>
            <a:endParaRPr lang="en-US" dirty="0" smtClean="0"/>
          </a:p>
          <a:p>
            <a:r>
              <a:rPr lang="en-US" dirty="0" smtClean="0"/>
              <a:t>Use pluggable authentication features of OpenNebula to use internal X.509 authentication.</a:t>
            </a:r>
          </a:p>
          <a:p>
            <a:pPr lvl="1"/>
            <a:r>
              <a:rPr lang="en-US" dirty="0" smtClean="0"/>
              <a:t>“secret key” in user database -&gt; X.509 DN. </a:t>
            </a:r>
          </a:p>
          <a:p>
            <a:pPr lvl="1"/>
            <a:endParaRPr lang="en-US" dirty="0" smtClean="0"/>
          </a:p>
          <a:p>
            <a:r>
              <a:rPr lang="en-US" dirty="0" smtClean="0"/>
              <a:t>3 components modified thus far:</a:t>
            </a:r>
          </a:p>
          <a:p>
            <a:pPr lvl="1"/>
            <a:r>
              <a:rPr lang="en-US" dirty="0" smtClean="0"/>
              <a:t>command line, “</a:t>
            </a:r>
            <a:r>
              <a:rPr lang="en-US" dirty="0" err="1" smtClean="0"/>
              <a:t>econe</a:t>
            </a:r>
            <a:r>
              <a:rPr lang="en-US" dirty="0" smtClean="0"/>
              <a:t>” query daemon, and </a:t>
            </a:r>
            <a:r>
              <a:rPr lang="en-US" dirty="0" err="1" smtClean="0"/>
              <a:t>SunStone</a:t>
            </a:r>
            <a:r>
              <a:rPr lang="en-US" dirty="0" smtClean="0"/>
              <a:t> GUI.</a:t>
            </a:r>
          </a:p>
          <a:p>
            <a:endParaRPr lang="en-US" dirty="0" smtClean="0"/>
          </a:p>
          <a:p>
            <a:r>
              <a:rPr lang="en-US" dirty="0" smtClean="0"/>
              <a:t>Patches contributed back to OpenNebula, released as part of OpenNebula 3.0 beta 2.</a:t>
            </a:r>
          </a:p>
          <a:p>
            <a:pPr lvl="1"/>
            <a:r>
              <a:rPr lang="en-US" dirty="0" smtClean="0"/>
              <a:t>Clients: </a:t>
            </a:r>
            <a:r>
              <a:rPr lang="en-US" dirty="0" err="1" smtClean="0"/>
              <a:t>HybridFox</a:t>
            </a:r>
            <a:r>
              <a:rPr lang="en-US" dirty="0" smtClean="0"/>
              <a:t> works without modification.  Condor-G modifying EC2_GAHP to support, first tests worked.</a:t>
            </a:r>
          </a:p>
          <a:p>
            <a:pPr lvl="1"/>
            <a:r>
              <a:rPr lang="en-US" dirty="0" smtClean="0"/>
              <a:t>We have a beta of the ruby XACML callout and have tried it against GUMS (OSG Grid User Mapping Service), and it appears to be working.</a:t>
            </a:r>
          </a:p>
          <a:p>
            <a:endParaRPr lang="en-US" dirty="0"/>
          </a:p>
        </p:txBody>
      </p:sp>
      <p:sp>
        <p:nvSpPr>
          <p:cNvPr id="4" name="Date Placeholder 3"/>
          <p:cNvSpPr>
            <a:spLocks noGrp="1"/>
          </p:cNvSpPr>
          <p:nvPr>
            <p:ph type="dt" sz="half" idx="10"/>
          </p:nvPr>
        </p:nvSpPr>
        <p:spPr/>
        <p:txBody>
          <a:bodyPr/>
          <a:lstStyle/>
          <a:p>
            <a:fld id="{BC8CAE5D-435F-3E49-B3CD-FBD4E5CA8949}"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Authentication Details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 “</a:t>
            </a:r>
            <a:r>
              <a:rPr lang="en-US" dirty="0" err="1" smtClean="0"/>
              <a:t>econe</a:t>
            </a:r>
            <a:r>
              <a:rPr lang="en-US" dirty="0" smtClean="0"/>
              <a:t>” and “Sunstone”:</a:t>
            </a:r>
          </a:p>
          <a:p>
            <a:pPr lvl="1"/>
            <a:r>
              <a:rPr lang="en-US" dirty="0" smtClean="0"/>
              <a:t>X.509 certificate or proxy authenticated by “</a:t>
            </a:r>
            <a:r>
              <a:rPr lang="en-US" dirty="0" err="1" smtClean="0"/>
              <a:t>Gridsite</a:t>
            </a:r>
            <a:r>
              <a:rPr lang="en-US" dirty="0" smtClean="0"/>
              <a:t>”,</a:t>
            </a:r>
          </a:p>
          <a:p>
            <a:pPr lvl="1"/>
            <a:r>
              <a:rPr lang="en-US" dirty="0" smtClean="0"/>
              <a:t>If a certificate is present, DN is passed to the OpenNebula core for normal “password” check,</a:t>
            </a:r>
          </a:p>
          <a:p>
            <a:pPr lvl="1"/>
            <a:r>
              <a:rPr lang="en-US" dirty="0" smtClean="0"/>
              <a:t>Server creates login token valid for subsequent operations,</a:t>
            </a:r>
          </a:p>
          <a:p>
            <a:pPr lvl="1"/>
            <a:r>
              <a:rPr lang="en-US" dirty="0" smtClean="0"/>
              <a:t>Ruby </a:t>
            </a:r>
            <a:r>
              <a:rPr lang="en-US" dirty="0" err="1" smtClean="0"/>
              <a:t>plugin</a:t>
            </a:r>
            <a:r>
              <a:rPr lang="en-US" dirty="0" smtClean="0"/>
              <a:t> for X.509 authentication used.</a:t>
            </a:r>
          </a:p>
          <a:p>
            <a:pPr lvl="1"/>
            <a:endParaRPr lang="en-US" dirty="0" smtClean="0"/>
          </a:p>
          <a:p>
            <a:r>
              <a:rPr lang="en-US" dirty="0" smtClean="0"/>
              <a:t>For CLI:</a:t>
            </a:r>
          </a:p>
          <a:p>
            <a:pPr lvl="1"/>
            <a:r>
              <a:rPr lang="en-US" dirty="0" smtClean="0"/>
              <a:t>Present certificate via X509_USER_CERT,</a:t>
            </a:r>
          </a:p>
          <a:p>
            <a:pPr lvl="1"/>
            <a:r>
              <a:rPr lang="en-US" dirty="0" smtClean="0"/>
              <a:t>Create authentication token via </a:t>
            </a:r>
            <a:r>
              <a:rPr lang="en-US" dirty="0" err="1" smtClean="0"/>
              <a:t>oneauth</a:t>
            </a:r>
            <a:r>
              <a:rPr lang="en-US" dirty="0" smtClean="0"/>
              <a:t> command,</a:t>
            </a:r>
          </a:p>
          <a:p>
            <a:pPr lvl="1"/>
            <a:r>
              <a:rPr lang="en-US" dirty="0" smtClean="0"/>
              <a:t>Ruby </a:t>
            </a:r>
            <a:r>
              <a:rPr lang="en-US" dirty="0" err="1" smtClean="0"/>
              <a:t>plugin</a:t>
            </a:r>
            <a:r>
              <a:rPr lang="en-US" dirty="0" smtClean="0"/>
              <a:t> for X.509 used,</a:t>
            </a:r>
          </a:p>
          <a:p>
            <a:pPr lvl="1"/>
            <a:r>
              <a:rPr lang="en-US" dirty="0" smtClean="0"/>
              <a:t>Also created certificate-based login for the admin user.</a:t>
            </a:r>
          </a:p>
          <a:p>
            <a:pPr lvl="1"/>
            <a:endParaRPr lang="en-US" dirty="0" smtClean="0"/>
          </a:p>
          <a:p>
            <a:r>
              <a:rPr lang="en-US" dirty="0" smtClean="0"/>
              <a:t>For OCCI:</a:t>
            </a:r>
          </a:p>
          <a:p>
            <a:pPr lvl="1"/>
            <a:r>
              <a:rPr lang="en-US" dirty="0" smtClean="0"/>
              <a:t>Haven't attempted yet but expect that the strategy used with “</a:t>
            </a:r>
            <a:r>
              <a:rPr lang="en-US" dirty="0" err="1" smtClean="0"/>
              <a:t>econe</a:t>
            </a:r>
            <a:r>
              <a:rPr lang="en-US" dirty="0" smtClean="0"/>
              <a:t>” would work.</a:t>
            </a:r>
          </a:p>
          <a:p>
            <a:endParaRPr lang="en-US" dirty="0"/>
          </a:p>
        </p:txBody>
      </p:sp>
      <p:sp>
        <p:nvSpPr>
          <p:cNvPr id="4" name="Date Placeholder 3"/>
          <p:cNvSpPr>
            <a:spLocks noGrp="1"/>
          </p:cNvSpPr>
          <p:nvPr>
            <p:ph type="dt" sz="half" idx="10"/>
          </p:nvPr>
        </p:nvSpPr>
        <p:spPr/>
        <p:txBody>
          <a:bodyPr/>
          <a:lstStyle/>
          <a:p>
            <a:fld id="{A5FB22EE-A341-DD44-9481-AC674D7CBEDB}" type="datetime1">
              <a:rPr lang="en-US" smtClean="0"/>
              <a:pPr/>
              <a:t>9/19/11</a:t>
            </a:fld>
            <a:endParaRPr lang="en-US"/>
          </a:p>
        </p:txBody>
      </p:sp>
      <p:sp>
        <p:nvSpPr>
          <p:cNvPr id="5" name="Footer Placeholder 4"/>
          <p:cNvSpPr>
            <a:spLocks noGrp="1"/>
          </p:cNvSpPr>
          <p:nvPr>
            <p:ph type="ftr" sz="quarter" idx="11"/>
          </p:nvPr>
        </p:nvSpPr>
        <p:spPr/>
        <p:txBody>
          <a:bodyPr/>
          <a:lstStyle/>
          <a:p>
            <a:r>
              <a:rPr lang="en-US" smtClean="0"/>
              <a:t>FermiCloud - EGI Technical Forum</a:t>
            </a:r>
            <a:endParaRPr lang="en-US"/>
          </a:p>
        </p:txBody>
      </p:sp>
      <p:sp>
        <p:nvSpPr>
          <p:cNvPr id="6" name="Slide Number Placeholder 5"/>
          <p:cNvSpPr>
            <a:spLocks noGrp="1"/>
          </p:cNvSpPr>
          <p:nvPr>
            <p:ph type="sldNum" sz="quarter" idx="12"/>
          </p:nvPr>
        </p:nvSpPr>
        <p:spPr/>
        <p:txBody>
          <a:bodyPr/>
          <a:lstStyle/>
          <a:p>
            <a:fld id="{3B0BCAFB-4223-CA42-976A-0955C8BE69C9}" type="slidenum">
              <a:rPr lang="en-US" smtClean="0"/>
              <a:pPr/>
              <a:t>8</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2731</TotalTime>
  <Words>1844</Words>
  <Application>Microsoft Macintosh PowerPoint</Application>
  <PresentationFormat>On-screen Show (4:3)</PresentationFormat>
  <Paragraphs>229</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FermiCloud - Enabling Scientific Computing with Integrated Private Cloud Infrastructures </vt:lpstr>
      <vt:lpstr>What FermiCloud Is</vt:lpstr>
      <vt:lpstr>Other Virtualization Projects at Fermilab</vt:lpstr>
      <vt:lpstr>Drivers For FermiCloud</vt:lpstr>
      <vt:lpstr>Science Stakeholders</vt:lpstr>
      <vt:lpstr>FermiCloud Hardware</vt:lpstr>
      <vt:lpstr>FermiCloud Software Technologies</vt:lpstr>
      <vt:lpstr>X.509 Authentication</vt:lpstr>
      <vt:lpstr>X.509 Authentication Details</vt:lpstr>
      <vt:lpstr>Towards X.509 Cloud Authorization</vt:lpstr>
      <vt:lpstr>High Availability &amp; Service Levels</vt:lpstr>
      <vt:lpstr>Using Virtualization to Enable Science</vt:lpstr>
      <vt:lpstr>Recent Success Stories</vt:lpstr>
      <vt:lpstr>Ongoing Software Development</vt:lpstr>
      <vt:lpstr>Interoperability Efforts</vt:lpstr>
      <vt:lpstr>Current Technology Investigations</vt:lpstr>
      <vt:lpstr>Conclusions</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Virtualization and Cloud Computing</dc:title>
  <dc:creator>Keith Chadwick</dc:creator>
  <cp:lastModifiedBy>Keith Chadwick</cp:lastModifiedBy>
  <cp:revision>139</cp:revision>
  <cp:lastPrinted>2011-03-11T14:54:32Z</cp:lastPrinted>
  <dcterms:created xsi:type="dcterms:W3CDTF">2011-09-20T04:26:16Z</dcterms:created>
  <dcterms:modified xsi:type="dcterms:W3CDTF">2011-09-20T04:30:05Z</dcterms:modified>
</cp:coreProperties>
</file>