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68" r:id="rId3"/>
    <p:sldId id="293" r:id="rId4"/>
    <p:sldId id="267" r:id="rId5"/>
    <p:sldId id="303" r:id="rId6"/>
    <p:sldId id="279" r:id="rId7"/>
    <p:sldId id="300" r:id="rId8"/>
    <p:sldId id="282" r:id="rId9"/>
    <p:sldId id="301" r:id="rId10"/>
    <p:sldId id="296" r:id="rId11"/>
    <p:sldId id="304" r:id="rId12"/>
    <p:sldId id="297" r:id="rId13"/>
    <p:sldId id="298" r:id="rId14"/>
    <p:sldId id="299" r:id="rId15"/>
    <p:sldId id="272" r:id="rId16"/>
    <p:sldId id="302" r:id="rId17"/>
    <p:sldId id="278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1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E3B47-0BCA-D84D-9543-C2DC6ED8CB4D}" type="doc">
      <dgm:prSet loTypeId="urn:microsoft.com/office/officeart/2005/8/layout/hierarchy1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E759B0E-6CE2-1340-9A04-54FE35597779}">
      <dgm:prSet phldrT="[Text]"/>
      <dgm:spPr/>
      <dgm:t>
        <a:bodyPr/>
        <a:lstStyle/>
        <a:p>
          <a:r>
            <a:rPr lang="en-US" dirty="0" smtClean="0"/>
            <a:t>Master (</a:t>
          </a:r>
          <a:r>
            <a:rPr lang="en-US" dirty="0" err="1" smtClean="0"/>
            <a:t>JobTracker</a:t>
          </a:r>
          <a:r>
            <a:rPr lang="en-US" dirty="0" smtClean="0"/>
            <a:t>. </a:t>
          </a:r>
          <a:r>
            <a:rPr lang="en-US" dirty="0" err="1" smtClean="0"/>
            <a:t>NameNode</a:t>
          </a:r>
          <a:endParaRPr lang="en-US" dirty="0"/>
        </a:p>
      </dgm:t>
    </dgm:pt>
    <dgm:pt modelId="{7F909FE5-FB83-E247-83ED-1AAFCD06CA24}" type="parTrans" cxnId="{18854F9A-B551-2E4D-85F0-96965BABE42C}">
      <dgm:prSet/>
      <dgm:spPr/>
      <dgm:t>
        <a:bodyPr/>
        <a:lstStyle/>
        <a:p>
          <a:endParaRPr lang="en-US"/>
        </a:p>
      </dgm:t>
    </dgm:pt>
    <dgm:pt modelId="{C9088503-9B0D-0247-B21E-F5B44C84B17A}" type="sibTrans" cxnId="{18854F9A-B551-2E4D-85F0-96965BABE42C}">
      <dgm:prSet/>
      <dgm:spPr/>
      <dgm:t>
        <a:bodyPr/>
        <a:lstStyle/>
        <a:p>
          <a:endParaRPr lang="en-US"/>
        </a:p>
      </dgm:t>
    </dgm:pt>
    <dgm:pt modelId="{F768EB40-38B2-774C-BB16-032C13576585}">
      <dgm:prSet phldrT="[Text]"/>
      <dgm:spPr/>
      <dgm:t>
        <a:bodyPr/>
        <a:lstStyle/>
        <a:p>
          <a:r>
            <a:rPr lang="en-US" dirty="0" smtClean="0"/>
            <a:t>Worker (</a:t>
          </a:r>
          <a:r>
            <a:rPr lang="en-US" dirty="0" err="1" smtClean="0"/>
            <a:t>TaskTracker</a:t>
          </a:r>
          <a:r>
            <a:rPr lang="en-US" dirty="0" smtClean="0"/>
            <a:t>, </a:t>
          </a:r>
          <a:r>
            <a:rPr lang="en-US" dirty="0" err="1" smtClean="0"/>
            <a:t>DataNode</a:t>
          </a:r>
          <a:r>
            <a:rPr lang="en-US" dirty="0" smtClean="0"/>
            <a:t>)</a:t>
          </a:r>
          <a:endParaRPr lang="en-US" dirty="0"/>
        </a:p>
      </dgm:t>
    </dgm:pt>
    <dgm:pt modelId="{04A1EF4F-27FF-8145-B6AE-DD58C6C04576}" type="parTrans" cxnId="{03C89B1F-B2EC-F942-95C7-47F81E782F6E}">
      <dgm:prSet/>
      <dgm:spPr/>
      <dgm:t>
        <a:bodyPr/>
        <a:lstStyle/>
        <a:p>
          <a:endParaRPr lang="en-US"/>
        </a:p>
      </dgm:t>
    </dgm:pt>
    <dgm:pt modelId="{AF574F62-9D59-7944-9406-08717D2D61EA}" type="sibTrans" cxnId="{03C89B1F-B2EC-F942-95C7-47F81E782F6E}">
      <dgm:prSet/>
      <dgm:spPr/>
      <dgm:t>
        <a:bodyPr/>
        <a:lstStyle/>
        <a:p>
          <a:endParaRPr lang="en-US"/>
        </a:p>
      </dgm:t>
    </dgm:pt>
    <dgm:pt modelId="{FEE578AF-6740-7240-9F67-2860839D27A0}">
      <dgm:prSet phldrT="[Text]"/>
      <dgm:spPr/>
      <dgm:t>
        <a:bodyPr/>
        <a:lstStyle/>
        <a:p>
          <a:r>
            <a:rPr lang="en-US" dirty="0" smtClean="0"/>
            <a:t>Worker (</a:t>
          </a:r>
          <a:r>
            <a:rPr lang="en-US" dirty="0" err="1" smtClean="0"/>
            <a:t>TaskTracker</a:t>
          </a:r>
          <a:r>
            <a:rPr lang="en-US" dirty="0" smtClean="0"/>
            <a:t>, </a:t>
          </a:r>
          <a:r>
            <a:rPr lang="en-US" dirty="0" err="1" smtClean="0"/>
            <a:t>DataNode</a:t>
          </a:r>
          <a:r>
            <a:rPr lang="en-US" dirty="0" smtClean="0"/>
            <a:t>)</a:t>
          </a:r>
          <a:endParaRPr lang="en-US" dirty="0"/>
        </a:p>
      </dgm:t>
    </dgm:pt>
    <dgm:pt modelId="{741B726A-E483-1F4E-9F7E-FDA99187E9F5}" type="parTrans" cxnId="{297D76EE-3FB1-2341-B1F2-14CC2BD3AED1}">
      <dgm:prSet/>
      <dgm:spPr/>
      <dgm:t>
        <a:bodyPr/>
        <a:lstStyle/>
        <a:p>
          <a:endParaRPr lang="en-US"/>
        </a:p>
      </dgm:t>
    </dgm:pt>
    <dgm:pt modelId="{641EC8D7-7F42-A34D-97E4-9F1DCADA0FDC}" type="sibTrans" cxnId="{297D76EE-3FB1-2341-B1F2-14CC2BD3AED1}">
      <dgm:prSet/>
      <dgm:spPr/>
      <dgm:t>
        <a:bodyPr/>
        <a:lstStyle/>
        <a:p>
          <a:endParaRPr lang="en-US"/>
        </a:p>
      </dgm:t>
    </dgm:pt>
    <dgm:pt modelId="{DFF487AE-1D4D-1646-963F-F00AE5E03BC1}">
      <dgm:prSet phldrT="[Text]"/>
      <dgm:spPr/>
      <dgm:t>
        <a:bodyPr/>
        <a:lstStyle/>
        <a:p>
          <a:r>
            <a:rPr lang="en-US" dirty="0" smtClean="0"/>
            <a:t>Worker (</a:t>
          </a:r>
          <a:r>
            <a:rPr lang="en-US" dirty="0" err="1" smtClean="0"/>
            <a:t>TaskTracker</a:t>
          </a:r>
          <a:r>
            <a:rPr lang="en-US" dirty="0" smtClean="0"/>
            <a:t>, </a:t>
          </a:r>
          <a:r>
            <a:rPr lang="en-US" dirty="0" err="1" smtClean="0"/>
            <a:t>DataNode</a:t>
          </a:r>
          <a:r>
            <a:rPr lang="en-US" dirty="0" smtClean="0"/>
            <a:t>)</a:t>
          </a:r>
          <a:endParaRPr lang="en-US" dirty="0"/>
        </a:p>
      </dgm:t>
    </dgm:pt>
    <dgm:pt modelId="{6448FC9A-46B8-944B-973F-ED45C70FCBF8}" type="parTrans" cxnId="{E3705838-2113-C34D-8164-74F6D8F4DE8A}">
      <dgm:prSet/>
      <dgm:spPr/>
      <dgm:t>
        <a:bodyPr/>
        <a:lstStyle/>
        <a:p>
          <a:endParaRPr lang="en-US"/>
        </a:p>
      </dgm:t>
    </dgm:pt>
    <dgm:pt modelId="{93BE84BF-E40B-934B-8214-78A79FB1D35F}" type="sibTrans" cxnId="{E3705838-2113-C34D-8164-74F6D8F4DE8A}">
      <dgm:prSet/>
      <dgm:spPr/>
      <dgm:t>
        <a:bodyPr/>
        <a:lstStyle/>
        <a:p>
          <a:endParaRPr lang="en-US"/>
        </a:p>
      </dgm:t>
    </dgm:pt>
    <dgm:pt modelId="{7E9A9760-DE44-564D-B739-A45DF5AC13B1}">
      <dgm:prSet phldrT="[Text]"/>
      <dgm:spPr/>
      <dgm:t>
        <a:bodyPr/>
        <a:lstStyle/>
        <a:p>
          <a:r>
            <a:rPr lang="en-US" dirty="0" smtClean="0"/>
            <a:t>Worker (</a:t>
          </a:r>
          <a:r>
            <a:rPr lang="en-US" dirty="0" err="1" smtClean="0"/>
            <a:t>TaskTracker</a:t>
          </a:r>
          <a:r>
            <a:rPr lang="en-US" dirty="0" smtClean="0"/>
            <a:t>, </a:t>
          </a:r>
          <a:r>
            <a:rPr lang="en-US" dirty="0" err="1" smtClean="0"/>
            <a:t>DataNode</a:t>
          </a:r>
          <a:r>
            <a:rPr lang="en-US" dirty="0" smtClean="0"/>
            <a:t>)</a:t>
          </a:r>
          <a:endParaRPr lang="en-US" dirty="0"/>
        </a:p>
      </dgm:t>
    </dgm:pt>
    <dgm:pt modelId="{7E93C28F-E69D-0642-BF13-6EA8A5B5B2F7}" type="parTrans" cxnId="{23ABF960-8BA1-2645-9DFF-182A3E56C321}">
      <dgm:prSet/>
      <dgm:spPr/>
      <dgm:t>
        <a:bodyPr/>
        <a:lstStyle/>
        <a:p>
          <a:endParaRPr lang="en-US"/>
        </a:p>
      </dgm:t>
    </dgm:pt>
    <dgm:pt modelId="{8ED302B8-9FC3-3148-8C61-38B16225FA6D}" type="sibTrans" cxnId="{23ABF960-8BA1-2645-9DFF-182A3E56C321}">
      <dgm:prSet/>
      <dgm:spPr/>
      <dgm:t>
        <a:bodyPr/>
        <a:lstStyle/>
        <a:p>
          <a:endParaRPr lang="en-US"/>
        </a:p>
      </dgm:t>
    </dgm:pt>
    <dgm:pt modelId="{6402A84C-6921-D246-9609-CE947191185A}">
      <dgm:prSet phldrT="[Text]"/>
      <dgm:spPr/>
      <dgm:t>
        <a:bodyPr/>
        <a:lstStyle/>
        <a:p>
          <a:r>
            <a:rPr lang="en-US" dirty="0" smtClean="0"/>
            <a:t>Worker (</a:t>
          </a:r>
          <a:r>
            <a:rPr lang="en-US" dirty="0" err="1" smtClean="0"/>
            <a:t>TaskTracker</a:t>
          </a:r>
          <a:r>
            <a:rPr lang="en-US" dirty="0" smtClean="0"/>
            <a:t>, </a:t>
          </a:r>
          <a:r>
            <a:rPr lang="en-US" dirty="0" err="1" smtClean="0"/>
            <a:t>DataNode</a:t>
          </a:r>
          <a:r>
            <a:rPr lang="en-US" dirty="0" smtClean="0"/>
            <a:t>)</a:t>
          </a:r>
          <a:endParaRPr lang="en-US" dirty="0"/>
        </a:p>
      </dgm:t>
    </dgm:pt>
    <dgm:pt modelId="{168249A0-2516-434C-86E4-3B31AA4BED49}" type="parTrans" cxnId="{CE61CF44-0321-794C-B5D9-B69809A653D2}">
      <dgm:prSet/>
      <dgm:spPr/>
      <dgm:t>
        <a:bodyPr/>
        <a:lstStyle/>
        <a:p>
          <a:endParaRPr lang="en-US"/>
        </a:p>
      </dgm:t>
    </dgm:pt>
    <dgm:pt modelId="{F0F1B178-305B-574E-9B0D-98D996F02177}" type="sibTrans" cxnId="{CE61CF44-0321-794C-B5D9-B69809A653D2}">
      <dgm:prSet/>
      <dgm:spPr/>
      <dgm:t>
        <a:bodyPr/>
        <a:lstStyle/>
        <a:p>
          <a:endParaRPr lang="en-US"/>
        </a:p>
      </dgm:t>
    </dgm:pt>
    <dgm:pt modelId="{DA926FC0-B3AD-5D45-9AC0-6B9ACF543297}" type="pres">
      <dgm:prSet presAssocID="{0F9E3B47-0BCA-D84D-9543-C2DC6ED8CB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089DEF-36AE-7547-BCF5-B62CB95ADBA2}" type="pres">
      <dgm:prSet presAssocID="{CE759B0E-6CE2-1340-9A04-54FE35597779}" presName="hierRoot1" presStyleCnt="0"/>
      <dgm:spPr/>
    </dgm:pt>
    <dgm:pt modelId="{516CA0CB-E4CB-1943-86D7-A02563CAF56D}" type="pres">
      <dgm:prSet presAssocID="{CE759B0E-6CE2-1340-9A04-54FE35597779}" presName="composite" presStyleCnt="0"/>
      <dgm:spPr/>
    </dgm:pt>
    <dgm:pt modelId="{567AA3CF-2C83-6A4B-835B-B4680D7A03CD}" type="pres">
      <dgm:prSet presAssocID="{CE759B0E-6CE2-1340-9A04-54FE35597779}" presName="background" presStyleLbl="node0" presStyleIdx="0" presStyleCnt="1"/>
      <dgm:spPr/>
    </dgm:pt>
    <dgm:pt modelId="{AA6BF26F-2137-EB41-BD88-E52046D93E87}" type="pres">
      <dgm:prSet presAssocID="{CE759B0E-6CE2-1340-9A04-54FE3559777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F31AC6-7486-7C44-B0E1-F69C8F323ABE}" type="pres">
      <dgm:prSet presAssocID="{CE759B0E-6CE2-1340-9A04-54FE35597779}" presName="hierChild2" presStyleCnt="0"/>
      <dgm:spPr/>
    </dgm:pt>
    <dgm:pt modelId="{81F1A11B-A61A-AA4D-A6C4-58D1998C6D61}" type="pres">
      <dgm:prSet presAssocID="{04A1EF4F-27FF-8145-B6AE-DD58C6C04576}" presName="Name10" presStyleLbl="parChTrans1D2" presStyleIdx="0" presStyleCnt="5"/>
      <dgm:spPr/>
      <dgm:t>
        <a:bodyPr/>
        <a:lstStyle/>
        <a:p>
          <a:endParaRPr lang="en-US"/>
        </a:p>
      </dgm:t>
    </dgm:pt>
    <dgm:pt modelId="{738DE4EC-8834-134C-9834-0535255A913B}" type="pres">
      <dgm:prSet presAssocID="{F768EB40-38B2-774C-BB16-032C13576585}" presName="hierRoot2" presStyleCnt="0"/>
      <dgm:spPr/>
    </dgm:pt>
    <dgm:pt modelId="{B936E538-DF33-8D4F-9BB0-5D293985DF0A}" type="pres">
      <dgm:prSet presAssocID="{F768EB40-38B2-774C-BB16-032C13576585}" presName="composite2" presStyleCnt="0"/>
      <dgm:spPr/>
    </dgm:pt>
    <dgm:pt modelId="{6D1862BE-43D8-8540-9A08-1E987B72BAA5}" type="pres">
      <dgm:prSet presAssocID="{F768EB40-38B2-774C-BB16-032C13576585}" presName="background2" presStyleLbl="node2" presStyleIdx="0" presStyleCnt="5"/>
      <dgm:spPr/>
    </dgm:pt>
    <dgm:pt modelId="{77B4AAA4-CE59-9149-96E9-90901FCAF6F4}" type="pres">
      <dgm:prSet presAssocID="{F768EB40-38B2-774C-BB16-032C13576585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143B86-2782-594A-9C01-D4F580A0BE59}" type="pres">
      <dgm:prSet presAssocID="{F768EB40-38B2-774C-BB16-032C13576585}" presName="hierChild3" presStyleCnt="0"/>
      <dgm:spPr/>
    </dgm:pt>
    <dgm:pt modelId="{75075AB6-8DDD-A546-A882-9BD564E5B261}" type="pres">
      <dgm:prSet presAssocID="{741B726A-E483-1F4E-9F7E-FDA99187E9F5}" presName="Name10" presStyleLbl="parChTrans1D2" presStyleIdx="1" presStyleCnt="5"/>
      <dgm:spPr/>
      <dgm:t>
        <a:bodyPr/>
        <a:lstStyle/>
        <a:p>
          <a:endParaRPr lang="en-US"/>
        </a:p>
      </dgm:t>
    </dgm:pt>
    <dgm:pt modelId="{1F627A56-F0C8-5F41-AD2B-A09F9EF60946}" type="pres">
      <dgm:prSet presAssocID="{FEE578AF-6740-7240-9F67-2860839D27A0}" presName="hierRoot2" presStyleCnt="0"/>
      <dgm:spPr/>
    </dgm:pt>
    <dgm:pt modelId="{AC7242C4-68D2-2448-8C9D-26F220433095}" type="pres">
      <dgm:prSet presAssocID="{FEE578AF-6740-7240-9F67-2860839D27A0}" presName="composite2" presStyleCnt="0"/>
      <dgm:spPr/>
    </dgm:pt>
    <dgm:pt modelId="{E9FD607E-5B81-7D43-AD54-40C7BCB58F92}" type="pres">
      <dgm:prSet presAssocID="{FEE578AF-6740-7240-9F67-2860839D27A0}" presName="background2" presStyleLbl="node2" presStyleIdx="1" presStyleCnt="5"/>
      <dgm:spPr/>
    </dgm:pt>
    <dgm:pt modelId="{93577297-1033-7C47-9D1C-226CB5D2BBCC}" type="pres">
      <dgm:prSet presAssocID="{FEE578AF-6740-7240-9F67-2860839D27A0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7B28D1-B70C-4941-8EC3-8401E226231C}" type="pres">
      <dgm:prSet presAssocID="{FEE578AF-6740-7240-9F67-2860839D27A0}" presName="hierChild3" presStyleCnt="0"/>
      <dgm:spPr/>
    </dgm:pt>
    <dgm:pt modelId="{A7B3C0AE-2304-7C4E-A48A-F0E90BCCC35E}" type="pres">
      <dgm:prSet presAssocID="{6448FC9A-46B8-944B-973F-ED45C70FCBF8}" presName="Name10" presStyleLbl="parChTrans1D2" presStyleIdx="2" presStyleCnt="5"/>
      <dgm:spPr/>
      <dgm:t>
        <a:bodyPr/>
        <a:lstStyle/>
        <a:p>
          <a:endParaRPr lang="en-US"/>
        </a:p>
      </dgm:t>
    </dgm:pt>
    <dgm:pt modelId="{444A04A7-E792-0D43-B999-091CDBBEA941}" type="pres">
      <dgm:prSet presAssocID="{DFF487AE-1D4D-1646-963F-F00AE5E03BC1}" presName="hierRoot2" presStyleCnt="0"/>
      <dgm:spPr/>
    </dgm:pt>
    <dgm:pt modelId="{99E11E8B-C629-4344-AC83-72DC45C5E0ED}" type="pres">
      <dgm:prSet presAssocID="{DFF487AE-1D4D-1646-963F-F00AE5E03BC1}" presName="composite2" presStyleCnt="0"/>
      <dgm:spPr/>
    </dgm:pt>
    <dgm:pt modelId="{27D6495A-C90F-5F41-95CE-8111B41239FF}" type="pres">
      <dgm:prSet presAssocID="{DFF487AE-1D4D-1646-963F-F00AE5E03BC1}" presName="background2" presStyleLbl="node2" presStyleIdx="2" presStyleCnt="5"/>
      <dgm:spPr/>
    </dgm:pt>
    <dgm:pt modelId="{B294A621-24FD-5A4F-AFB5-7E1EAEF6DAE4}" type="pres">
      <dgm:prSet presAssocID="{DFF487AE-1D4D-1646-963F-F00AE5E03BC1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F942C3-00A9-6C41-BE2F-568079E959DB}" type="pres">
      <dgm:prSet presAssocID="{DFF487AE-1D4D-1646-963F-F00AE5E03BC1}" presName="hierChild3" presStyleCnt="0"/>
      <dgm:spPr/>
    </dgm:pt>
    <dgm:pt modelId="{D75AD581-910F-0848-B00A-AA13421316D8}" type="pres">
      <dgm:prSet presAssocID="{7E93C28F-E69D-0642-BF13-6EA8A5B5B2F7}" presName="Name10" presStyleLbl="parChTrans1D2" presStyleIdx="3" presStyleCnt="5"/>
      <dgm:spPr/>
      <dgm:t>
        <a:bodyPr/>
        <a:lstStyle/>
        <a:p>
          <a:endParaRPr lang="en-US"/>
        </a:p>
      </dgm:t>
    </dgm:pt>
    <dgm:pt modelId="{E090C738-C5E8-6D43-BE0D-720F9B39891B}" type="pres">
      <dgm:prSet presAssocID="{7E9A9760-DE44-564D-B739-A45DF5AC13B1}" presName="hierRoot2" presStyleCnt="0"/>
      <dgm:spPr/>
    </dgm:pt>
    <dgm:pt modelId="{69110E04-AAE8-0441-ABF6-539CC87ED332}" type="pres">
      <dgm:prSet presAssocID="{7E9A9760-DE44-564D-B739-A45DF5AC13B1}" presName="composite2" presStyleCnt="0"/>
      <dgm:spPr/>
    </dgm:pt>
    <dgm:pt modelId="{D7839755-F683-7A48-92A1-222927809F87}" type="pres">
      <dgm:prSet presAssocID="{7E9A9760-DE44-564D-B739-A45DF5AC13B1}" presName="background2" presStyleLbl="node2" presStyleIdx="3" presStyleCnt="5"/>
      <dgm:spPr/>
    </dgm:pt>
    <dgm:pt modelId="{815269C1-F0CF-EA42-8273-DE8AA6751BEC}" type="pres">
      <dgm:prSet presAssocID="{7E9A9760-DE44-564D-B739-A45DF5AC13B1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CAB-1F04-374C-AF99-8152E15DAC24}" type="pres">
      <dgm:prSet presAssocID="{7E9A9760-DE44-564D-B739-A45DF5AC13B1}" presName="hierChild3" presStyleCnt="0"/>
      <dgm:spPr/>
    </dgm:pt>
    <dgm:pt modelId="{2485AAE3-C4F1-3946-8F90-ABCD4D80FE4F}" type="pres">
      <dgm:prSet presAssocID="{168249A0-2516-434C-86E4-3B31AA4BED49}" presName="Name10" presStyleLbl="parChTrans1D2" presStyleIdx="4" presStyleCnt="5"/>
      <dgm:spPr/>
      <dgm:t>
        <a:bodyPr/>
        <a:lstStyle/>
        <a:p>
          <a:endParaRPr lang="en-US"/>
        </a:p>
      </dgm:t>
    </dgm:pt>
    <dgm:pt modelId="{41421EA4-F6EC-D34D-98F4-D2A765B5D1E3}" type="pres">
      <dgm:prSet presAssocID="{6402A84C-6921-D246-9609-CE947191185A}" presName="hierRoot2" presStyleCnt="0"/>
      <dgm:spPr/>
    </dgm:pt>
    <dgm:pt modelId="{4B3F7BF3-8445-4B41-89F2-F3A162E6E4A3}" type="pres">
      <dgm:prSet presAssocID="{6402A84C-6921-D246-9609-CE947191185A}" presName="composite2" presStyleCnt="0"/>
      <dgm:spPr/>
    </dgm:pt>
    <dgm:pt modelId="{689CDE6E-110C-394B-8DD2-BA31B55815CE}" type="pres">
      <dgm:prSet presAssocID="{6402A84C-6921-D246-9609-CE947191185A}" presName="background2" presStyleLbl="node2" presStyleIdx="4" presStyleCnt="5"/>
      <dgm:spPr/>
    </dgm:pt>
    <dgm:pt modelId="{0DB36B0A-B24E-404B-B61D-EB821F2DE376}" type="pres">
      <dgm:prSet presAssocID="{6402A84C-6921-D246-9609-CE947191185A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E576BD-7AA8-6241-803A-A3B031C7AD9C}" type="pres">
      <dgm:prSet presAssocID="{6402A84C-6921-D246-9609-CE947191185A}" presName="hierChild3" presStyleCnt="0"/>
      <dgm:spPr/>
    </dgm:pt>
  </dgm:ptLst>
  <dgm:cxnLst>
    <dgm:cxn modelId="{8B5AD7F8-4C7D-0D47-815A-59006C8A9D49}" type="presOf" srcId="{CE759B0E-6CE2-1340-9A04-54FE35597779}" destId="{AA6BF26F-2137-EB41-BD88-E52046D93E87}" srcOrd="0" destOrd="0" presId="urn:microsoft.com/office/officeart/2005/8/layout/hierarchy1"/>
    <dgm:cxn modelId="{6A51868D-D8E0-0545-8AA1-A64F2EE021B8}" type="presOf" srcId="{F768EB40-38B2-774C-BB16-032C13576585}" destId="{77B4AAA4-CE59-9149-96E9-90901FCAF6F4}" srcOrd="0" destOrd="0" presId="urn:microsoft.com/office/officeart/2005/8/layout/hierarchy1"/>
    <dgm:cxn modelId="{03C89B1F-B2EC-F942-95C7-47F81E782F6E}" srcId="{CE759B0E-6CE2-1340-9A04-54FE35597779}" destId="{F768EB40-38B2-774C-BB16-032C13576585}" srcOrd="0" destOrd="0" parTransId="{04A1EF4F-27FF-8145-B6AE-DD58C6C04576}" sibTransId="{AF574F62-9D59-7944-9406-08717D2D61EA}"/>
    <dgm:cxn modelId="{18854F9A-B551-2E4D-85F0-96965BABE42C}" srcId="{0F9E3B47-0BCA-D84D-9543-C2DC6ED8CB4D}" destId="{CE759B0E-6CE2-1340-9A04-54FE35597779}" srcOrd="0" destOrd="0" parTransId="{7F909FE5-FB83-E247-83ED-1AAFCD06CA24}" sibTransId="{C9088503-9B0D-0247-B21E-F5B44C84B17A}"/>
    <dgm:cxn modelId="{7235AD4F-59F0-B843-85BD-42B563217290}" type="presOf" srcId="{04A1EF4F-27FF-8145-B6AE-DD58C6C04576}" destId="{81F1A11B-A61A-AA4D-A6C4-58D1998C6D61}" srcOrd="0" destOrd="0" presId="urn:microsoft.com/office/officeart/2005/8/layout/hierarchy1"/>
    <dgm:cxn modelId="{E3705838-2113-C34D-8164-74F6D8F4DE8A}" srcId="{CE759B0E-6CE2-1340-9A04-54FE35597779}" destId="{DFF487AE-1D4D-1646-963F-F00AE5E03BC1}" srcOrd="2" destOrd="0" parTransId="{6448FC9A-46B8-944B-973F-ED45C70FCBF8}" sibTransId="{93BE84BF-E40B-934B-8214-78A79FB1D35F}"/>
    <dgm:cxn modelId="{BADE537A-947F-E642-99E1-01A158F8E574}" type="presOf" srcId="{7E9A9760-DE44-564D-B739-A45DF5AC13B1}" destId="{815269C1-F0CF-EA42-8273-DE8AA6751BEC}" srcOrd="0" destOrd="0" presId="urn:microsoft.com/office/officeart/2005/8/layout/hierarchy1"/>
    <dgm:cxn modelId="{F1AF0D9C-55E6-4E4B-9E04-E52E1A9731B2}" type="presOf" srcId="{6448FC9A-46B8-944B-973F-ED45C70FCBF8}" destId="{A7B3C0AE-2304-7C4E-A48A-F0E90BCCC35E}" srcOrd="0" destOrd="0" presId="urn:microsoft.com/office/officeart/2005/8/layout/hierarchy1"/>
    <dgm:cxn modelId="{40739C3A-7E1F-A243-B55B-E85CB607F7CF}" type="presOf" srcId="{FEE578AF-6740-7240-9F67-2860839D27A0}" destId="{93577297-1033-7C47-9D1C-226CB5D2BBCC}" srcOrd="0" destOrd="0" presId="urn:microsoft.com/office/officeart/2005/8/layout/hierarchy1"/>
    <dgm:cxn modelId="{9653AFB1-63EA-4549-B8BE-A5E3E81E58E0}" type="presOf" srcId="{0F9E3B47-0BCA-D84D-9543-C2DC6ED8CB4D}" destId="{DA926FC0-B3AD-5D45-9AC0-6B9ACF543297}" srcOrd="0" destOrd="0" presId="urn:microsoft.com/office/officeart/2005/8/layout/hierarchy1"/>
    <dgm:cxn modelId="{C3CF539F-AEA6-7C4E-AD32-9B1C8B64D8D1}" type="presOf" srcId="{741B726A-E483-1F4E-9F7E-FDA99187E9F5}" destId="{75075AB6-8DDD-A546-A882-9BD564E5B261}" srcOrd="0" destOrd="0" presId="urn:microsoft.com/office/officeart/2005/8/layout/hierarchy1"/>
    <dgm:cxn modelId="{297D76EE-3FB1-2341-B1F2-14CC2BD3AED1}" srcId="{CE759B0E-6CE2-1340-9A04-54FE35597779}" destId="{FEE578AF-6740-7240-9F67-2860839D27A0}" srcOrd="1" destOrd="0" parTransId="{741B726A-E483-1F4E-9F7E-FDA99187E9F5}" sibTransId="{641EC8D7-7F42-A34D-97E4-9F1DCADA0FDC}"/>
    <dgm:cxn modelId="{2714B3B6-251A-6B43-8256-7ED6A2FB58C1}" type="presOf" srcId="{7E93C28F-E69D-0642-BF13-6EA8A5B5B2F7}" destId="{D75AD581-910F-0848-B00A-AA13421316D8}" srcOrd="0" destOrd="0" presId="urn:microsoft.com/office/officeart/2005/8/layout/hierarchy1"/>
    <dgm:cxn modelId="{526913C5-CABE-4747-B0BD-CC5483F1CE34}" type="presOf" srcId="{168249A0-2516-434C-86E4-3B31AA4BED49}" destId="{2485AAE3-C4F1-3946-8F90-ABCD4D80FE4F}" srcOrd="0" destOrd="0" presId="urn:microsoft.com/office/officeart/2005/8/layout/hierarchy1"/>
    <dgm:cxn modelId="{CE61CF44-0321-794C-B5D9-B69809A653D2}" srcId="{CE759B0E-6CE2-1340-9A04-54FE35597779}" destId="{6402A84C-6921-D246-9609-CE947191185A}" srcOrd="4" destOrd="0" parTransId="{168249A0-2516-434C-86E4-3B31AA4BED49}" sibTransId="{F0F1B178-305B-574E-9B0D-98D996F02177}"/>
    <dgm:cxn modelId="{850378F0-A558-2A43-9F2D-013865D035CD}" type="presOf" srcId="{6402A84C-6921-D246-9609-CE947191185A}" destId="{0DB36B0A-B24E-404B-B61D-EB821F2DE376}" srcOrd="0" destOrd="0" presId="urn:microsoft.com/office/officeart/2005/8/layout/hierarchy1"/>
    <dgm:cxn modelId="{23ABF960-8BA1-2645-9DFF-182A3E56C321}" srcId="{CE759B0E-6CE2-1340-9A04-54FE35597779}" destId="{7E9A9760-DE44-564D-B739-A45DF5AC13B1}" srcOrd="3" destOrd="0" parTransId="{7E93C28F-E69D-0642-BF13-6EA8A5B5B2F7}" sibTransId="{8ED302B8-9FC3-3148-8C61-38B16225FA6D}"/>
    <dgm:cxn modelId="{D61D8ED1-62E0-CF42-A3E7-3D282CD3073D}" type="presOf" srcId="{DFF487AE-1D4D-1646-963F-F00AE5E03BC1}" destId="{B294A621-24FD-5A4F-AFB5-7E1EAEF6DAE4}" srcOrd="0" destOrd="0" presId="urn:microsoft.com/office/officeart/2005/8/layout/hierarchy1"/>
    <dgm:cxn modelId="{8ECB3BFF-A477-FA4F-A87D-D76D80856B9A}" type="presParOf" srcId="{DA926FC0-B3AD-5D45-9AC0-6B9ACF543297}" destId="{0A089DEF-36AE-7547-BCF5-B62CB95ADBA2}" srcOrd="0" destOrd="0" presId="urn:microsoft.com/office/officeart/2005/8/layout/hierarchy1"/>
    <dgm:cxn modelId="{6D04A7FA-CE8D-3642-8767-CB9476E2E5D4}" type="presParOf" srcId="{0A089DEF-36AE-7547-BCF5-B62CB95ADBA2}" destId="{516CA0CB-E4CB-1943-86D7-A02563CAF56D}" srcOrd="0" destOrd="0" presId="urn:microsoft.com/office/officeart/2005/8/layout/hierarchy1"/>
    <dgm:cxn modelId="{6D24BDB7-3513-7A4A-A476-97D02718CDBA}" type="presParOf" srcId="{516CA0CB-E4CB-1943-86D7-A02563CAF56D}" destId="{567AA3CF-2C83-6A4B-835B-B4680D7A03CD}" srcOrd="0" destOrd="0" presId="urn:microsoft.com/office/officeart/2005/8/layout/hierarchy1"/>
    <dgm:cxn modelId="{E63651A5-0EE2-4345-ACB4-C05020CAFD85}" type="presParOf" srcId="{516CA0CB-E4CB-1943-86D7-A02563CAF56D}" destId="{AA6BF26F-2137-EB41-BD88-E52046D93E87}" srcOrd="1" destOrd="0" presId="urn:microsoft.com/office/officeart/2005/8/layout/hierarchy1"/>
    <dgm:cxn modelId="{38BAB47E-0516-D34C-B16A-626042FE11A7}" type="presParOf" srcId="{0A089DEF-36AE-7547-BCF5-B62CB95ADBA2}" destId="{4DF31AC6-7486-7C44-B0E1-F69C8F323ABE}" srcOrd="1" destOrd="0" presId="urn:microsoft.com/office/officeart/2005/8/layout/hierarchy1"/>
    <dgm:cxn modelId="{97A0D82E-1CA2-424E-ABFF-1F5FBFDC4FC3}" type="presParOf" srcId="{4DF31AC6-7486-7C44-B0E1-F69C8F323ABE}" destId="{81F1A11B-A61A-AA4D-A6C4-58D1998C6D61}" srcOrd="0" destOrd="0" presId="urn:microsoft.com/office/officeart/2005/8/layout/hierarchy1"/>
    <dgm:cxn modelId="{B82F6429-8635-214F-84FE-DE7B36E33579}" type="presParOf" srcId="{4DF31AC6-7486-7C44-B0E1-F69C8F323ABE}" destId="{738DE4EC-8834-134C-9834-0535255A913B}" srcOrd="1" destOrd="0" presId="urn:microsoft.com/office/officeart/2005/8/layout/hierarchy1"/>
    <dgm:cxn modelId="{32AE362A-DBDA-B948-A98C-7D7A51E4C7C4}" type="presParOf" srcId="{738DE4EC-8834-134C-9834-0535255A913B}" destId="{B936E538-DF33-8D4F-9BB0-5D293985DF0A}" srcOrd="0" destOrd="0" presId="urn:microsoft.com/office/officeart/2005/8/layout/hierarchy1"/>
    <dgm:cxn modelId="{F1669171-5ED2-9A47-8035-B74EB96CF944}" type="presParOf" srcId="{B936E538-DF33-8D4F-9BB0-5D293985DF0A}" destId="{6D1862BE-43D8-8540-9A08-1E987B72BAA5}" srcOrd="0" destOrd="0" presId="urn:microsoft.com/office/officeart/2005/8/layout/hierarchy1"/>
    <dgm:cxn modelId="{258A8CE3-4F36-8E46-91F9-E5E758D63B15}" type="presParOf" srcId="{B936E538-DF33-8D4F-9BB0-5D293985DF0A}" destId="{77B4AAA4-CE59-9149-96E9-90901FCAF6F4}" srcOrd="1" destOrd="0" presId="urn:microsoft.com/office/officeart/2005/8/layout/hierarchy1"/>
    <dgm:cxn modelId="{8118CD54-AB80-FC4B-8D54-3668E46043A8}" type="presParOf" srcId="{738DE4EC-8834-134C-9834-0535255A913B}" destId="{E5143B86-2782-594A-9C01-D4F580A0BE59}" srcOrd="1" destOrd="0" presId="urn:microsoft.com/office/officeart/2005/8/layout/hierarchy1"/>
    <dgm:cxn modelId="{F16A93D9-35FD-AF41-AD6B-C32D79C479FE}" type="presParOf" srcId="{4DF31AC6-7486-7C44-B0E1-F69C8F323ABE}" destId="{75075AB6-8DDD-A546-A882-9BD564E5B261}" srcOrd="2" destOrd="0" presId="urn:microsoft.com/office/officeart/2005/8/layout/hierarchy1"/>
    <dgm:cxn modelId="{24CA3766-F6C5-494F-9890-3D44D276C9FD}" type="presParOf" srcId="{4DF31AC6-7486-7C44-B0E1-F69C8F323ABE}" destId="{1F627A56-F0C8-5F41-AD2B-A09F9EF60946}" srcOrd="3" destOrd="0" presId="urn:microsoft.com/office/officeart/2005/8/layout/hierarchy1"/>
    <dgm:cxn modelId="{7131CD2C-2D79-6A4C-8064-5BAAE313B7EE}" type="presParOf" srcId="{1F627A56-F0C8-5F41-AD2B-A09F9EF60946}" destId="{AC7242C4-68D2-2448-8C9D-26F220433095}" srcOrd="0" destOrd="0" presId="urn:microsoft.com/office/officeart/2005/8/layout/hierarchy1"/>
    <dgm:cxn modelId="{12F1F165-551F-6744-A242-898E2AFBEFF5}" type="presParOf" srcId="{AC7242C4-68D2-2448-8C9D-26F220433095}" destId="{E9FD607E-5B81-7D43-AD54-40C7BCB58F92}" srcOrd="0" destOrd="0" presId="urn:microsoft.com/office/officeart/2005/8/layout/hierarchy1"/>
    <dgm:cxn modelId="{37C65B09-2C80-DC4F-A251-0BDEBC2359A5}" type="presParOf" srcId="{AC7242C4-68D2-2448-8C9D-26F220433095}" destId="{93577297-1033-7C47-9D1C-226CB5D2BBCC}" srcOrd="1" destOrd="0" presId="urn:microsoft.com/office/officeart/2005/8/layout/hierarchy1"/>
    <dgm:cxn modelId="{65CCAFC3-A80B-894B-BECD-44C65D1F85AB}" type="presParOf" srcId="{1F627A56-F0C8-5F41-AD2B-A09F9EF60946}" destId="{BC7B28D1-B70C-4941-8EC3-8401E226231C}" srcOrd="1" destOrd="0" presId="urn:microsoft.com/office/officeart/2005/8/layout/hierarchy1"/>
    <dgm:cxn modelId="{26BC5124-E98B-8246-BB0D-3A115973FD6E}" type="presParOf" srcId="{4DF31AC6-7486-7C44-B0E1-F69C8F323ABE}" destId="{A7B3C0AE-2304-7C4E-A48A-F0E90BCCC35E}" srcOrd="4" destOrd="0" presId="urn:microsoft.com/office/officeart/2005/8/layout/hierarchy1"/>
    <dgm:cxn modelId="{F0B843CA-45F9-FD4B-8BF4-206E14CB6ECA}" type="presParOf" srcId="{4DF31AC6-7486-7C44-B0E1-F69C8F323ABE}" destId="{444A04A7-E792-0D43-B999-091CDBBEA941}" srcOrd="5" destOrd="0" presId="urn:microsoft.com/office/officeart/2005/8/layout/hierarchy1"/>
    <dgm:cxn modelId="{A6571525-C120-0A42-92E3-A31996716ABE}" type="presParOf" srcId="{444A04A7-E792-0D43-B999-091CDBBEA941}" destId="{99E11E8B-C629-4344-AC83-72DC45C5E0ED}" srcOrd="0" destOrd="0" presId="urn:microsoft.com/office/officeart/2005/8/layout/hierarchy1"/>
    <dgm:cxn modelId="{7359EB37-099E-F046-9C17-2B868FEFEFC1}" type="presParOf" srcId="{99E11E8B-C629-4344-AC83-72DC45C5E0ED}" destId="{27D6495A-C90F-5F41-95CE-8111B41239FF}" srcOrd="0" destOrd="0" presId="urn:microsoft.com/office/officeart/2005/8/layout/hierarchy1"/>
    <dgm:cxn modelId="{D3EFAF81-80B9-164B-A8C8-C98546063314}" type="presParOf" srcId="{99E11E8B-C629-4344-AC83-72DC45C5E0ED}" destId="{B294A621-24FD-5A4F-AFB5-7E1EAEF6DAE4}" srcOrd="1" destOrd="0" presId="urn:microsoft.com/office/officeart/2005/8/layout/hierarchy1"/>
    <dgm:cxn modelId="{ADA9896C-8327-584D-AC62-ACD0CE7CBBF3}" type="presParOf" srcId="{444A04A7-E792-0D43-B999-091CDBBEA941}" destId="{E1F942C3-00A9-6C41-BE2F-568079E959DB}" srcOrd="1" destOrd="0" presId="urn:microsoft.com/office/officeart/2005/8/layout/hierarchy1"/>
    <dgm:cxn modelId="{B16E81AE-C4D6-964F-9DF6-2ACE5A609202}" type="presParOf" srcId="{4DF31AC6-7486-7C44-B0E1-F69C8F323ABE}" destId="{D75AD581-910F-0848-B00A-AA13421316D8}" srcOrd="6" destOrd="0" presId="urn:microsoft.com/office/officeart/2005/8/layout/hierarchy1"/>
    <dgm:cxn modelId="{DBBC957C-04E4-B545-A3B3-C435CB38B72A}" type="presParOf" srcId="{4DF31AC6-7486-7C44-B0E1-F69C8F323ABE}" destId="{E090C738-C5E8-6D43-BE0D-720F9B39891B}" srcOrd="7" destOrd="0" presId="urn:microsoft.com/office/officeart/2005/8/layout/hierarchy1"/>
    <dgm:cxn modelId="{181E80D2-5A31-074D-9CF0-866068E598E3}" type="presParOf" srcId="{E090C738-C5E8-6D43-BE0D-720F9B39891B}" destId="{69110E04-AAE8-0441-ABF6-539CC87ED332}" srcOrd="0" destOrd="0" presId="urn:microsoft.com/office/officeart/2005/8/layout/hierarchy1"/>
    <dgm:cxn modelId="{A186D824-1DC6-6E4B-97B9-49A0B7891140}" type="presParOf" srcId="{69110E04-AAE8-0441-ABF6-539CC87ED332}" destId="{D7839755-F683-7A48-92A1-222927809F87}" srcOrd="0" destOrd="0" presId="urn:microsoft.com/office/officeart/2005/8/layout/hierarchy1"/>
    <dgm:cxn modelId="{4B3BEA0A-7D5A-3C48-AB49-B78D2C9CEBA7}" type="presParOf" srcId="{69110E04-AAE8-0441-ABF6-539CC87ED332}" destId="{815269C1-F0CF-EA42-8273-DE8AA6751BEC}" srcOrd="1" destOrd="0" presId="urn:microsoft.com/office/officeart/2005/8/layout/hierarchy1"/>
    <dgm:cxn modelId="{56D4863F-4B03-644C-8C72-6323ABDBFFE2}" type="presParOf" srcId="{E090C738-C5E8-6D43-BE0D-720F9B39891B}" destId="{053F4CAB-1F04-374C-AF99-8152E15DAC24}" srcOrd="1" destOrd="0" presId="urn:microsoft.com/office/officeart/2005/8/layout/hierarchy1"/>
    <dgm:cxn modelId="{8D2AB736-709A-6F4A-8049-12AFA3E68D90}" type="presParOf" srcId="{4DF31AC6-7486-7C44-B0E1-F69C8F323ABE}" destId="{2485AAE3-C4F1-3946-8F90-ABCD4D80FE4F}" srcOrd="8" destOrd="0" presId="urn:microsoft.com/office/officeart/2005/8/layout/hierarchy1"/>
    <dgm:cxn modelId="{1044BDC2-6126-B341-BC76-74A747B05C86}" type="presParOf" srcId="{4DF31AC6-7486-7C44-B0E1-F69C8F323ABE}" destId="{41421EA4-F6EC-D34D-98F4-D2A765B5D1E3}" srcOrd="9" destOrd="0" presId="urn:microsoft.com/office/officeart/2005/8/layout/hierarchy1"/>
    <dgm:cxn modelId="{E990A65F-AB34-474E-9C86-CB1F1C0567DB}" type="presParOf" srcId="{41421EA4-F6EC-D34D-98F4-D2A765B5D1E3}" destId="{4B3F7BF3-8445-4B41-89F2-F3A162E6E4A3}" srcOrd="0" destOrd="0" presId="urn:microsoft.com/office/officeart/2005/8/layout/hierarchy1"/>
    <dgm:cxn modelId="{8FCFF61E-C089-1941-B3E4-E5582EE21375}" type="presParOf" srcId="{4B3F7BF3-8445-4B41-89F2-F3A162E6E4A3}" destId="{689CDE6E-110C-394B-8DD2-BA31B55815CE}" srcOrd="0" destOrd="0" presId="urn:microsoft.com/office/officeart/2005/8/layout/hierarchy1"/>
    <dgm:cxn modelId="{C7D1DDEB-77D9-E84B-83EE-E1CA2D603572}" type="presParOf" srcId="{4B3F7BF3-8445-4B41-89F2-F3A162E6E4A3}" destId="{0DB36B0A-B24E-404B-B61D-EB821F2DE376}" srcOrd="1" destOrd="0" presId="urn:microsoft.com/office/officeart/2005/8/layout/hierarchy1"/>
    <dgm:cxn modelId="{3E1B5DED-4484-1040-A225-47DA3961453E}" type="presParOf" srcId="{41421EA4-F6EC-D34D-98F4-D2A765B5D1E3}" destId="{A2E576BD-7AA8-6241-803A-A3B031C7A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5AAE3-C4F1-3946-8F90-ABCD4D80FE4F}">
      <dsp:nvSpPr>
        <dsp:cNvPr id="0" name=""/>
        <dsp:cNvSpPr/>
      </dsp:nvSpPr>
      <dsp:spPr>
        <a:xfrm>
          <a:off x="2295383" y="736216"/>
          <a:ext cx="1904273" cy="22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97"/>
              </a:lnTo>
              <a:lnTo>
                <a:pt x="1904273" y="154397"/>
              </a:lnTo>
              <a:lnTo>
                <a:pt x="1904273" y="226565"/>
              </a:lnTo>
            </a:path>
          </a:pathLst>
        </a:custGeom>
        <a:noFill/>
        <a:ln w="9525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AD581-910F-0848-B00A-AA13421316D8}">
      <dsp:nvSpPr>
        <dsp:cNvPr id="0" name=""/>
        <dsp:cNvSpPr/>
      </dsp:nvSpPr>
      <dsp:spPr>
        <a:xfrm>
          <a:off x="2295383" y="736216"/>
          <a:ext cx="952136" cy="22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97"/>
              </a:lnTo>
              <a:lnTo>
                <a:pt x="952136" y="154397"/>
              </a:lnTo>
              <a:lnTo>
                <a:pt x="952136" y="226565"/>
              </a:lnTo>
            </a:path>
          </a:pathLst>
        </a:custGeom>
        <a:noFill/>
        <a:ln w="9525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3C0AE-2304-7C4E-A48A-F0E90BCCC35E}">
      <dsp:nvSpPr>
        <dsp:cNvPr id="0" name=""/>
        <dsp:cNvSpPr/>
      </dsp:nvSpPr>
      <dsp:spPr>
        <a:xfrm>
          <a:off x="2249663" y="736216"/>
          <a:ext cx="91440" cy="226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565"/>
              </a:lnTo>
            </a:path>
          </a:pathLst>
        </a:custGeom>
        <a:noFill/>
        <a:ln w="9525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75AB6-8DDD-A546-A882-9BD564E5B261}">
      <dsp:nvSpPr>
        <dsp:cNvPr id="0" name=""/>
        <dsp:cNvSpPr/>
      </dsp:nvSpPr>
      <dsp:spPr>
        <a:xfrm>
          <a:off x="1343246" y="736216"/>
          <a:ext cx="952136" cy="226565"/>
        </a:xfrm>
        <a:custGeom>
          <a:avLst/>
          <a:gdLst/>
          <a:ahLst/>
          <a:cxnLst/>
          <a:rect l="0" t="0" r="0" b="0"/>
          <a:pathLst>
            <a:path>
              <a:moveTo>
                <a:pt x="952136" y="0"/>
              </a:moveTo>
              <a:lnTo>
                <a:pt x="952136" y="154397"/>
              </a:lnTo>
              <a:lnTo>
                <a:pt x="0" y="154397"/>
              </a:lnTo>
              <a:lnTo>
                <a:pt x="0" y="226565"/>
              </a:lnTo>
            </a:path>
          </a:pathLst>
        </a:custGeom>
        <a:noFill/>
        <a:ln w="9525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1A11B-A61A-AA4D-A6C4-58D1998C6D61}">
      <dsp:nvSpPr>
        <dsp:cNvPr id="0" name=""/>
        <dsp:cNvSpPr/>
      </dsp:nvSpPr>
      <dsp:spPr>
        <a:xfrm>
          <a:off x="391109" y="736216"/>
          <a:ext cx="1904273" cy="226565"/>
        </a:xfrm>
        <a:custGeom>
          <a:avLst/>
          <a:gdLst/>
          <a:ahLst/>
          <a:cxnLst/>
          <a:rect l="0" t="0" r="0" b="0"/>
          <a:pathLst>
            <a:path>
              <a:moveTo>
                <a:pt x="1904273" y="0"/>
              </a:moveTo>
              <a:lnTo>
                <a:pt x="1904273" y="154397"/>
              </a:lnTo>
              <a:lnTo>
                <a:pt x="0" y="154397"/>
              </a:lnTo>
              <a:lnTo>
                <a:pt x="0" y="226565"/>
              </a:lnTo>
            </a:path>
          </a:pathLst>
        </a:custGeom>
        <a:noFill/>
        <a:ln w="9525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AA3CF-2C83-6A4B-835B-B4680D7A03CD}">
      <dsp:nvSpPr>
        <dsp:cNvPr id="0" name=""/>
        <dsp:cNvSpPr/>
      </dsp:nvSpPr>
      <dsp:spPr>
        <a:xfrm>
          <a:off x="1905872" y="241537"/>
          <a:ext cx="779021" cy="494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6BF26F-2137-EB41-BD88-E52046D93E87}">
      <dsp:nvSpPr>
        <dsp:cNvPr id="0" name=""/>
        <dsp:cNvSpPr/>
      </dsp:nvSpPr>
      <dsp:spPr>
        <a:xfrm>
          <a:off x="1992430" y="323767"/>
          <a:ext cx="779021" cy="494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Master (</a:t>
          </a:r>
          <a:r>
            <a:rPr lang="en-US" sz="900" kern="1200" dirty="0" err="1" smtClean="0"/>
            <a:t>JobTracker</a:t>
          </a:r>
          <a:r>
            <a:rPr lang="en-US" sz="900" kern="1200" dirty="0" smtClean="0"/>
            <a:t>. </a:t>
          </a:r>
          <a:r>
            <a:rPr lang="en-US" sz="900" kern="1200" dirty="0" err="1" smtClean="0"/>
            <a:t>NameNode</a:t>
          </a:r>
          <a:endParaRPr lang="en-US" sz="900" kern="1200" dirty="0"/>
        </a:p>
      </dsp:txBody>
      <dsp:txXfrm>
        <a:off x="2006919" y="338256"/>
        <a:ext cx="750043" cy="465700"/>
      </dsp:txXfrm>
    </dsp:sp>
    <dsp:sp modelId="{6D1862BE-43D8-8540-9A08-1E987B72BAA5}">
      <dsp:nvSpPr>
        <dsp:cNvPr id="0" name=""/>
        <dsp:cNvSpPr/>
      </dsp:nvSpPr>
      <dsp:spPr>
        <a:xfrm>
          <a:off x="1598" y="962781"/>
          <a:ext cx="779021" cy="494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B4AAA4-CE59-9149-96E9-90901FCAF6F4}">
      <dsp:nvSpPr>
        <dsp:cNvPr id="0" name=""/>
        <dsp:cNvSpPr/>
      </dsp:nvSpPr>
      <dsp:spPr>
        <a:xfrm>
          <a:off x="88156" y="1045011"/>
          <a:ext cx="779021" cy="494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Worker (</a:t>
          </a:r>
          <a:r>
            <a:rPr lang="en-US" sz="900" kern="1200" dirty="0" err="1" smtClean="0"/>
            <a:t>TaskTracker</a:t>
          </a:r>
          <a:r>
            <a:rPr lang="en-US" sz="900" kern="1200" dirty="0" smtClean="0"/>
            <a:t>, </a:t>
          </a:r>
          <a:r>
            <a:rPr lang="en-US" sz="900" kern="1200" dirty="0" err="1" smtClean="0"/>
            <a:t>DataNode</a:t>
          </a:r>
          <a:r>
            <a:rPr lang="en-US" sz="900" kern="1200" dirty="0" smtClean="0"/>
            <a:t>)</a:t>
          </a:r>
          <a:endParaRPr lang="en-US" sz="900" kern="1200" dirty="0"/>
        </a:p>
      </dsp:txBody>
      <dsp:txXfrm>
        <a:off x="102645" y="1059500"/>
        <a:ext cx="750043" cy="465700"/>
      </dsp:txXfrm>
    </dsp:sp>
    <dsp:sp modelId="{E9FD607E-5B81-7D43-AD54-40C7BCB58F92}">
      <dsp:nvSpPr>
        <dsp:cNvPr id="0" name=""/>
        <dsp:cNvSpPr/>
      </dsp:nvSpPr>
      <dsp:spPr>
        <a:xfrm>
          <a:off x="953735" y="962781"/>
          <a:ext cx="779021" cy="494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577297-1033-7C47-9D1C-226CB5D2BBCC}">
      <dsp:nvSpPr>
        <dsp:cNvPr id="0" name=""/>
        <dsp:cNvSpPr/>
      </dsp:nvSpPr>
      <dsp:spPr>
        <a:xfrm>
          <a:off x="1040293" y="1045011"/>
          <a:ext cx="779021" cy="494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Worker (</a:t>
          </a:r>
          <a:r>
            <a:rPr lang="en-US" sz="900" kern="1200" dirty="0" err="1" smtClean="0"/>
            <a:t>TaskTracker</a:t>
          </a:r>
          <a:r>
            <a:rPr lang="en-US" sz="900" kern="1200" dirty="0" smtClean="0"/>
            <a:t>, </a:t>
          </a:r>
          <a:r>
            <a:rPr lang="en-US" sz="900" kern="1200" dirty="0" err="1" smtClean="0"/>
            <a:t>DataNode</a:t>
          </a:r>
          <a:r>
            <a:rPr lang="en-US" sz="900" kern="1200" dirty="0" smtClean="0"/>
            <a:t>)</a:t>
          </a:r>
          <a:endParaRPr lang="en-US" sz="900" kern="1200" dirty="0"/>
        </a:p>
      </dsp:txBody>
      <dsp:txXfrm>
        <a:off x="1054782" y="1059500"/>
        <a:ext cx="750043" cy="465700"/>
      </dsp:txXfrm>
    </dsp:sp>
    <dsp:sp modelId="{27D6495A-C90F-5F41-95CE-8111B41239FF}">
      <dsp:nvSpPr>
        <dsp:cNvPr id="0" name=""/>
        <dsp:cNvSpPr/>
      </dsp:nvSpPr>
      <dsp:spPr>
        <a:xfrm>
          <a:off x="1905872" y="962781"/>
          <a:ext cx="779021" cy="494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94A621-24FD-5A4F-AFB5-7E1EAEF6DAE4}">
      <dsp:nvSpPr>
        <dsp:cNvPr id="0" name=""/>
        <dsp:cNvSpPr/>
      </dsp:nvSpPr>
      <dsp:spPr>
        <a:xfrm>
          <a:off x="1992430" y="1045011"/>
          <a:ext cx="779021" cy="494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Worker (</a:t>
          </a:r>
          <a:r>
            <a:rPr lang="en-US" sz="900" kern="1200" dirty="0" err="1" smtClean="0"/>
            <a:t>TaskTracker</a:t>
          </a:r>
          <a:r>
            <a:rPr lang="en-US" sz="900" kern="1200" dirty="0" smtClean="0"/>
            <a:t>, </a:t>
          </a:r>
          <a:r>
            <a:rPr lang="en-US" sz="900" kern="1200" dirty="0" err="1" smtClean="0"/>
            <a:t>DataNode</a:t>
          </a:r>
          <a:r>
            <a:rPr lang="en-US" sz="900" kern="1200" dirty="0" smtClean="0"/>
            <a:t>)</a:t>
          </a:r>
          <a:endParaRPr lang="en-US" sz="900" kern="1200" dirty="0"/>
        </a:p>
      </dsp:txBody>
      <dsp:txXfrm>
        <a:off x="2006919" y="1059500"/>
        <a:ext cx="750043" cy="465700"/>
      </dsp:txXfrm>
    </dsp:sp>
    <dsp:sp modelId="{D7839755-F683-7A48-92A1-222927809F87}">
      <dsp:nvSpPr>
        <dsp:cNvPr id="0" name=""/>
        <dsp:cNvSpPr/>
      </dsp:nvSpPr>
      <dsp:spPr>
        <a:xfrm>
          <a:off x="2858009" y="962781"/>
          <a:ext cx="779021" cy="494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5269C1-F0CF-EA42-8273-DE8AA6751BEC}">
      <dsp:nvSpPr>
        <dsp:cNvPr id="0" name=""/>
        <dsp:cNvSpPr/>
      </dsp:nvSpPr>
      <dsp:spPr>
        <a:xfrm>
          <a:off x="2944567" y="1045011"/>
          <a:ext cx="779021" cy="494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Worker (</a:t>
          </a:r>
          <a:r>
            <a:rPr lang="en-US" sz="900" kern="1200" dirty="0" err="1" smtClean="0"/>
            <a:t>TaskTracker</a:t>
          </a:r>
          <a:r>
            <a:rPr lang="en-US" sz="900" kern="1200" dirty="0" smtClean="0"/>
            <a:t>, </a:t>
          </a:r>
          <a:r>
            <a:rPr lang="en-US" sz="900" kern="1200" dirty="0" err="1" smtClean="0"/>
            <a:t>DataNode</a:t>
          </a:r>
          <a:r>
            <a:rPr lang="en-US" sz="900" kern="1200" dirty="0" smtClean="0"/>
            <a:t>)</a:t>
          </a:r>
          <a:endParaRPr lang="en-US" sz="900" kern="1200" dirty="0"/>
        </a:p>
      </dsp:txBody>
      <dsp:txXfrm>
        <a:off x="2959056" y="1059500"/>
        <a:ext cx="750043" cy="465700"/>
      </dsp:txXfrm>
    </dsp:sp>
    <dsp:sp modelId="{689CDE6E-110C-394B-8DD2-BA31B55815CE}">
      <dsp:nvSpPr>
        <dsp:cNvPr id="0" name=""/>
        <dsp:cNvSpPr/>
      </dsp:nvSpPr>
      <dsp:spPr>
        <a:xfrm>
          <a:off x="3810146" y="962781"/>
          <a:ext cx="779021" cy="494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B36B0A-B24E-404B-B61D-EB821F2DE376}">
      <dsp:nvSpPr>
        <dsp:cNvPr id="0" name=""/>
        <dsp:cNvSpPr/>
      </dsp:nvSpPr>
      <dsp:spPr>
        <a:xfrm>
          <a:off x="3896704" y="1045011"/>
          <a:ext cx="779021" cy="494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Worker (</a:t>
          </a:r>
          <a:r>
            <a:rPr lang="en-US" sz="900" kern="1200" dirty="0" err="1" smtClean="0"/>
            <a:t>TaskTracker</a:t>
          </a:r>
          <a:r>
            <a:rPr lang="en-US" sz="900" kern="1200" dirty="0" smtClean="0"/>
            <a:t>, </a:t>
          </a:r>
          <a:r>
            <a:rPr lang="en-US" sz="900" kern="1200" dirty="0" err="1" smtClean="0"/>
            <a:t>DataNode</a:t>
          </a:r>
          <a:r>
            <a:rPr lang="en-US" sz="900" kern="1200" dirty="0" smtClean="0"/>
            <a:t>)</a:t>
          </a:r>
          <a:endParaRPr lang="en-US" sz="900" kern="1200" dirty="0"/>
        </a:p>
      </dsp:txBody>
      <dsp:txXfrm>
        <a:off x="3911193" y="1059500"/>
        <a:ext cx="750043" cy="465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B591-B96B-F149-B38D-A434696DB5F3}" type="datetimeFigureOut">
              <a:rPr lang="en-US" smtClean="0"/>
              <a:pPr/>
              <a:t>19/9/11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4A32F-84C5-5C45-9332-D625BF239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6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A32F-84C5-5C45-9332-D625BF23933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3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 err="1"/>
                <a:t>StratusLab</a:t>
              </a:r>
              <a:r>
                <a:rPr lang="en-US" sz="1200" dirty="0"/>
                <a:t>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INSFO-RI-261552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176713"/>
            <a:ext cx="7239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</a:t>
            </a:r>
            <a:r>
              <a:rPr lang="en-US" sz="1400" dirty="0" err="1"/>
              <a:t>StratusLab</a:t>
            </a:r>
            <a:r>
              <a:rPr lang="en-US" sz="1400" dirty="0"/>
              <a:t>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y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1" fontAlgn="base" hangingPunct="1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1" fontAlgn="base" hangingPunct="1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1" fontAlgn="base" hangingPunct="1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7.png"/><Relationship Id="rId8" Type="http://schemas.openxmlformats.org/officeDocument/2006/relationships/image" Target="../media/image15.png"/><Relationship Id="rId9" Type="http://schemas.openxmlformats.org/officeDocument/2006/relationships/hyperlink" Target="http://stratuslab.eu/doku.php/tutorial:mapreduce" TargetMode="Externa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stratuslab.eu" TargetMode="External"/><Relationship Id="rId4" Type="http://schemas.openxmlformats.org/officeDocument/2006/relationships/hyperlink" Target="http://marketplace.stratuslab.eu" TargetMode="External"/><Relationship Id="rId5" Type="http://schemas.openxmlformats.org/officeDocument/2006/relationships/hyperlink" Target="http://appliances.stratuslab.eu" TargetMode="External"/><Relationship Id="rId6" Type="http://schemas.openxmlformats.org/officeDocument/2006/relationships/hyperlink" Target="http://code.stratuslab.eu/public/git/" TargetMode="External"/><Relationship Id="rId7" Type="http://schemas.openxmlformats.org/officeDocument/2006/relationships/hyperlink" Target="http://yum.stratuslab.eu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tratuslab.e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stratuslab.eu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stratuslab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place.stratuslab.eu" TargetMode="External"/><Relationship Id="rId4" Type="http://schemas.openxmlformats.org/officeDocument/2006/relationships/hyperlink" Target="http://appliances.stratuslab.eu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yum.stratuslab.e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stat-prod.cern.ch/gstat/site/HG-07-StratusLa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StratusLab project</a:t>
            </a:r>
            <a:br>
              <a:rPr lang="en-US" sz="3200" dirty="0" smtClean="0"/>
            </a:br>
            <a:r>
              <a:rPr lang="en-US" sz="1200" dirty="0" smtClean="0"/>
              <a:t>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Update on service development and operations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Vangelis Floros, GRNET</a:t>
            </a:r>
          </a:p>
          <a:p>
            <a:endParaRPr lang="en-US" sz="1800" i="1" dirty="0" smtClean="0"/>
          </a:p>
          <a:p>
            <a:r>
              <a:rPr lang="en-US" sz="1800" i="1" dirty="0" smtClean="0"/>
              <a:t>EGI Technical Forum 2011</a:t>
            </a:r>
          </a:p>
          <a:p>
            <a:r>
              <a:rPr lang="en-US" sz="1800" i="1" dirty="0" smtClean="0"/>
              <a:t>19-22 September 2011, Lyon, France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site 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10729" y="1259668"/>
            <a:ext cx="8534400" cy="5105400"/>
          </a:xfrm>
        </p:spPr>
        <p:txBody>
          <a:bodyPr/>
          <a:lstStyle/>
          <a:p>
            <a:pPr marL="176213" indent="-176213">
              <a:lnSpc>
                <a:spcPct val="80000"/>
              </a:lnSpc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What?</a:t>
            </a:r>
            <a:r>
              <a:rPr lang="en-US" dirty="0" smtClean="0"/>
              <a:t> </a:t>
            </a:r>
            <a:r>
              <a:rPr lang="en-US" sz="2000" dirty="0" smtClean="0"/>
              <a:t>Resize cluster capacity based on current workload</a:t>
            </a:r>
          </a:p>
          <a:p>
            <a:pPr marL="176213" indent="-176213">
              <a:lnSpc>
                <a:spcPct val="80000"/>
              </a:lnSpc>
              <a:buFont typeface="Arial"/>
              <a:buChar char="•"/>
            </a:pPr>
            <a:r>
              <a:rPr lang="en-US" sz="2000" b="0" dirty="0" smtClean="0"/>
              <a:t>Add WNs when queues are getting full</a:t>
            </a:r>
          </a:p>
          <a:p>
            <a:pPr marL="176213" indent="-176213">
              <a:lnSpc>
                <a:spcPct val="80000"/>
              </a:lnSpc>
              <a:buFont typeface="Arial"/>
              <a:buChar char="•"/>
            </a:pPr>
            <a:r>
              <a:rPr lang="en-US" sz="2000" b="0" dirty="0" smtClean="0"/>
              <a:t>Remove WNs when utilization drops below a certain threshold</a:t>
            </a:r>
          </a:p>
          <a:p>
            <a:pPr marL="176213" indent="-176213">
              <a:lnSpc>
                <a:spcPct val="80000"/>
              </a:lnSpc>
            </a:pPr>
            <a:r>
              <a:rPr lang="en-US" dirty="0" smtClean="0">
                <a:solidFill>
                  <a:srgbClr val="6B6BCF"/>
                </a:solidFill>
              </a:rPr>
              <a:t>Why?</a:t>
            </a:r>
            <a:r>
              <a:rPr lang="en-US" dirty="0" smtClean="0"/>
              <a:t> </a:t>
            </a:r>
            <a:r>
              <a:rPr lang="en-US" sz="2000" dirty="0" smtClean="0"/>
              <a:t>Exploit the elastic nature of the cloud</a:t>
            </a:r>
          </a:p>
          <a:p>
            <a:pPr marL="176213" indent="-176213">
              <a:lnSpc>
                <a:spcPct val="80000"/>
              </a:lnSpc>
              <a:buFont typeface="Arial"/>
              <a:buChar char="•"/>
            </a:pPr>
            <a:r>
              <a:rPr lang="en-US" sz="2000" b="0" dirty="0" smtClean="0"/>
              <a:t>Reduce costs</a:t>
            </a:r>
          </a:p>
          <a:p>
            <a:pPr marL="176213" indent="-176213">
              <a:lnSpc>
                <a:spcPct val="80000"/>
              </a:lnSpc>
              <a:buFont typeface="Arial"/>
              <a:buChar char="•"/>
            </a:pPr>
            <a:r>
              <a:rPr lang="en-US" sz="2000" b="0" dirty="0" smtClean="0"/>
              <a:t>Optimize utilization</a:t>
            </a:r>
          </a:p>
          <a:p>
            <a:pPr marL="176213" indent="-176213">
              <a:lnSpc>
                <a:spcPct val="80000"/>
              </a:lnSpc>
              <a:buFont typeface="Arial"/>
              <a:buChar char="•"/>
            </a:pPr>
            <a:r>
              <a:rPr lang="en-US" sz="2000" b="0" dirty="0" smtClean="0"/>
              <a:t>Increase grid service availability</a:t>
            </a:r>
          </a:p>
          <a:p>
            <a:pPr marL="176213" indent="-176213">
              <a:lnSpc>
                <a:spcPct val="80000"/>
              </a:lnSpc>
            </a:pPr>
            <a:r>
              <a:rPr lang="en-US" dirty="0" smtClean="0">
                <a:solidFill>
                  <a:srgbClr val="6B6BCF"/>
                </a:solidFill>
              </a:rPr>
              <a:t>How?</a:t>
            </a:r>
            <a:r>
              <a:rPr lang="en-US" dirty="0" smtClean="0"/>
              <a:t> </a:t>
            </a:r>
            <a:r>
              <a:rPr lang="en-US" sz="2000" dirty="0" smtClean="0"/>
              <a:t>Exploit Service Manager and OVF</a:t>
            </a:r>
          </a:p>
          <a:p>
            <a:pPr marL="176213" indent="-176213">
              <a:lnSpc>
                <a:spcPct val="80000"/>
              </a:lnSpc>
              <a:buFont typeface="Arial"/>
              <a:buChar char="•"/>
            </a:pPr>
            <a:r>
              <a:rPr lang="en-US" sz="2000" b="0" dirty="0" smtClean="0"/>
              <a:t>Prepare OVF file describing grid site/services and elasticity rules</a:t>
            </a:r>
          </a:p>
          <a:p>
            <a:pPr marL="176213" indent="-176213">
              <a:lnSpc>
                <a:spcPct val="80000"/>
              </a:lnSpc>
              <a:buFont typeface="Arial"/>
              <a:buChar char="•"/>
            </a:pPr>
            <a:r>
              <a:rPr lang="en-US" sz="2000" b="0" dirty="0" smtClean="0"/>
              <a:t>Service Manager uses OVF to instantiate a complete site, monitor a set of user defined KPIs and dynamically adjusts the site size</a:t>
            </a:r>
          </a:p>
          <a:p>
            <a:pPr marL="176213" indent="-176213">
              <a:lnSpc>
                <a:spcPct val="80000"/>
              </a:lnSpc>
              <a:buFont typeface="Arial"/>
              <a:buChar char="•"/>
            </a:pPr>
            <a:r>
              <a:rPr lang="en-US" sz="2000" b="0" dirty="0" smtClean="0"/>
              <a:t>Grid site uses OVF to extract </a:t>
            </a:r>
            <a:r>
              <a:rPr lang="en-US" sz="2000" b="0" dirty="0" err="1" smtClean="0"/>
              <a:t>yaim</a:t>
            </a:r>
            <a:r>
              <a:rPr lang="en-US" sz="2000" b="0" dirty="0" smtClean="0"/>
              <a:t> configuration information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67821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 bwMode="auto">
          <a:xfrm>
            <a:off x="131779" y="1669672"/>
            <a:ext cx="3607303" cy="2084008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Marketplace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Deploying a </a:t>
            </a:r>
            <a:r>
              <a:rPr lang="en-US" dirty="0" err="1" smtClean="0"/>
              <a:t>gLite</a:t>
            </a:r>
            <a:r>
              <a:rPr lang="en-US" dirty="0" smtClean="0"/>
              <a:t> grid </a:t>
            </a:r>
            <a:r>
              <a:rPr lang="en-US" dirty="0" smtClean="0"/>
              <a:t>site with OVF and Claudia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39595" y="2522971"/>
            <a:ext cx="1010011" cy="426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400" dirty="0" smtClean="0"/>
              <a:t>CE image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91995" y="2888411"/>
            <a:ext cx="1010011" cy="426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400" dirty="0"/>
              <a:t>S</a:t>
            </a:r>
            <a:r>
              <a:rPr lang="en-US" sz="1400" dirty="0" smtClean="0"/>
              <a:t>E image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105840" y="2522971"/>
            <a:ext cx="1010011" cy="426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400" dirty="0" smtClean="0"/>
              <a:t>WN image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258240" y="2888411"/>
            <a:ext cx="1010011" cy="426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400" dirty="0" smtClean="0"/>
              <a:t>UI image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04800" y="4876151"/>
            <a:ext cx="8600153" cy="1766510"/>
          </a:xfrm>
          <a:prstGeom prst="rect">
            <a:avLst/>
          </a:prstGeom>
          <a:ln w="38100" cmpd="sng">
            <a:noFill/>
            <a:prstDash val="dot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-112" charset="0"/>
                <a:ea typeface="Arial" pitchFamily="-112" charset="0"/>
                <a:cs typeface="Arial" pitchFamily="-112" charset="0"/>
              </a:rPr>
              <a:t>IaaS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-112" charset="0"/>
                <a:ea typeface="Arial" pitchFamily="-112" charset="0"/>
                <a:cs typeface="Arial" pitchFamily="-112" charset="0"/>
              </a:rPr>
              <a:t> Cloud Service running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-112" charset="0"/>
                <a:ea typeface="Arial" pitchFamily="-112" charset="0"/>
                <a:cs typeface="Arial" pitchFamily="-112" charset="0"/>
              </a:rPr>
              <a:t>StratusLab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-112" charset="0"/>
                <a:ea typeface="Arial" pitchFamily="-112" charset="0"/>
                <a:cs typeface="Arial" pitchFamily="-112" charset="0"/>
              </a:rPr>
              <a:t> distribution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" name="Striped Right Arrow 11"/>
          <p:cNvSpPr/>
          <p:nvPr/>
        </p:nvSpPr>
        <p:spPr bwMode="auto">
          <a:xfrm rot="5400000">
            <a:off x="1435280" y="3839604"/>
            <a:ext cx="822960" cy="822960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1779" y="3846306"/>
            <a:ext cx="14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VM Instantiation</a:t>
            </a:r>
            <a:endParaRPr lang="en-US" sz="1400" dirty="0"/>
          </a:p>
        </p:txBody>
      </p:sp>
      <p:sp>
        <p:nvSpPr>
          <p:cNvPr id="15" name="Folded Corner 14"/>
          <p:cNvSpPr/>
          <p:nvPr/>
        </p:nvSpPr>
        <p:spPr bwMode="auto">
          <a:xfrm>
            <a:off x="624998" y="5077840"/>
            <a:ext cx="1480842" cy="426079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CE instance</a:t>
            </a:r>
            <a:endParaRPr lang="en-US" dirty="0"/>
          </a:p>
        </p:txBody>
      </p:sp>
      <p:sp>
        <p:nvSpPr>
          <p:cNvPr id="17" name="Folded Corner 16"/>
          <p:cNvSpPr/>
          <p:nvPr/>
        </p:nvSpPr>
        <p:spPr bwMode="auto">
          <a:xfrm>
            <a:off x="624998" y="5656319"/>
            <a:ext cx="1480842" cy="426079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WN instance</a:t>
            </a:r>
            <a:endParaRPr lang="en-US" dirty="0"/>
          </a:p>
        </p:txBody>
      </p:sp>
      <p:sp>
        <p:nvSpPr>
          <p:cNvPr id="18" name="Folded Corner 17"/>
          <p:cNvSpPr/>
          <p:nvPr/>
        </p:nvSpPr>
        <p:spPr bwMode="auto">
          <a:xfrm>
            <a:off x="2258240" y="5669134"/>
            <a:ext cx="1480842" cy="426079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WN instance</a:t>
            </a:r>
            <a:endParaRPr lang="en-US" dirty="0"/>
          </a:p>
        </p:txBody>
      </p:sp>
      <p:sp>
        <p:nvSpPr>
          <p:cNvPr id="19" name="Folded Corner 18"/>
          <p:cNvSpPr/>
          <p:nvPr/>
        </p:nvSpPr>
        <p:spPr bwMode="auto">
          <a:xfrm>
            <a:off x="3891482" y="5669134"/>
            <a:ext cx="1480842" cy="426079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WN instance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94619" y="56760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1" name="Folded Corner 20"/>
          <p:cNvSpPr/>
          <p:nvPr/>
        </p:nvSpPr>
        <p:spPr bwMode="auto">
          <a:xfrm>
            <a:off x="5810117" y="5676043"/>
            <a:ext cx="1480842" cy="426079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WN instance</a:t>
            </a:r>
            <a:endParaRPr lang="en-US" dirty="0"/>
          </a:p>
        </p:txBody>
      </p:sp>
      <p:sp>
        <p:nvSpPr>
          <p:cNvPr id="22" name="Can 21"/>
          <p:cNvSpPr/>
          <p:nvPr/>
        </p:nvSpPr>
        <p:spPr bwMode="auto">
          <a:xfrm>
            <a:off x="7634902" y="5077839"/>
            <a:ext cx="1053804" cy="1331233"/>
          </a:xfrm>
          <a:prstGeom prst="can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23" name="Folded Corner 22"/>
          <p:cNvSpPr/>
          <p:nvPr/>
        </p:nvSpPr>
        <p:spPr bwMode="auto">
          <a:xfrm>
            <a:off x="5069696" y="5077840"/>
            <a:ext cx="1480842" cy="426079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SE instance</a:t>
            </a:r>
            <a:endParaRPr lang="en-US" dirty="0"/>
          </a:p>
        </p:txBody>
      </p:sp>
      <p:sp>
        <p:nvSpPr>
          <p:cNvPr id="25" name="Left-Right Arrow 24"/>
          <p:cNvSpPr/>
          <p:nvPr/>
        </p:nvSpPr>
        <p:spPr bwMode="auto">
          <a:xfrm>
            <a:off x="6550538" y="5170176"/>
            <a:ext cx="1031023" cy="178075"/>
          </a:xfrm>
          <a:prstGeom prst="leftRightArrow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7634902" y="5140977"/>
            <a:ext cx="1053804" cy="322667"/>
          </a:xfrm>
          <a:prstGeom prst="ellipse">
            <a:avLst/>
          </a:prstGeom>
          <a:gradFill flip="none" rotWithShape="1">
            <a:gsLst>
              <a:gs pos="0">
                <a:srgbClr val="003366">
                  <a:alpha val="36000"/>
                </a:srgbClr>
              </a:gs>
              <a:gs pos="50000">
                <a:srgbClr val="003366">
                  <a:gamma/>
                  <a:tint val="0"/>
                  <a:invGamma/>
                  <a:alpha val="36000"/>
                </a:srgbClr>
              </a:gs>
              <a:gs pos="100000">
                <a:srgbClr val="003366">
                  <a:alpha val="36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192561" y="3215999"/>
            <a:ext cx="1010011" cy="426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900" dirty="0" smtClean="0"/>
              <a:t>APEL</a:t>
            </a:r>
            <a:r>
              <a:rPr lang="en-US" sz="1400" dirty="0" smtClean="0"/>
              <a:t> image</a:t>
            </a:r>
            <a:endParaRPr lang="en-US" sz="1400" dirty="0"/>
          </a:p>
        </p:txBody>
      </p:sp>
      <p:pic>
        <p:nvPicPr>
          <p:cNvPr id="16" name="Picture 15" descr="1197115544208915882acspike_male_user_icon.svg.h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86" y="1669672"/>
            <a:ext cx="1238912" cy="1176967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 bwMode="auto">
          <a:xfrm flipV="1">
            <a:off x="3645253" y="2645606"/>
            <a:ext cx="1516896" cy="11759"/>
          </a:xfrm>
          <a:prstGeom prst="straightConnector1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715564" y="2316374"/>
            <a:ext cx="1330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Query metadata</a:t>
            </a:r>
            <a:endParaRPr lang="en-US" sz="1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7029525" y="1574526"/>
            <a:ext cx="1899784" cy="2227633"/>
            <a:chOff x="7082890" y="1403774"/>
            <a:chExt cx="1899784" cy="2227633"/>
          </a:xfrm>
        </p:grpSpPr>
        <p:sp>
          <p:nvSpPr>
            <p:cNvPr id="4" name="Folded Corner 3"/>
            <p:cNvSpPr/>
            <p:nvPr/>
          </p:nvSpPr>
          <p:spPr bwMode="auto">
            <a:xfrm>
              <a:off x="7082890" y="1403774"/>
              <a:ext cx="1899784" cy="2227633"/>
            </a:xfrm>
            <a:prstGeom prst="foldedCorne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pic>
          <p:nvPicPr>
            <p:cNvPr id="11" name="Picture 10" descr="Screen Shot 2011-09-19 at 3.32.25 μ.μ..png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890" y="1414446"/>
              <a:ext cx="1519461" cy="2195435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 bwMode="auto">
          <a:xfrm>
            <a:off x="3739082" y="4275445"/>
            <a:ext cx="5165871" cy="5151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Claud</a:t>
            </a:r>
            <a:r>
              <a:rPr lang="en-US" b="1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ia Service Manager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6638539" y="2657365"/>
            <a:ext cx="309514" cy="0"/>
          </a:xfrm>
          <a:prstGeom prst="straightConnector1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090845" y="1205194"/>
            <a:ext cx="183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OVF description</a:t>
            </a:r>
            <a:endParaRPr lang="en-US" dirty="0"/>
          </a:p>
        </p:txBody>
      </p:sp>
      <p:sp>
        <p:nvSpPr>
          <p:cNvPr id="36" name="Down Arrow 35"/>
          <p:cNvSpPr/>
          <p:nvPr/>
        </p:nvSpPr>
        <p:spPr bwMode="auto">
          <a:xfrm>
            <a:off x="6187902" y="3846306"/>
            <a:ext cx="593898" cy="307777"/>
          </a:xfrm>
          <a:prstGeom prst="downArrow">
            <a:avLst/>
          </a:prstGeom>
          <a:solidFill>
            <a:srgbClr val="CECEE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7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manager and KPIs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Key Performance Indicator (KPI)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6B6BCF"/>
                </a:solidFill>
              </a:rPr>
              <a:t>(</a:t>
            </a:r>
            <a:r>
              <a:rPr lang="en-US" dirty="0" err="1" smtClean="0">
                <a:solidFill>
                  <a:srgbClr val="6B6BCF"/>
                </a:solidFill>
              </a:rPr>
              <a:t>Running_Jobs</a:t>
            </a:r>
            <a:r>
              <a:rPr lang="en-US" dirty="0" smtClean="0">
                <a:solidFill>
                  <a:srgbClr val="6B6BCF"/>
                </a:solidFill>
              </a:rPr>
              <a:t>/</a:t>
            </a:r>
            <a:r>
              <a:rPr lang="en-US" dirty="0" err="1" smtClean="0">
                <a:solidFill>
                  <a:srgbClr val="6B6BCF"/>
                </a:solidFill>
              </a:rPr>
              <a:t>Available_CPU_Slots</a:t>
            </a:r>
            <a:r>
              <a:rPr lang="en-US" dirty="0" smtClean="0">
                <a:solidFill>
                  <a:srgbClr val="6B6BCF"/>
                </a:solidFill>
              </a:rPr>
              <a:t>) </a:t>
            </a:r>
            <a:r>
              <a:rPr lang="en-US" dirty="0">
                <a:solidFill>
                  <a:srgbClr val="6B6BCF"/>
                </a:solidFill>
              </a:rPr>
              <a:t>* 100</a:t>
            </a:r>
          </a:p>
          <a:p>
            <a:pPr marL="0" indent="0"/>
            <a:r>
              <a:rPr lang="en-US" dirty="0" smtClean="0"/>
              <a:t>Elasticity rules:</a:t>
            </a:r>
          </a:p>
          <a:p>
            <a:pPr>
              <a:buFont typeface="Arial"/>
              <a:buChar char="•"/>
            </a:pPr>
            <a:r>
              <a:rPr lang="en-US" dirty="0" smtClean="0"/>
              <a:t>Scale-up: If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KPI &gt; 80 % </a:t>
            </a:r>
            <a:r>
              <a:rPr lang="en-US" dirty="0" smtClean="0"/>
              <a:t>increase the size of the site by </a:t>
            </a:r>
            <a:r>
              <a:rPr lang="en-US" dirty="0">
                <a:solidFill>
                  <a:srgbClr val="6B6BCF"/>
                </a:solidFill>
              </a:rPr>
              <a:t>20%</a:t>
            </a:r>
          </a:p>
          <a:p>
            <a:pPr>
              <a:buFont typeface="Arial"/>
              <a:buChar char="•"/>
            </a:pPr>
            <a:r>
              <a:rPr lang="en-US" dirty="0" smtClean="0"/>
              <a:t>Scale-down: If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KPI &lt; 20 % </a:t>
            </a:r>
            <a:r>
              <a:rPr lang="en-US" dirty="0" smtClean="0"/>
              <a:t>decrease the size of the site by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20%</a:t>
            </a:r>
          </a:p>
          <a:p>
            <a:pPr>
              <a:buFont typeface="Arial"/>
              <a:buChar char="•"/>
            </a:pPr>
            <a:r>
              <a:rPr lang="en-US" dirty="0" smtClean="0"/>
              <a:t>Lazy scale-down: Apply the scale-down rule with a delay in order to give time for new jobs to arrive and avoid useless resizing.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7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2205771" y="1158784"/>
            <a:ext cx="6742737" cy="54846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05831" y="1158784"/>
            <a:ext cx="1902722" cy="54846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Manager/CE integration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3363040" y="1693183"/>
            <a:ext cx="5350291" cy="47856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Computing Element (VM) 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51184" y="2457467"/>
            <a:ext cx="2528159" cy="6584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OVF Parser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51184" y="4525992"/>
            <a:ext cx="2528159" cy="5643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lbserver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51184" y="3914564"/>
            <a:ext cx="2528159" cy="5643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probe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51184" y="3303148"/>
            <a:ext cx="2528159" cy="5643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wnMonitor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Snip Single Corner Rectangle 9"/>
          <p:cNvSpPr/>
          <p:nvPr/>
        </p:nvSpPr>
        <p:spPr bwMode="auto">
          <a:xfrm>
            <a:off x="6432110" y="2457467"/>
            <a:ext cx="2093080" cy="658462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-112" charset="0"/>
                <a:ea typeface="Arial" pitchFamily="-112" charset="0"/>
                <a:cs typeface="Arial" pitchFamily="-112" charset="0"/>
              </a:rPr>
              <a:t>Site definition/configuration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-112" charset="0"/>
                <a:ea typeface="Arial" pitchFamily="-112" charset="0"/>
                <a:cs typeface="Arial" pitchFamily="-112" charset="0"/>
              </a:rPr>
              <a:t>(e.g. </a:t>
            </a:r>
            <a:r>
              <a:rPr lang="en-US" sz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-112" charset="0"/>
                <a:ea typeface="Arial" pitchFamily="-112" charset="0"/>
                <a:cs typeface="Arial" pitchFamily="-112" charset="0"/>
              </a:rPr>
              <a:t>yaim</a:t>
            </a: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-112" charset="0"/>
                <a:ea typeface="Arial" pitchFamily="-112" charset="0"/>
                <a:cs typeface="Arial" pitchFamily="-112" charset="0"/>
              </a:rPr>
              <a:t> configuration files)</a:t>
            </a:r>
            <a:endParaRPr kumimoji="0" lang="en-US" sz="12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1" name="L-Shape 10"/>
          <p:cNvSpPr/>
          <p:nvPr/>
        </p:nvSpPr>
        <p:spPr bwMode="auto">
          <a:xfrm flipH="1">
            <a:off x="3551181" y="3914564"/>
            <a:ext cx="4974008" cy="2019016"/>
          </a:xfrm>
          <a:prstGeom prst="corner">
            <a:avLst>
              <a:gd name="adj1" fmla="val 26149"/>
              <a:gd name="adj2" fmla="val 9231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Torque Master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cxnSp>
        <p:nvCxnSpPr>
          <p:cNvPr id="13" name="Straight Arrow Connector 12"/>
          <p:cNvCxnSpPr>
            <a:endCxn id="6" idx="1"/>
          </p:cNvCxnSpPr>
          <p:nvPr/>
        </p:nvCxnSpPr>
        <p:spPr bwMode="auto">
          <a:xfrm>
            <a:off x="1493379" y="2786698"/>
            <a:ext cx="2057805" cy="0"/>
          </a:xfrm>
          <a:prstGeom prst="straightConnector1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05830" y="1155775"/>
            <a:ext cx="190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Cloud Frontend</a:t>
            </a:r>
            <a:endParaRPr lang="en-US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5113" y="1158784"/>
            <a:ext cx="357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Cloud Backend (Hosting Node)</a:t>
            </a:r>
            <a:endParaRPr lang="en-US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8" name="Straight Arrow Connector 17"/>
          <p:cNvCxnSpPr>
            <a:stCxn id="8" idx="1"/>
          </p:cNvCxnSpPr>
          <p:nvPr/>
        </p:nvCxnSpPr>
        <p:spPr bwMode="auto">
          <a:xfrm flipH="1">
            <a:off x="1493379" y="4196762"/>
            <a:ext cx="2057805" cy="24449"/>
          </a:xfrm>
          <a:prstGeom prst="straightConnector1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1"/>
          </p:cNvCxnSpPr>
          <p:nvPr/>
        </p:nvCxnSpPr>
        <p:spPr bwMode="auto">
          <a:xfrm flipH="1" flipV="1">
            <a:off x="1493379" y="4797364"/>
            <a:ext cx="2057805" cy="10826"/>
          </a:xfrm>
          <a:prstGeom prst="straightConnector1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4" name="Elbow Connector 23"/>
          <p:cNvCxnSpPr>
            <a:stCxn id="10" idx="1"/>
          </p:cNvCxnSpPr>
          <p:nvPr/>
        </p:nvCxnSpPr>
        <p:spPr bwMode="auto">
          <a:xfrm rot="5400000">
            <a:off x="6604367" y="2593710"/>
            <a:ext cx="352064" cy="1396503"/>
          </a:xfrm>
          <a:prstGeom prst="bentConnector2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304800" y="1798077"/>
            <a:ext cx="1188580" cy="329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Service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Manager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799" y="5491103"/>
            <a:ext cx="1188580" cy="6819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OpenNebula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cxnSp>
        <p:nvCxnSpPr>
          <p:cNvPr id="35" name="Straight Arrow Connector 34"/>
          <p:cNvCxnSpPr>
            <a:stCxn id="30" idx="2"/>
            <a:endCxn id="31" idx="0"/>
          </p:cNvCxnSpPr>
          <p:nvPr/>
        </p:nvCxnSpPr>
        <p:spPr bwMode="auto">
          <a:xfrm flipH="1">
            <a:off x="899089" y="5090388"/>
            <a:ext cx="1" cy="400715"/>
          </a:xfrm>
          <a:prstGeom prst="straightConnector1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6082148" y="4196762"/>
            <a:ext cx="549861" cy="0"/>
          </a:xfrm>
          <a:prstGeom prst="straightConnector1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Elbow Connector 43"/>
          <p:cNvCxnSpPr>
            <a:stCxn id="7" idx="3"/>
            <a:endCxn id="10" idx="2"/>
          </p:cNvCxnSpPr>
          <p:nvPr/>
        </p:nvCxnSpPr>
        <p:spPr bwMode="auto">
          <a:xfrm flipV="1">
            <a:off x="6079343" y="2786698"/>
            <a:ext cx="352767" cy="2021492"/>
          </a:xfrm>
          <a:prstGeom prst="bentConnector3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7678549" y="3115929"/>
            <a:ext cx="0" cy="751615"/>
          </a:xfrm>
          <a:prstGeom prst="straightConnector1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6079343" y="2563299"/>
            <a:ext cx="352767" cy="0"/>
          </a:xfrm>
          <a:prstGeom prst="straightConnector1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205771" y="2457467"/>
            <a:ext cx="966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glow rad="101600">
                    <a:schemeClr val="accent3">
                      <a:lumMod val="95000"/>
                      <a:alpha val="75000"/>
                    </a:schemeClr>
                  </a:glow>
                </a:effectLst>
              </a:rPr>
              <a:t>OVF File</a:t>
            </a:r>
            <a:endParaRPr lang="en-US" sz="1400" b="1" dirty="0">
              <a:effectLst>
                <a:glow rad="101600">
                  <a:schemeClr val="accent3">
                    <a:lumMod val="95000"/>
                    <a:alpha val="7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0654" y="3912496"/>
            <a:ext cx="1407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effectLst>
                  <a:glow rad="101600">
                    <a:schemeClr val="accent3">
                      <a:lumMod val="95000"/>
                      <a:alpha val="75000"/>
                    </a:schemeClr>
                  </a:glow>
                </a:effectLst>
              </a:rPr>
              <a:t>KPI monitoring</a:t>
            </a:r>
            <a:endParaRPr lang="en-US" sz="1200" b="1" dirty="0">
              <a:effectLst>
                <a:glow rad="101600">
                  <a:schemeClr val="accent3">
                    <a:lumMod val="95000"/>
                    <a:alpha val="7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7025" y="4503516"/>
            <a:ext cx="1598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effectLst>
                  <a:glow rad="101600">
                    <a:schemeClr val="accent3">
                      <a:lumMod val="95000"/>
                      <a:alpha val="75000"/>
                    </a:schemeClr>
                  </a:glow>
                </a:effectLst>
              </a:rPr>
              <a:t>Scalability actions</a:t>
            </a:r>
            <a:endParaRPr lang="en-US" sz="1200" b="1" dirty="0">
              <a:effectLst>
                <a:glow rad="101600">
                  <a:schemeClr val="accent3">
                    <a:lumMod val="95000"/>
                    <a:alpha val="7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69076" y="4368044"/>
            <a:ext cx="1022712" cy="2218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069076" y="4589875"/>
            <a:ext cx="1022712" cy="2218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069076" y="4811706"/>
            <a:ext cx="1022712" cy="2218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069076" y="5033537"/>
            <a:ext cx="1022712" cy="2218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cxnSp>
        <p:nvCxnSpPr>
          <p:cNvPr id="19" name="Straight Connector 18"/>
          <p:cNvCxnSpPr>
            <a:stCxn id="14" idx="1"/>
          </p:cNvCxnSpPr>
          <p:nvPr/>
        </p:nvCxnSpPr>
        <p:spPr bwMode="auto">
          <a:xfrm flipV="1">
            <a:off x="7069076" y="4189495"/>
            <a:ext cx="0" cy="289465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8091788" y="4196762"/>
            <a:ext cx="0" cy="289465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080315" y="5221391"/>
            <a:ext cx="1022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Job Queues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911780" y="4362032"/>
            <a:ext cx="901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REST API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4733736"/>
              </p:ext>
            </p:extLst>
          </p:nvPr>
        </p:nvGraphicFramePr>
        <p:xfrm>
          <a:off x="304800" y="2433958"/>
          <a:ext cx="4677324" cy="1781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94529" y="1301794"/>
            <a:ext cx="3753690" cy="5473700"/>
          </a:xfrm>
        </p:spPr>
        <p:txBody>
          <a:bodyPr/>
          <a:lstStyle/>
          <a:p>
            <a:pPr marL="269875" indent="-269875">
              <a:buFontTx/>
              <a:buChar char="-"/>
            </a:pPr>
            <a:r>
              <a:rPr lang="en-US" sz="2000" dirty="0" smtClean="0"/>
              <a:t>Created appliance with </a:t>
            </a:r>
            <a:r>
              <a:rPr lang="en-US" sz="2000" dirty="0" err="1" smtClean="0"/>
              <a:t>Hadoop</a:t>
            </a:r>
            <a:r>
              <a:rPr lang="en-US" sz="2000" dirty="0" smtClean="0"/>
              <a:t> and JDK installed</a:t>
            </a:r>
          </a:p>
          <a:p>
            <a:pPr marL="269875" indent="-269875">
              <a:buFontTx/>
              <a:buChar char="-"/>
            </a:pPr>
            <a:r>
              <a:rPr lang="en-US" sz="2000" dirty="0" smtClean="0"/>
              <a:t>Pre-configured for 1 master - N worker setup</a:t>
            </a:r>
          </a:p>
          <a:p>
            <a:pPr marL="269875" indent="-269875">
              <a:buFontTx/>
              <a:buChar char="-"/>
            </a:pPr>
            <a:r>
              <a:rPr lang="en-US" sz="2000" dirty="0" smtClean="0"/>
              <a:t>User only defines the list of workers (file prepared when using stratus-run-cluster command)</a:t>
            </a:r>
          </a:p>
          <a:p>
            <a:pPr marL="269875" indent="-269875">
              <a:buFontTx/>
              <a:buChar char="-"/>
            </a:pPr>
            <a:r>
              <a:rPr lang="en-US" sz="2000" dirty="0" smtClean="0"/>
              <a:t>Stratus-run-cluster configures the site for password-less </a:t>
            </a:r>
            <a:r>
              <a:rPr lang="en-US" sz="2000" dirty="0" err="1" smtClean="0"/>
              <a:t>ssh</a:t>
            </a:r>
            <a:r>
              <a:rPr lang="en-US" sz="2000" dirty="0" smtClean="0"/>
              <a:t> logins</a:t>
            </a:r>
          </a:p>
          <a:p>
            <a:pPr marL="269875" indent="-269875">
              <a:buFontTx/>
              <a:buChar char="-"/>
            </a:pPr>
            <a:r>
              <a:rPr lang="en-US" sz="2000" dirty="0" smtClean="0"/>
              <a:t>Also implemented with </a:t>
            </a:r>
            <a:r>
              <a:rPr lang="en-US" sz="2000" dirty="0" err="1" smtClean="0"/>
              <a:t>SlipStream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 cases – </a:t>
            </a:r>
            <a:r>
              <a:rPr lang="en-US" dirty="0" err="1" smtClean="0"/>
              <a:t>Hadoop</a:t>
            </a:r>
            <a:r>
              <a:rPr lang="en-US" dirty="0" smtClean="0"/>
              <a:t> Cluster</a:t>
            </a:r>
            <a:endParaRPr lang="en-US" dirty="0"/>
          </a:p>
        </p:txBody>
      </p:sp>
      <p:pic>
        <p:nvPicPr>
          <p:cNvPr id="3" name="Picture 2" descr="Screen Shot 2011-09-12 at 9.48.12 π.μ.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65" y="4844400"/>
            <a:ext cx="3493462" cy="158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rapezoid 4"/>
          <p:cNvSpPr/>
          <p:nvPr/>
        </p:nvSpPr>
        <p:spPr bwMode="auto">
          <a:xfrm>
            <a:off x="304800" y="1301794"/>
            <a:ext cx="1364961" cy="838208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Marketplace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2114" y="1763736"/>
            <a:ext cx="987746" cy="2821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Hadoop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Appliance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8" name="Picture 7" descr="1197115544208915882acspike_male_user_icon.svg.hi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72" y="1301794"/>
            <a:ext cx="715525" cy="67974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 bwMode="auto">
          <a:xfrm rot="18618792">
            <a:off x="1390700" y="2124589"/>
            <a:ext cx="166818" cy="743528"/>
          </a:xfrm>
          <a:prstGeom prst="downArrow">
            <a:avLst>
              <a:gd name="adj1" fmla="val 33899"/>
              <a:gd name="adj2" fmla="val 4670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114" y="2615531"/>
            <a:ext cx="13294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Image transfer</a:t>
            </a:r>
          </a:p>
          <a:p>
            <a:r>
              <a:rPr lang="en-US" sz="1100" dirty="0" smtClean="0"/>
              <a:t>&amp; VM Instantiation</a:t>
            </a:r>
            <a:endParaRPr lang="en-US" sz="11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610472" y="2045934"/>
            <a:ext cx="0" cy="569597"/>
          </a:xfrm>
          <a:prstGeom prst="straightConnector1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692784" y="2140002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dirty="0" smtClean="0"/>
              <a:t>tratus-run-cluster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41107" y="2433958"/>
            <a:ext cx="4841017" cy="0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867458" y="2449184"/>
            <a:ext cx="1116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Cloud service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380" y="4192478"/>
            <a:ext cx="47146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Tutorial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9"/>
              </a:rPr>
              <a:t>http</a:t>
            </a:r>
            <a:r>
              <a:rPr lang="en-US" sz="1400" dirty="0">
                <a:hlinkClick r:id="rId9"/>
              </a:rPr>
              <a:t>://stratuslab.eu/doku.php/</a:t>
            </a:r>
            <a:r>
              <a:rPr lang="en-US" sz="1400" dirty="0" smtClean="0">
                <a:hlinkClick r:id="rId9"/>
              </a:rPr>
              <a:t>tutorial:mapreduce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401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272609"/>
            <a:ext cx="8534400" cy="51054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StratusLab 1.1 released.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Reference cloud service – stable production environment for cloud applications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Production grid site fully functional on reference cloud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Beta-testing elastic grid site functionality. Planning to move it to the production grid site in the coming months.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Targeting more use-cases, platforms and applications (e.g. </a:t>
            </a:r>
            <a:r>
              <a:rPr lang="en-US" dirty="0" err="1" smtClean="0"/>
              <a:t>MapReduce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Stuart Kenny, David O'Callaghan, TCD</a:t>
            </a:r>
          </a:p>
          <a:p>
            <a:pPr lvl="1">
              <a:buFontTx/>
              <a:buChar char="-"/>
            </a:pPr>
            <a:r>
              <a:rPr lang="en-US" dirty="0" smtClean="0"/>
              <a:t>Marketplace design, programming and operation</a:t>
            </a:r>
          </a:p>
          <a:p>
            <a:pPr>
              <a:buFontTx/>
              <a:buChar char="-"/>
            </a:pPr>
            <a:r>
              <a:rPr lang="en-US" dirty="0" err="1" smtClean="0"/>
              <a:t>Henar</a:t>
            </a:r>
            <a:r>
              <a:rPr lang="en-US" dirty="0" smtClean="0"/>
              <a:t> Munoz </a:t>
            </a:r>
            <a:r>
              <a:rPr lang="en-US" dirty="0" err="1" smtClean="0"/>
              <a:t>Frutos</a:t>
            </a:r>
            <a:r>
              <a:rPr lang="en-US" dirty="0" smtClean="0"/>
              <a:t>, Diego Perez </a:t>
            </a:r>
            <a:r>
              <a:rPr lang="en-US" dirty="0" err="1" smtClean="0"/>
              <a:t>Fabado</a:t>
            </a:r>
            <a:r>
              <a:rPr lang="en-US" dirty="0" smtClean="0"/>
              <a:t>, TID</a:t>
            </a:r>
          </a:p>
          <a:p>
            <a:pPr lvl="1">
              <a:buFontTx/>
              <a:buChar char="-"/>
            </a:pPr>
            <a:r>
              <a:rPr lang="en-US" dirty="0" smtClean="0"/>
              <a:t>Claudia integration. OVF support and development</a:t>
            </a:r>
          </a:p>
          <a:p>
            <a:pPr>
              <a:buFontTx/>
              <a:buChar char="-"/>
            </a:pPr>
            <a:r>
              <a:rPr lang="en-US" dirty="0" err="1" smtClean="0"/>
              <a:t>Nassia</a:t>
            </a:r>
            <a:r>
              <a:rPr lang="en-US" dirty="0" smtClean="0"/>
              <a:t> </a:t>
            </a:r>
            <a:r>
              <a:rPr lang="en-US" dirty="0" err="1" smtClean="0"/>
              <a:t>Assiki</a:t>
            </a:r>
            <a:r>
              <a:rPr lang="en-US" dirty="0" smtClean="0"/>
              <a:t>, Christina </a:t>
            </a:r>
            <a:r>
              <a:rPr lang="en-US" dirty="0" err="1" smtClean="0"/>
              <a:t>Mpoumpouka</a:t>
            </a:r>
            <a:r>
              <a:rPr lang="en-US" dirty="0" smtClean="0"/>
              <a:t>,</a:t>
            </a:r>
          </a:p>
          <a:p>
            <a:pPr lvl="1">
              <a:buFontTx/>
              <a:buChar char="-"/>
            </a:pPr>
            <a:r>
              <a:rPr lang="en-US" dirty="0" smtClean="0"/>
              <a:t>Grid elasticity services development</a:t>
            </a:r>
          </a:p>
          <a:p>
            <a:pPr>
              <a:buFontTx/>
              <a:buChar char="-"/>
            </a:pPr>
            <a:r>
              <a:rPr lang="en-US" dirty="0"/>
              <a:t>Cal Loomis, LAL/CNRS</a:t>
            </a:r>
          </a:p>
          <a:p>
            <a:pPr lvl="1">
              <a:buFontTx/>
              <a:buChar char="-"/>
            </a:pPr>
            <a:r>
              <a:rPr lang="en-US" dirty="0"/>
              <a:t>Marketplace </a:t>
            </a:r>
            <a:r>
              <a:rPr lang="en-US" dirty="0" smtClean="0"/>
              <a:t>design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 marL="179388" lvl="1" indent="0">
              <a:buNone/>
            </a:pPr>
            <a:r>
              <a:rPr lang="en-US" b="1" dirty="0" smtClean="0"/>
              <a:t>… and all the developers and administrators of the StratusLab project!!!</a:t>
            </a:r>
          </a:p>
          <a:p>
            <a:pPr lvl="1">
              <a:buFontTx/>
              <a:buChar char="-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590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wiki: </a:t>
            </a:r>
            <a:r>
              <a:rPr lang="en-US" dirty="0" smtClean="0">
                <a:hlinkClick r:id="rId2"/>
              </a:rPr>
              <a:t>http://www.stratuslab.eu</a:t>
            </a:r>
            <a:endParaRPr lang="en-US" dirty="0" smtClean="0"/>
          </a:p>
          <a:p>
            <a:r>
              <a:rPr lang="en-US" dirty="0" smtClean="0"/>
              <a:t>Support mailing list: </a:t>
            </a:r>
            <a:r>
              <a:rPr lang="en-US" dirty="0" smtClean="0">
                <a:hlinkClick r:id="rId3"/>
              </a:rPr>
              <a:t>support@stratuslab.eu</a:t>
            </a:r>
            <a:r>
              <a:rPr lang="en-US" dirty="0" smtClean="0"/>
              <a:t> </a:t>
            </a:r>
            <a:r>
              <a:rPr lang="en-US" b="0" dirty="0" smtClean="0"/>
              <a:t>(also for requesting access to the reference cloud service)</a:t>
            </a:r>
          </a:p>
          <a:p>
            <a:endParaRPr lang="en-US" dirty="0" smtClean="0"/>
          </a:p>
          <a:p>
            <a:r>
              <a:rPr lang="en-US" dirty="0" smtClean="0"/>
              <a:t>Marketplace: </a:t>
            </a:r>
            <a:r>
              <a:rPr lang="en-US" dirty="0" smtClean="0">
                <a:hlinkClick r:id="rId4"/>
              </a:rPr>
              <a:t>http://marketplace.stratuslab.eu</a:t>
            </a:r>
            <a:r>
              <a:rPr lang="en-US" dirty="0" smtClean="0"/>
              <a:t> </a:t>
            </a:r>
          </a:p>
          <a:p>
            <a:r>
              <a:rPr lang="en-US" dirty="0" smtClean="0"/>
              <a:t>Appliance Repository: </a:t>
            </a:r>
            <a:r>
              <a:rPr lang="en-US" dirty="0" smtClean="0">
                <a:hlinkClick r:id="rId5"/>
              </a:rPr>
              <a:t>http://appliances.stratuslab.eu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Git</a:t>
            </a:r>
            <a:r>
              <a:rPr lang="en-US" dirty="0" smtClean="0"/>
              <a:t> (source code): </a:t>
            </a:r>
            <a:r>
              <a:rPr lang="en-US" dirty="0">
                <a:hlinkClick r:id="rId6"/>
              </a:rPr>
              <a:t>http://code.stratuslab.eu/public/git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Package repository: </a:t>
            </a:r>
            <a:r>
              <a:rPr lang="en-US" dirty="0" smtClean="0">
                <a:hlinkClick r:id="rId7"/>
              </a:rPr>
              <a:t>http://yum.stratuslab.eu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Project overview and status update</a:t>
            </a:r>
          </a:p>
          <a:p>
            <a:pPr>
              <a:buFont typeface="Arial"/>
              <a:buChar char="•"/>
            </a:pPr>
            <a:r>
              <a:rPr lang="en-US" dirty="0" smtClean="0"/>
              <a:t>Advanced Grid service management – Site elasticity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Other use cases – </a:t>
            </a:r>
            <a:r>
              <a:rPr lang="en-US" dirty="0" err="1" smtClean="0"/>
              <a:t>MapReduce</a:t>
            </a:r>
            <a:r>
              <a:rPr lang="en-US" dirty="0" smtClean="0"/>
              <a:t> with </a:t>
            </a:r>
            <a:r>
              <a:rPr lang="en-US" dirty="0" err="1" smtClean="0"/>
              <a:t>Hadoop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Future work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StratusLab Project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Create comprehensive, open-source,</a:t>
            </a:r>
            <a:br>
              <a:rPr lang="en-US" dirty="0" smtClean="0"/>
            </a:br>
            <a:r>
              <a:rPr lang="en-US" dirty="0" err="1" smtClean="0"/>
              <a:t>IaaS</a:t>
            </a:r>
            <a:r>
              <a:rPr lang="en-US" dirty="0" smtClean="0"/>
              <a:t> cloud distribution</a:t>
            </a:r>
          </a:p>
          <a:p>
            <a:pPr lvl="1"/>
            <a:r>
              <a:rPr lang="en-US" dirty="0" smtClean="0"/>
              <a:t>Support a wide range of use cases</a:t>
            </a:r>
          </a:p>
          <a:p>
            <a:pPr marL="0" indent="0"/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1 June 2010—31 May 2012 (2 years)</a:t>
            </a:r>
          </a:p>
          <a:p>
            <a:pPr lvl="1"/>
            <a:r>
              <a:rPr lang="en-US" dirty="0" smtClean="0"/>
              <a:t>6 partners from 5 countries</a:t>
            </a:r>
          </a:p>
          <a:p>
            <a:pPr lvl="1"/>
            <a:r>
              <a:rPr lang="en-US" dirty="0" smtClean="0"/>
              <a:t>Budget : 3.3 M€ (2.3 M€ EC)</a:t>
            </a:r>
          </a:p>
          <a:p>
            <a:r>
              <a:rPr lang="en-US" dirty="0" smtClean="0"/>
              <a:t>Contacts</a:t>
            </a:r>
          </a:p>
          <a:p>
            <a:pPr lvl="1"/>
            <a:r>
              <a:rPr lang="en-US" dirty="0" smtClean="0"/>
              <a:t>Site web:  </a:t>
            </a:r>
            <a:r>
              <a:rPr lang="en-US" dirty="0" smtClean="0">
                <a:hlinkClick r:id="rId2"/>
              </a:rPr>
              <a:t>http://stratuslab.eu/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Twitter: @StratusLab</a:t>
            </a:r>
          </a:p>
          <a:p>
            <a:pPr lvl="1"/>
            <a:r>
              <a:rPr lang="en-US" dirty="0" smtClean="0"/>
              <a:t>Support: </a:t>
            </a:r>
            <a:r>
              <a:rPr lang="en-US" dirty="0" smtClean="0">
                <a:hlinkClick r:id="rId3"/>
              </a:rPr>
              <a:t>support@stratuslab.eu</a:t>
            </a:r>
            <a:r>
              <a:rPr lang="en-US" dirty="0" smtClean="0"/>
              <a:t>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02212" y="1651000"/>
            <a:ext cx="3316288" cy="4402554"/>
            <a:chOff x="5002212" y="1651000"/>
            <a:chExt cx="3316288" cy="4402554"/>
          </a:xfrm>
        </p:grpSpPr>
        <p:grpSp>
          <p:nvGrpSpPr>
            <p:cNvPr id="5" name="Group 25"/>
            <p:cNvGrpSpPr/>
            <p:nvPr/>
          </p:nvGrpSpPr>
          <p:grpSpPr>
            <a:xfrm>
              <a:off x="5002212" y="3154362"/>
              <a:ext cx="2770188" cy="731838"/>
              <a:chOff x="5002212" y="3001962"/>
              <a:chExt cx="2770188" cy="731838"/>
            </a:xfrm>
          </p:grpSpPr>
          <p:pic>
            <p:nvPicPr>
              <p:cNvPr id="18" name="Picture 17" descr="grnet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02212" y="3001962"/>
                <a:ext cx="1855788" cy="731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8" descr="sixsq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86600" y="3024981"/>
                <a:ext cx="6858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21"/>
            <p:cNvGrpSpPr/>
            <p:nvPr/>
          </p:nvGrpSpPr>
          <p:grpSpPr>
            <a:xfrm>
              <a:off x="5105400" y="1651000"/>
              <a:ext cx="2914650" cy="711200"/>
              <a:chOff x="5105400" y="1447800"/>
              <a:chExt cx="2914650" cy="711200"/>
            </a:xfrm>
          </p:grpSpPr>
          <p:pic>
            <p:nvPicPr>
              <p:cNvPr id="16" name="Picture 15" descr="cnrs.jpe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105400" y="1447800"/>
                <a:ext cx="1143000" cy="71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6" descr="ucm.gif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58000" y="1529557"/>
                <a:ext cx="1162050" cy="547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24"/>
            <p:cNvGrpSpPr/>
            <p:nvPr/>
          </p:nvGrpSpPr>
          <p:grpSpPr>
            <a:xfrm>
              <a:off x="5372101" y="4813300"/>
              <a:ext cx="2406649" cy="825500"/>
              <a:chOff x="5372101" y="4273550"/>
              <a:chExt cx="2406649" cy="825500"/>
            </a:xfrm>
          </p:grpSpPr>
          <p:pic>
            <p:nvPicPr>
              <p:cNvPr id="14" name="Picture 13" descr="TelefonicaID_1_300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2101" y="4273550"/>
                <a:ext cx="825500" cy="825500"/>
              </a:xfrm>
              <a:prstGeom prst="rect">
                <a:avLst/>
              </a:prstGeom>
            </p:spPr>
          </p:pic>
          <p:pic>
            <p:nvPicPr>
              <p:cNvPr id="15" name="Picture 14" descr="545px-Blazon_Trinity_College_Dublin.svg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086600" y="4305300"/>
                <a:ext cx="6921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5054600" y="24384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CNRS (FR)</a:t>
              </a:r>
              <a:endParaRPr lang="en-US" sz="1600" b="0" i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70700" y="24384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UCM (ES)</a:t>
              </a:r>
              <a:endParaRPr lang="en-US" sz="1600" b="0" i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67300" y="40386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GRNET (GR)</a:t>
              </a:r>
              <a:endParaRPr lang="en-US" sz="1600" b="0" i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70700" y="40386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SIXSQ (CH)</a:t>
              </a:r>
              <a:endParaRPr lang="en-US" sz="1600" b="0" i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70500" y="57150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TID (ES)</a:t>
              </a:r>
              <a:endParaRPr lang="en-US" sz="1600" b="0" i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72300" y="57150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TCD (IE)</a:t>
              </a:r>
              <a:endParaRPr lang="en-US" sz="1600" b="0" i="1"/>
            </a:p>
          </p:txBody>
        </p:sp>
      </p:grpSp>
    </p:spTree>
    <p:extLst>
      <p:ext uri="{BB962C8B-B14F-4D97-AF65-F5344CB8AC3E}">
        <p14:creationId xmlns:p14="http://schemas.microsoft.com/office/powerpoint/2010/main" val="7264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far, so good…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84314" y="1374926"/>
            <a:ext cx="8534400" cy="5364016"/>
          </a:xfrm>
        </p:spPr>
        <p:txBody>
          <a:bodyPr/>
          <a:lstStyle/>
          <a:p>
            <a:r>
              <a:rPr lang="en-US" sz="2000" dirty="0" smtClean="0"/>
              <a:t>Series of public/preview releases of </a:t>
            </a:r>
            <a:r>
              <a:rPr lang="en-US" sz="2000" dirty="0" err="1" smtClean="0"/>
              <a:t>StratusLab</a:t>
            </a:r>
            <a:r>
              <a:rPr lang="en-US" sz="2000" dirty="0" smtClean="0"/>
              <a:t> distribution</a:t>
            </a:r>
          </a:p>
          <a:p>
            <a:pPr lvl="1"/>
            <a:r>
              <a:rPr lang="en-US" sz="1800" dirty="0" smtClean="0"/>
              <a:t>Latest release: v1.1 (16 Sept. 2011)</a:t>
            </a:r>
          </a:p>
          <a:p>
            <a:pPr lvl="1"/>
            <a:r>
              <a:rPr lang="en-US" sz="1800" dirty="0" smtClean="0"/>
              <a:t>RPMs available from the </a:t>
            </a:r>
            <a:r>
              <a:rPr lang="en-US" sz="1800" dirty="0" err="1" smtClean="0"/>
              <a:t>StratusLab</a:t>
            </a:r>
            <a:r>
              <a:rPr lang="en-US" sz="1800" dirty="0" smtClean="0"/>
              <a:t> repo: </a:t>
            </a:r>
            <a:r>
              <a:rPr lang="en-US" sz="1800" dirty="0" smtClean="0">
                <a:hlinkClick r:id="rId2"/>
              </a:rPr>
              <a:t>http://yum.stratuslab.eu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err="1" smtClean="0"/>
              <a:t>OpenNebula</a:t>
            </a:r>
            <a:r>
              <a:rPr lang="en-US" sz="1800" dirty="0" smtClean="0"/>
              <a:t> 2.2 virtual machine manager</a:t>
            </a:r>
          </a:p>
          <a:p>
            <a:pPr lvl="1"/>
            <a:r>
              <a:rPr lang="en-US" sz="1800" dirty="0" smtClean="0"/>
              <a:t>Claudia Service Manager</a:t>
            </a:r>
          </a:p>
          <a:p>
            <a:r>
              <a:rPr lang="en-US" sz="2000" dirty="0" smtClean="0"/>
              <a:t>Public reference cloud service</a:t>
            </a:r>
          </a:p>
          <a:p>
            <a:pPr lvl="1"/>
            <a:r>
              <a:rPr lang="en-US" sz="1800" dirty="0" smtClean="0"/>
              <a:t>9 months of operation</a:t>
            </a:r>
          </a:p>
          <a:p>
            <a:pPr lvl="1"/>
            <a:r>
              <a:rPr lang="en-US" sz="1800" dirty="0" smtClean="0"/>
              <a:t>External users from various projects </a:t>
            </a:r>
          </a:p>
          <a:p>
            <a:pPr lvl="1"/>
            <a:r>
              <a:rPr lang="en-US" sz="1800" dirty="0" smtClean="0"/>
              <a:t>&gt;3700 VMs instantiated</a:t>
            </a:r>
          </a:p>
          <a:p>
            <a:r>
              <a:rPr lang="en-US" sz="2000" dirty="0" smtClean="0"/>
              <a:t>StratusLab Marketplace</a:t>
            </a:r>
            <a:endParaRPr lang="en-US" sz="1800" dirty="0" smtClean="0"/>
          </a:p>
          <a:p>
            <a:pPr lvl="1"/>
            <a:r>
              <a:rPr lang="en-US" sz="1800" dirty="0" smtClean="0"/>
              <a:t>Searchable metadata of available VM appliances and base images: </a:t>
            </a:r>
            <a:r>
              <a:rPr lang="en-US" sz="1800" dirty="0">
                <a:hlinkClick r:id="rId3"/>
              </a:rPr>
              <a:t>http://marketplace.stratuslab.eu</a:t>
            </a:r>
            <a:r>
              <a:rPr lang="en-US" sz="1800" dirty="0"/>
              <a:t> </a:t>
            </a:r>
            <a:endParaRPr lang="en-US" sz="1800" dirty="0" smtClean="0"/>
          </a:p>
          <a:p>
            <a:pPr lvl="1"/>
            <a:r>
              <a:rPr lang="en-US" sz="1800" dirty="0" smtClean="0"/>
              <a:t>Actual images stored and fetched from appliance repository: </a:t>
            </a:r>
            <a:r>
              <a:rPr lang="en-US" sz="1800" dirty="0" smtClean="0">
                <a:hlinkClick r:id="rId4"/>
              </a:rPr>
              <a:t>http://appliances.stratuslab.eu</a:t>
            </a:r>
            <a:r>
              <a:rPr lang="en-US" sz="1800" dirty="0" smtClean="0"/>
              <a:t> </a:t>
            </a:r>
          </a:p>
          <a:p>
            <a:endParaRPr lang="en-US" sz="2000" dirty="0"/>
          </a:p>
        </p:txBody>
      </p:sp>
      <p:sp>
        <p:nvSpPr>
          <p:cNvPr id="2" name="Explosion 1 1"/>
          <p:cNvSpPr/>
          <p:nvPr/>
        </p:nvSpPr>
        <p:spPr bwMode="auto">
          <a:xfrm>
            <a:off x="5737887" y="2528025"/>
            <a:ext cx="3080827" cy="2092968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1</a:t>
            </a:r>
            <a:r>
              <a:rPr kumimoji="0" lang="en-US" sz="1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st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Year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Review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Successfully passed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StratusLab </a:t>
            </a: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143832"/>
            <a:ext cx="7913327" cy="55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7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deployment</a:t>
            </a:r>
            <a:endParaRPr lang="en-US" dirty="0"/>
          </a:p>
        </p:txBody>
      </p:sp>
      <p:pic>
        <p:nvPicPr>
          <p:cNvPr id="9" name="Picture 8" descr="reference-deployment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9" y="1131346"/>
            <a:ext cx="8331706" cy="5542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9860" y="6455282"/>
            <a:ext cx="2445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Trinity College Dublin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8711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and Appliance Repositories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5847" y="25280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1161" y="1285200"/>
            <a:ext cx="74856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sz="2000" dirty="0" smtClean="0"/>
              <a:t>Developed by TCD and CNRS/LAL. Operated by TCD</a:t>
            </a:r>
          </a:p>
          <a:p>
            <a:pPr marL="285750" lvl="1" indent="-285750">
              <a:buFont typeface="Arial"/>
              <a:buChar char="•"/>
            </a:pPr>
            <a:r>
              <a:rPr lang="en-US" sz="2000" dirty="0" smtClean="0"/>
              <a:t>Integral </a:t>
            </a:r>
            <a:r>
              <a:rPr lang="en-US" sz="2000" dirty="0"/>
              <a:t>part of the public cloud service</a:t>
            </a:r>
          </a:p>
          <a:p>
            <a:pPr marL="285750" lvl="1" indent="-285750">
              <a:buFont typeface="Arial"/>
              <a:buChar char="•"/>
            </a:pPr>
            <a:r>
              <a:rPr lang="en-US" sz="2000" dirty="0"/>
              <a:t>Marketplace: Metadata for </a:t>
            </a:r>
            <a:r>
              <a:rPr lang="en-US" sz="2000" dirty="0" smtClean="0"/>
              <a:t>image </a:t>
            </a:r>
            <a:r>
              <a:rPr lang="en-US" sz="2000" dirty="0"/>
              <a:t>appliances</a:t>
            </a:r>
          </a:p>
          <a:p>
            <a:pPr marL="285750" lvl="1" indent="-285750">
              <a:buFont typeface="Arial"/>
              <a:buChar char="•"/>
            </a:pPr>
            <a:r>
              <a:rPr lang="en-US" sz="2000" dirty="0"/>
              <a:t>Repository: Online </a:t>
            </a:r>
            <a:r>
              <a:rPr lang="en-US" sz="2000" dirty="0" smtClean="0"/>
              <a:t>storage for </a:t>
            </a:r>
            <a:r>
              <a:rPr lang="en-US" sz="2000" dirty="0"/>
              <a:t>VM images and appliances </a:t>
            </a:r>
            <a:br>
              <a:rPr lang="en-US" sz="2000" dirty="0"/>
            </a:br>
            <a:r>
              <a:rPr lang="en-US" sz="2000" dirty="0"/>
              <a:t>(referenced from the </a:t>
            </a:r>
            <a:r>
              <a:rPr lang="en-US" sz="2000" dirty="0" smtClean="0"/>
              <a:t>Marketplace metadata). Can be any any web accessible on-line storage. </a:t>
            </a:r>
            <a:endParaRPr lang="en-US" sz="2000" dirty="0"/>
          </a:p>
        </p:txBody>
      </p:sp>
      <p:pic>
        <p:nvPicPr>
          <p:cNvPr id="5" name="Picture 4" descr="Screen shot 2011-07-01 at 9.57.14 μ.μ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5" y="3740548"/>
            <a:ext cx="4139952" cy="266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1-09-12 at 3.18.44 μ.μ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54" y="3740548"/>
            <a:ext cx="4294616" cy="266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5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 bwMode="auto">
          <a:xfrm>
            <a:off x="131779" y="1669672"/>
            <a:ext cx="3607303" cy="2084008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Marketplace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Deploying a </a:t>
            </a:r>
            <a:r>
              <a:rPr lang="en-US" dirty="0" err="1" smtClean="0"/>
              <a:t>gLite</a:t>
            </a:r>
            <a:r>
              <a:rPr lang="en-US" dirty="0" smtClean="0"/>
              <a:t> grid </a:t>
            </a:r>
            <a:r>
              <a:rPr lang="en-US" dirty="0"/>
              <a:t>s</a:t>
            </a:r>
            <a:r>
              <a:rPr lang="en-US" dirty="0" smtClean="0"/>
              <a:t>ite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39595" y="2522971"/>
            <a:ext cx="1010011" cy="426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400" dirty="0" smtClean="0"/>
              <a:t>CE image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91995" y="2888411"/>
            <a:ext cx="1010011" cy="426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400" dirty="0"/>
              <a:t>S</a:t>
            </a:r>
            <a:r>
              <a:rPr lang="en-US" sz="1400" dirty="0" smtClean="0"/>
              <a:t>E image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105840" y="2522971"/>
            <a:ext cx="1010011" cy="426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400" dirty="0" smtClean="0"/>
              <a:t>WN image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258240" y="2888411"/>
            <a:ext cx="1010011" cy="426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400" dirty="0" smtClean="0"/>
              <a:t>UI image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04800" y="4876151"/>
            <a:ext cx="8600153" cy="1766510"/>
          </a:xfrm>
          <a:prstGeom prst="rect">
            <a:avLst/>
          </a:prstGeom>
          <a:ln w="38100" cmpd="sng">
            <a:noFill/>
            <a:prstDash val="dot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-112" charset="0"/>
                <a:ea typeface="Arial" pitchFamily="-112" charset="0"/>
                <a:cs typeface="Arial" pitchFamily="-112" charset="0"/>
              </a:rPr>
              <a:t>IaaS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-112" charset="0"/>
                <a:ea typeface="Arial" pitchFamily="-112" charset="0"/>
                <a:cs typeface="Arial" pitchFamily="-112" charset="0"/>
              </a:rPr>
              <a:t> Cloud Service running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-112" charset="0"/>
                <a:ea typeface="Arial" pitchFamily="-112" charset="0"/>
                <a:cs typeface="Arial" pitchFamily="-112" charset="0"/>
              </a:rPr>
              <a:t>StratusLab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-112" charset="0"/>
                <a:ea typeface="Arial" pitchFamily="-112" charset="0"/>
                <a:cs typeface="Arial" pitchFamily="-112" charset="0"/>
              </a:rPr>
              <a:t> distribution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 rot="16200000">
            <a:off x="5107404" y="3742054"/>
            <a:ext cx="1561660" cy="207092"/>
          </a:xfrm>
          <a:prstGeom prst="leftArrow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12" name="Striped Right Arrow 11"/>
          <p:cNvSpPr/>
          <p:nvPr/>
        </p:nvSpPr>
        <p:spPr bwMode="auto">
          <a:xfrm rot="5400000">
            <a:off x="1435280" y="3839604"/>
            <a:ext cx="822960" cy="822960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87483" y="3932324"/>
            <a:ext cx="185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 Instantiation</a:t>
            </a:r>
            <a:endParaRPr lang="en-US" dirty="0"/>
          </a:p>
        </p:txBody>
      </p:sp>
      <p:sp>
        <p:nvSpPr>
          <p:cNvPr id="15" name="Folded Corner 14"/>
          <p:cNvSpPr/>
          <p:nvPr/>
        </p:nvSpPr>
        <p:spPr bwMode="auto">
          <a:xfrm>
            <a:off x="624998" y="5077840"/>
            <a:ext cx="1480842" cy="426079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CE instance</a:t>
            </a:r>
            <a:endParaRPr lang="en-US" dirty="0"/>
          </a:p>
        </p:txBody>
      </p:sp>
      <p:sp>
        <p:nvSpPr>
          <p:cNvPr id="17" name="Folded Corner 16"/>
          <p:cNvSpPr/>
          <p:nvPr/>
        </p:nvSpPr>
        <p:spPr bwMode="auto">
          <a:xfrm>
            <a:off x="624998" y="5656319"/>
            <a:ext cx="1480842" cy="426079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WN instance</a:t>
            </a:r>
            <a:endParaRPr lang="en-US" dirty="0"/>
          </a:p>
        </p:txBody>
      </p:sp>
      <p:sp>
        <p:nvSpPr>
          <p:cNvPr id="18" name="Folded Corner 17"/>
          <p:cNvSpPr/>
          <p:nvPr/>
        </p:nvSpPr>
        <p:spPr bwMode="auto">
          <a:xfrm>
            <a:off x="2258240" y="5669134"/>
            <a:ext cx="1480842" cy="426079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WN instance</a:t>
            </a:r>
            <a:endParaRPr lang="en-US" dirty="0"/>
          </a:p>
        </p:txBody>
      </p:sp>
      <p:sp>
        <p:nvSpPr>
          <p:cNvPr id="19" name="Folded Corner 18"/>
          <p:cNvSpPr/>
          <p:nvPr/>
        </p:nvSpPr>
        <p:spPr bwMode="auto">
          <a:xfrm>
            <a:off x="3891482" y="5669134"/>
            <a:ext cx="1480842" cy="426079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WN instance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94619" y="56760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1" name="Folded Corner 20"/>
          <p:cNvSpPr/>
          <p:nvPr/>
        </p:nvSpPr>
        <p:spPr bwMode="auto">
          <a:xfrm>
            <a:off x="5810117" y="5676043"/>
            <a:ext cx="1480842" cy="426079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WN instance</a:t>
            </a:r>
            <a:endParaRPr lang="en-US" dirty="0"/>
          </a:p>
        </p:txBody>
      </p:sp>
      <p:sp>
        <p:nvSpPr>
          <p:cNvPr id="22" name="Can 21"/>
          <p:cNvSpPr/>
          <p:nvPr/>
        </p:nvSpPr>
        <p:spPr bwMode="auto">
          <a:xfrm>
            <a:off x="7634902" y="5077839"/>
            <a:ext cx="1053804" cy="1331233"/>
          </a:xfrm>
          <a:prstGeom prst="can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23" name="Folded Corner 22"/>
          <p:cNvSpPr/>
          <p:nvPr/>
        </p:nvSpPr>
        <p:spPr bwMode="auto">
          <a:xfrm>
            <a:off x="5069696" y="5077840"/>
            <a:ext cx="1480842" cy="426079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SE instance</a:t>
            </a:r>
            <a:endParaRPr lang="en-US" dirty="0"/>
          </a:p>
        </p:txBody>
      </p:sp>
      <p:sp>
        <p:nvSpPr>
          <p:cNvPr id="25" name="Left-Right Arrow 24"/>
          <p:cNvSpPr/>
          <p:nvPr/>
        </p:nvSpPr>
        <p:spPr bwMode="auto">
          <a:xfrm>
            <a:off x="6550538" y="5170176"/>
            <a:ext cx="1031023" cy="178075"/>
          </a:xfrm>
          <a:prstGeom prst="leftRightArrow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7634902" y="5140977"/>
            <a:ext cx="1053804" cy="322667"/>
          </a:xfrm>
          <a:prstGeom prst="ellipse">
            <a:avLst/>
          </a:prstGeom>
          <a:gradFill flip="none" rotWithShape="1">
            <a:gsLst>
              <a:gs pos="0">
                <a:srgbClr val="003366">
                  <a:alpha val="36000"/>
                </a:srgbClr>
              </a:gs>
              <a:gs pos="50000">
                <a:srgbClr val="003366">
                  <a:gamma/>
                  <a:tint val="0"/>
                  <a:invGamma/>
                  <a:alpha val="36000"/>
                </a:srgbClr>
              </a:gs>
              <a:gs pos="100000">
                <a:srgbClr val="003366">
                  <a:alpha val="36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213691" y="3257979"/>
            <a:ext cx="25338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stratus-* cli commands</a:t>
            </a:r>
          </a:p>
          <a:p>
            <a:r>
              <a:rPr lang="en-US" sz="1600" dirty="0" smtClean="0">
                <a:solidFill>
                  <a:srgbClr val="262673"/>
                </a:solidFill>
              </a:rPr>
              <a:t>stratus-run-instance,</a:t>
            </a:r>
          </a:p>
          <a:p>
            <a:r>
              <a:rPr lang="en-US" sz="1600" dirty="0" smtClean="0">
                <a:solidFill>
                  <a:srgbClr val="262673"/>
                </a:solidFill>
              </a:rPr>
              <a:t>stratus-describe-instance,</a:t>
            </a:r>
          </a:p>
          <a:p>
            <a:r>
              <a:rPr lang="en-US" sz="1600" dirty="0">
                <a:solidFill>
                  <a:srgbClr val="262673"/>
                </a:solidFill>
              </a:rPr>
              <a:t>s</a:t>
            </a:r>
            <a:r>
              <a:rPr lang="en-US" sz="1600" dirty="0" smtClean="0">
                <a:solidFill>
                  <a:srgbClr val="262673"/>
                </a:solidFill>
              </a:rPr>
              <a:t>tratus-kill-instance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192561" y="3215999"/>
            <a:ext cx="1010011" cy="426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900" dirty="0" smtClean="0"/>
              <a:t>APEL</a:t>
            </a:r>
            <a:r>
              <a:rPr lang="en-US" sz="1400" dirty="0" smtClean="0"/>
              <a:t> image</a:t>
            </a:r>
            <a:endParaRPr lang="en-US" sz="1400" dirty="0"/>
          </a:p>
        </p:txBody>
      </p:sp>
      <p:pic>
        <p:nvPicPr>
          <p:cNvPr id="16" name="Picture 15" descr="1197115544208915882acspike_male_user_icon.svg.h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86" y="1669672"/>
            <a:ext cx="1238912" cy="1176967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 bwMode="auto">
          <a:xfrm flipV="1">
            <a:off x="3645253" y="2645606"/>
            <a:ext cx="1516896" cy="11759"/>
          </a:xfrm>
          <a:prstGeom prst="straightConnector1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715564" y="2316374"/>
            <a:ext cx="1330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Query metadata</a:t>
            </a:r>
            <a:endParaRPr lang="en-US" sz="1200" dirty="0"/>
          </a:p>
        </p:txBody>
      </p:sp>
      <p:cxnSp>
        <p:nvCxnSpPr>
          <p:cNvPr id="32" name="Curved Connector 31"/>
          <p:cNvCxnSpPr/>
          <p:nvPr/>
        </p:nvCxnSpPr>
        <p:spPr bwMode="auto">
          <a:xfrm rot="5400000">
            <a:off x="3157807" y="3059499"/>
            <a:ext cx="2514590" cy="2293699"/>
          </a:xfrm>
          <a:prstGeom prst="curvedConnector3">
            <a:avLst>
              <a:gd name="adj1" fmla="val 50000"/>
            </a:avLst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127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999638" y="4250777"/>
            <a:ext cx="1330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SSH root access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2202572" y="4973740"/>
            <a:ext cx="1172227" cy="374511"/>
          </a:xfrm>
          <a:prstGeom prst="straightConnector1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3374799" y="4973740"/>
            <a:ext cx="1671379" cy="374511"/>
          </a:xfrm>
          <a:prstGeom prst="straightConnector1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3027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grid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4245" y="1200882"/>
            <a:ext cx="8749539" cy="5105400"/>
          </a:xfrm>
        </p:spPr>
        <p:txBody>
          <a:bodyPr/>
          <a:lstStyle/>
          <a:p>
            <a:pPr marL="0" indent="0"/>
            <a:r>
              <a:rPr lang="en-US" sz="1800" dirty="0" smtClean="0"/>
              <a:t>HG-07-StratusLab: Virtualized </a:t>
            </a:r>
            <a:r>
              <a:rPr lang="en-US" sz="1800" dirty="0"/>
              <a:t>production grid site running on StratusLab reference cloud </a:t>
            </a:r>
            <a:r>
              <a:rPr lang="en-US" sz="1800" dirty="0" smtClean="0"/>
              <a:t>service</a:t>
            </a:r>
          </a:p>
          <a:p>
            <a:pPr>
              <a:buFont typeface="Arial"/>
              <a:buChar char="•"/>
            </a:pPr>
            <a:r>
              <a:rPr lang="en-US" sz="1800" b="0" dirty="0" smtClean="0"/>
              <a:t>Certified </a:t>
            </a:r>
            <a:r>
              <a:rPr lang="en-US" sz="1800" b="0" dirty="0"/>
              <a:t>in Greek NGI, officially part of the national grid </a:t>
            </a:r>
            <a:r>
              <a:rPr lang="en-US" sz="1800" b="0" dirty="0" smtClean="0"/>
              <a:t>infrastructure</a:t>
            </a:r>
          </a:p>
          <a:p>
            <a:pPr>
              <a:buFont typeface="Arial"/>
              <a:buChar char="•"/>
            </a:pPr>
            <a:r>
              <a:rPr lang="en-US" sz="1800" b="0" dirty="0" err="1" smtClean="0"/>
              <a:t>GStat</a:t>
            </a:r>
            <a:r>
              <a:rPr lang="en-US" sz="1800" b="0" dirty="0" smtClean="0"/>
              <a:t> </a:t>
            </a:r>
            <a:r>
              <a:rPr lang="en-US" sz="1800" b="0" dirty="0"/>
              <a:t>details: </a:t>
            </a:r>
            <a:r>
              <a:rPr lang="en-US" sz="1800" b="0" dirty="0">
                <a:hlinkClick r:id="rId2"/>
              </a:rPr>
              <a:t>http://gstat-prod.cern.ch/gstat/site/HG-07-StratusLab/</a:t>
            </a:r>
            <a:r>
              <a:rPr lang="en-US" sz="1800" b="0" dirty="0"/>
              <a:t> </a:t>
            </a:r>
            <a:endParaRPr lang="en-US" sz="1800" b="0" dirty="0" smtClean="0"/>
          </a:p>
          <a:p>
            <a:pPr marL="0" indent="0"/>
            <a:r>
              <a:rPr lang="en-US" sz="1800" dirty="0" smtClean="0"/>
              <a:t>Resource allocation and support (Updated July 2011)</a:t>
            </a: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b="0" dirty="0"/>
              <a:t>Doubled the provided processing capacity: </a:t>
            </a:r>
            <a:r>
              <a:rPr lang="en-US" sz="1800" dirty="0"/>
              <a:t>1 CE, 16 dual-core WNs, 1 SE (3TB of storage), 1 </a:t>
            </a:r>
            <a:r>
              <a:rPr lang="en-US" sz="1800" dirty="0" err="1"/>
              <a:t>gLite</a:t>
            </a:r>
            <a:r>
              <a:rPr lang="en-US" sz="1800" dirty="0"/>
              <a:t>-APEL monitoring node, 1 UI</a:t>
            </a:r>
          </a:p>
          <a:p>
            <a:pPr>
              <a:buFont typeface="Arial"/>
              <a:buChar char="•"/>
            </a:pPr>
            <a:r>
              <a:rPr lang="en-US" sz="1800" b="0" dirty="0"/>
              <a:t>Support added for </a:t>
            </a:r>
            <a:r>
              <a:rPr lang="en-US" sz="1800" dirty="0"/>
              <a:t>21 VOs</a:t>
            </a:r>
            <a:r>
              <a:rPr lang="en-US" sz="1800" b="0" dirty="0"/>
              <a:t> including </a:t>
            </a:r>
            <a:r>
              <a:rPr lang="en-US" sz="1800" dirty="0"/>
              <a:t>atlas, </a:t>
            </a:r>
            <a:r>
              <a:rPr lang="en-US" sz="1800" dirty="0" err="1"/>
              <a:t>alice</a:t>
            </a:r>
            <a:r>
              <a:rPr lang="en-US" sz="1800" dirty="0"/>
              <a:t>, biomed, </a:t>
            </a:r>
            <a:r>
              <a:rPr lang="en-US" sz="1800" dirty="0" err="1"/>
              <a:t>compchem</a:t>
            </a:r>
            <a:r>
              <a:rPr lang="en-US" sz="1800" dirty="0"/>
              <a:t>, </a:t>
            </a:r>
            <a:r>
              <a:rPr lang="en-US" sz="1800" dirty="0" err="1"/>
              <a:t>esr</a:t>
            </a:r>
            <a:r>
              <a:rPr lang="en-US" sz="1800" dirty="0"/>
              <a:t> </a:t>
            </a:r>
            <a:r>
              <a:rPr lang="en-US" sz="1800" b="0" dirty="0"/>
              <a:t>etc</a:t>
            </a:r>
            <a:r>
              <a:rPr lang="en-US" sz="1800" b="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13,960 jobs – 26,202 norm. CPU time. (Jul – Aug 2011</a:t>
            </a:r>
            <a:r>
              <a:rPr lang="en-US" sz="1800" b="0" dirty="0" smtClean="0"/>
              <a:t>)</a:t>
            </a:r>
          </a:p>
          <a:p>
            <a:pPr marL="0" indent="0"/>
            <a:r>
              <a:rPr lang="en-US" sz="1800" dirty="0" smtClean="0"/>
              <a:t>Experience</a:t>
            </a:r>
          </a:p>
          <a:p>
            <a:pPr>
              <a:buFont typeface="Arial"/>
              <a:buChar char="•"/>
            </a:pPr>
            <a:r>
              <a:rPr lang="en-US" sz="1800" b="0" dirty="0" smtClean="0"/>
              <a:t>Exhibited high </a:t>
            </a:r>
            <a:r>
              <a:rPr lang="en-US" sz="1800" dirty="0" smtClean="0"/>
              <a:t>availability (91%) </a:t>
            </a:r>
            <a:r>
              <a:rPr lang="en-US" sz="1800" b="0" dirty="0" smtClean="0"/>
              <a:t>and </a:t>
            </a:r>
            <a:r>
              <a:rPr lang="en-US" sz="1800" dirty="0" smtClean="0"/>
              <a:t>reliability (92%) </a:t>
            </a:r>
            <a:r>
              <a:rPr lang="en-US" sz="1800" b="0" dirty="0" smtClean="0"/>
              <a:t>numbers</a:t>
            </a:r>
          </a:p>
          <a:p>
            <a:pPr>
              <a:buFont typeface="Arial"/>
              <a:buChar char="•"/>
            </a:pPr>
            <a:r>
              <a:rPr lang="en-US" sz="1800" b="0" dirty="0" smtClean="0"/>
              <a:t>Downtimes of cloud services impacting the grid site </a:t>
            </a:r>
            <a:r>
              <a:rPr lang="en-US" sz="1800" b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b="0" dirty="0" smtClean="0"/>
              <a:t>Need a better way to manage cloud service upgrades</a:t>
            </a:r>
          </a:p>
          <a:p>
            <a:pPr>
              <a:buFont typeface="Arial"/>
              <a:buChar char="•"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577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7698</TotalTime>
  <Words>1035</Words>
  <Application>Microsoft Macintosh PowerPoint</Application>
  <PresentationFormat>On-screen Show (4:3)</PresentationFormat>
  <Paragraphs>192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stratuslab-presentation-template-v3</vt:lpstr>
      <vt:lpstr>StratusLab project    Update on service development and operations</vt:lpstr>
      <vt:lpstr>Presentation Outline</vt:lpstr>
      <vt:lpstr>StratusLab Project</vt:lpstr>
      <vt:lpstr>So far, so good…</vt:lpstr>
      <vt:lpstr>StratusLab Architecture</vt:lpstr>
      <vt:lpstr>Reference deployment</vt:lpstr>
      <vt:lpstr>Marketplace and Appliance Repositories</vt:lpstr>
      <vt:lpstr>Deploying a gLite grid site</vt:lpstr>
      <vt:lpstr>Production grid site</vt:lpstr>
      <vt:lpstr>Grid site elasticity</vt:lpstr>
      <vt:lpstr>Deploying a gLite grid site with OVF and Claudia</vt:lpstr>
      <vt:lpstr>Service manager and KPIs</vt:lpstr>
      <vt:lpstr>Service Manager/CE integration</vt:lpstr>
      <vt:lpstr>Other use cases – Hadoop Cluster</vt:lpstr>
      <vt:lpstr>Conclusions</vt:lpstr>
      <vt:lpstr>Credits</vt:lpstr>
      <vt:lpstr>For more information…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Vangelis Floros</dc:creator>
  <cp:lastModifiedBy>Vangelis Floros</cp:lastModifiedBy>
  <cp:revision>141</cp:revision>
  <dcterms:created xsi:type="dcterms:W3CDTF">2010-09-13T20:17:17Z</dcterms:created>
  <dcterms:modified xsi:type="dcterms:W3CDTF">2011-09-19T13:55:18Z</dcterms:modified>
</cp:coreProperties>
</file>