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7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4" r:id="rId3"/>
    <p:sldId id="299" r:id="rId4"/>
    <p:sldId id="318" r:id="rId5"/>
    <p:sldId id="323" r:id="rId6"/>
    <p:sldId id="326" r:id="rId7"/>
    <p:sldId id="283" r:id="rId8"/>
    <p:sldId id="331" r:id="rId9"/>
    <p:sldId id="378" r:id="rId10"/>
    <p:sldId id="379" r:id="rId11"/>
    <p:sldId id="340" r:id="rId12"/>
    <p:sldId id="341" r:id="rId13"/>
    <p:sldId id="338" r:id="rId14"/>
    <p:sldId id="348" r:id="rId15"/>
    <p:sldId id="350" r:id="rId16"/>
    <p:sldId id="351" r:id="rId17"/>
    <p:sldId id="344" r:id="rId18"/>
    <p:sldId id="345" r:id="rId19"/>
    <p:sldId id="365" r:id="rId20"/>
    <p:sldId id="376" r:id="rId21"/>
    <p:sldId id="380" r:id="rId22"/>
    <p:sldId id="382" r:id="rId23"/>
    <p:sldId id="386" r:id="rId24"/>
    <p:sldId id="383" r:id="rId25"/>
    <p:sldId id="390" r:id="rId26"/>
    <p:sldId id="385" r:id="rId27"/>
    <p:sldId id="384" r:id="rId28"/>
    <p:sldId id="392" r:id="rId29"/>
    <p:sldId id="391" r:id="rId30"/>
    <p:sldId id="388" r:id="rId31"/>
    <p:sldId id="387" r:id="rId32"/>
    <p:sldId id="389" r:id="rId33"/>
    <p:sldId id="381" r:id="rId34"/>
    <p:sldId id="374" r:id="rId35"/>
    <p:sldId id="393" r:id="rId36"/>
    <p:sldId id="394" r:id="rId37"/>
    <p:sldId id="373" r:id="rId3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488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725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16"/>
    </p:cViewPr>
  </p:sorterViewPr>
  <p:notesViewPr>
    <p:cSldViewPr showGuides="1">
      <p:cViewPr varScale="1">
        <p:scale>
          <a:sx n="63" d="100"/>
          <a:sy n="63" d="100"/>
        </p:scale>
        <p:origin x="-249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D8CC63-A614-BE4E-B54D-31D72492DD96}" type="datetime1">
              <a:rPr lang="it-IT"/>
              <a:pPr>
                <a:defRPr/>
              </a:pPr>
              <a:t>20-09-2011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84F880-E21C-934A-88E1-EECD5EE1524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5275"/>
          </a:xfrm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smtClean="0">
                <a:latin typeface="Times New Roman" charset="0"/>
              </a:rPr>
              <a:t>http://blogs.gartner.com/thomas bittman/2008/11/03/the- evolution-of-the-cloud-computing-market/, November 2008</a:t>
            </a:r>
            <a:endParaRPr lang="en-US" smtClean="0">
              <a:latin typeface="Times New Roman" charset="0"/>
            </a:endParaRP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287" tIns="52144" rIns="104287" bIns="52144">
            <a:prstTxWarp prst="textNoShape">
              <a:avLst/>
            </a:prstTxWarp>
          </a:bodyPr>
          <a:lstStyle/>
          <a:p>
            <a:fld id="{F711D77A-1459-AD44-BE19-55109A5F667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01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0125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b="1" smtClean="0">
                <a:latin typeface="Times New Roman" charset="0"/>
              </a:rPr>
              <a:t>B. Sotomayor, R. Montero, I. Llorente, and I. Foster, </a:t>
            </a:r>
          </a:p>
          <a:p>
            <a:r>
              <a:rPr lang="it-IT" b="1" smtClean="0">
                <a:latin typeface="Times New Roman" charset="0"/>
              </a:rPr>
              <a:t>“Virtual infrastructure management in private and hybrid clouds,” Internet Computing, IEEE, vol. 13, pp. 14–22, September 2009.</a:t>
            </a:r>
            <a:endParaRPr lang="en-US" b="1" smtClean="0">
              <a:latin typeface="Times New Roman" charset="0"/>
            </a:endParaRPr>
          </a:p>
          <a:p>
            <a:endParaRPr lang="en-US" smtClean="0">
              <a:latin typeface="Times New Roman" charset="0"/>
            </a:endParaRP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287" tIns="52144" rIns="104287" bIns="52144">
            <a:prstTxWarp prst="textNoShape">
              <a:avLst/>
            </a:prstTxWarp>
          </a:bodyPr>
          <a:lstStyle/>
          <a:p>
            <a:fld id="{827EF93A-9162-6B44-BEC9-611556CB172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287" tIns="52144" rIns="104287" bIns="52144">
            <a:prstTxWarp prst="textNoShape">
              <a:avLst/>
            </a:prstTxWarp>
          </a:bodyPr>
          <a:lstStyle/>
          <a:p>
            <a:fld id="{08044EEA-3762-3343-A749-54E9F94C51D6}" type="slidenum">
              <a:rPr lang="en-US"/>
              <a:pPr/>
              <a:t>16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60718" indent="-260718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Scalability -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The protocol must be able to meet its functionality and performance </a:t>
            </a:r>
            <a:r>
              <a:rPr lang="en-US" dirty="0" err="1">
                <a:ea typeface="+mn-ea"/>
                <a:cs typeface="+mn-cs"/>
              </a:rPr>
              <a:t>reqs</a:t>
            </a:r>
            <a:r>
              <a:rPr lang="en-US" dirty="0">
                <a:ea typeface="+mn-ea"/>
                <a:cs typeface="+mn-cs"/>
              </a:rPr>
              <a:t> even if there are millions of entities in a domain and there are millions of such domains.</a:t>
            </a:r>
          </a:p>
          <a:p>
            <a:pPr marL="260718" indent="-260718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Access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Control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- </a:t>
            </a:r>
            <a:r>
              <a:rPr lang="en-US" dirty="0">
                <a:ea typeface="+mn-ea"/>
                <a:cs typeface="+mn-cs"/>
              </a:rPr>
              <a:t>Who can watch an entity presence info and who can subscribe to that entity etc.</a:t>
            </a:r>
          </a:p>
          <a:p>
            <a:pPr marL="260718" indent="-260718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Message Encryption &amp; Authentication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- </a:t>
            </a:r>
            <a:r>
              <a:rPr lang="en-US" dirty="0">
                <a:ea typeface="+mn-ea"/>
                <a:cs typeface="+mn-cs"/>
              </a:rPr>
              <a:t>Ensure confidence that a received message has not been corrupted or tampered.</a:t>
            </a:r>
          </a:p>
          <a:p>
            <a:pPr marL="260718" indent="-260718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Presence Lookup &amp; Notification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– </a:t>
            </a:r>
            <a:r>
              <a:rPr lang="en-US" dirty="0">
                <a:ea typeface="+mn-ea"/>
                <a:cs typeface="+mn-cs"/>
              </a:rPr>
              <a:t>Even when the entity is offline, the fetcher </a:t>
            </a:r>
            <a:r>
              <a:rPr lang="en-US" dirty="0" err="1">
                <a:ea typeface="+mn-ea"/>
                <a:cs typeface="+mn-cs"/>
              </a:rPr>
              <a:t>shld</a:t>
            </a:r>
            <a:r>
              <a:rPr lang="en-US" dirty="0">
                <a:ea typeface="+mn-ea"/>
                <a:cs typeface="+mn-cs"/>
              </a:rPr>
              <a:t> be able to fetch the </a:t>
            </a:r>
            <a:r>
              <a:rPr lang="en-US" dirty="0" err="1">
                <a:ea typeface="+mn-ea"/>
                <a:cs typeface="+mn-cs"/>
              </a:rPr>
              <a:t>enity’s</a:t>
            </a:r>
            <a:r>
              <a:rPr lang="en-US" dirty="0">
                <a:ea typeface="+mn-ea"/>
                <a:cs typeface="+mn-cs"/>
              </a:rPr>
              <a:t> presence info. </a:t>
            </a:r>
          </a:p>
          <a:p>
            <a:pPr marL="260718" indent="-260718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 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Presence Caching &amp; Replication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 - </a:t>
            </a:r>
            <a:r>
              <a:rPr lang="en-US" dirty="0">
                <a:ea typeface="+mn-ea"/>
                <a:cs typeface="+mn-cs"/>
              </a:rPr>
              <a:t>Presence info to be cached and be updated when the master copy changes.</a:t>
            </a:r>
          </a:p>
          <a:p>
            <a:pPr marL="260718" indent="-260718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Reliability</a:t>
            </a:r>
            <a:r>
              <a:rPr lang="en-US" dirty="0">
                <a:ea typeface="+mn-ea"/>
                <a:cs typeface="+mn-cs"/>
              </a:rPr>
              <a:t> - Sender </a:t>
            </a:r>
            <a:r>
              <a:rPr lang="en-US" dirty="0" err="1">
                <a:ea typeface="+mn-ea"/>
                <a:cs typeface="+mn-cs"/>
              </a:rPr>
              <a:t>shld</a:t>
            </a:r>
            <a:r>
              <a:rPr lang="en-US" dirty="0">
                <a:ea typeface="+mn-ea"/>
                <a:cs typeface="+mn-cs"/>
              </a:rPr>
              <a:t> be informed of successful delivery or reasons of failure.</a:t>
            </a:r>
          </a:p>
          <a:p>
            <a:pPr marL="260718" indent="-260718">
              <a:buFontTx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Performance</a:t>
            </a:r>
            <a:r>
              <a:rPr lang="en-US" dirty="0">
                <a:ea typeface="+mn-ea"/>
                <a:cs typeface="+mn-cs"/>
              </a:rPr>
              <a:t> - Transport of the message </a:t>
            </a:r>
            <a:r>
              <a:rPr lang="en-US" dirty="0" err="1">
                <a:ea typeface="+mn-ea"/>
                <a:cs typeface="+mn-cs"/>
              </a:rPr>
              <a:t>shld</a:t>
            </a:r>
            <a:r>
              <a:rPr lang="en-US" dirty="0">
                <a:ea typeface="+mn-ea"/>
                <a:cs typeface="+mn-cs"/>
              </a:rPr>
              <a:t> be instant.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0775" cy="36972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anchor="ctr"/>
          <a:lstStyle/>
          <a:p>
            <a:endParaRPr lang="it-I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 dirty="0"/>
          </a:p>
        </p:txBody>
      </p:sp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7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3F1201C-D3BD-EC4C-B1A7-66AFA05CF229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algn="r">
              <a:defRPr/>
            </a:pPr>
            <a:r>
              <a:rPr lang="it-IT" smtClean="0"/>
              <a:t>Univ. of Messina - INFN Catania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CFDF7C6-43D0-4C41-A1CC-02D9C2DCFC2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634F5B-077C-BA4D-8497-4FE8671DCED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4250" cy="125888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Fare clic per modificare lo stile del titolo</a:t>
            </a:r>
            <a:endParaRPr lang="en-US" noProof="0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Fare clic per modificare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  <a:endParaRPr lang="en-US" noProof="0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D02C80-8DA0-1D44-9053-87AEC99A91F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7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9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64A83EF-17F9-F644-8075-B495529EE6A3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en-US" noProof="0" smtClean="0"/>
              <a:t>Fare clic per modificare lo stile del titolo</a:t>
            </a:r>
            <a:endParaRPr lang="en-US" noProof="0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Fare clic per modificare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  <a:endParaRPr lang="en-US" noProof="0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smtClean="0"/>
              <a:t>Fare clic per modificare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  <a:endParaRPr lang="en-US" noProof="0"/>
          </a:p>
        </p:txBody>
      </p:sp>
      <p:sp>
        <p:nvSpPr>
          <p:cNvPr id="5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7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B4E8849-73FA-1E4E-9687-086C5C11B93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9E7867-2BC9-1A43-812E-F8DA20E441E1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 dirty="0"/>
          </a:p>
        </p:txBody>
      </p:sp>
      <p:sp>
        <p:nvSpPr>
          <p:cNvPr id="4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7F18C072-0B8F-1E4B-A1AB-2B18C6561030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3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92714F-D984-654D-9CB4-5309FC1AC59E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7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01532AA-6951-F841-A18D-5CB31823D9F2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7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662499-490C-E046-A871-8D446A85838A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wmf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9" name="Segnaposto testo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65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Fare </a:t>
            </a:r>
            <a:r>
              <a:rPr lang="en-US" dirty="0" err="1"/>
              <a:t>clic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</a:t>
            </a:r>
            <a:r>
              <a:rPr lang="en-US" dirty="0" err="1"/>
              <a:t>stili</a:t>
            </a:r>
            <a:r>
              <a:rPr lang="en-US" dirty="0"/>
              <a:t> del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schema</a:t>
            </a:r>
          </a:p>
          <a:p>
            <a:pPr lvl="1"/>
            <a:r>
              <a:rPr lang="en-US" dirty="0" err="1"/>
              <a:t>Secondo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2"/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  <a:p>
            <a:pPr lvl="3"/>
            <a:r>
              <a:rPr lang="en-US" dirty="0"/>
              <a:t>Quarto </a:t>
            </a:r>
            <a:r>
              <a:rPr lang="en-US" dirty="0" err="1"/>
              <a:t>livello</a:t>
            </a:r>
            <a:endParaRPr lang="en-US" dirty="0"/>
          </a:p>
          <a:p>
            <a:pPr lvl="4"/>
            <a:r>
              <a:rPr lang="en-US" dirty="0" err="1"/>
              <a:t>Quinto</a:t>
            </a:r>
            <a:r>
              <a:rPr lang="en-US" dirty="0"/>
              <a:t> </a:t>
            </a:r>
            <a:r>
              <a:rPr lang="en-US" dirty="0" err="1"/>
              <a:t>livello</a:t>
            </a:r>
            <a:endParaRPr lang="en-US" dirty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hangingPunct="1">
              <a:defRPr sz="13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r>
              <a:rPr lang="it-IT" smtClean="0"/>
              <a:t>Univ. of Messina - INFN Catania</a:t>
            </a:r>
            <a:endParaRPr lang="en-US" dirty="0">
              <a:solidFill>
                <a:srgbClr val="B9AF93"/>
              </a:solidFill>
            </a:endParaRPr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buFont typeface="Times New Roman" pitchFamily="16" charset="0"/>
              <a:buNone/>
              <a:defRPr kumimoji="0" sz="1300">
                <a:solidFill>
                  <a:schemeClr val="bg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 b="1" smtClean="0"/>
              <a:t>EGI Technical Forum 2011, Sep 20 Lyon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hangingPunct="1">
              <a:defRPr sz="13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0E4D2414-DB33-5E4B-9CE0-B48EAC15CF1D}" type="slidenum">
              <a:rPr lang="en-US"/>
              <a:pPr>
                <a:defRPr/>
              </a:pPr>
              <a:t>‹n.›</a:t>
            </a:fld>
            <a:endParaRPr lang="en-US">
              <a:solidFill>
                <a:srgbClr val="B9AF93"/>
              </a:solidFill>
            </a:endParaRPr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Fare clic per modificare lo stile del titolo</a:t>
            </a:r>
            <a:endParaRPr lang="en-US" noProof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040" name="Immagine 12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6086475"/>
            <a:ext cx="1862138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 userDrawn="1"/>
        </p:nvSpPr>
        <p:spPr>
          <a:xfrm>
            <a:off x="0" y="0"/>
            <a:ext cx="2449512" cy="27463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r"/>
            <a:r>
              <a:rPr lang="it-IT" sz="1200" b="1" kern="1200" dirty="0" err="1" smtClean="0">
                <a:solidFill>
                  <a:srgbClr val="A5644E"/>
                </a:solidFill>
                <a:latin typeface="Aharoni" pitchFamily="2" charset="-79"/>
                <a:ea typeface="+mn-ea"/>
                <a:cs typeface="Aharoni" pitchFamily="2" charset="-79"/>
              </a:rPr>
              <a:t>Clouds</a:t>
            </a:r>
            <a:r>
              <a:rPr lang="it-IT" sz="1200" b="1" kern="1200" dirty="0" smtClean="0">
                <a:solidFill>
                  <a:srgbClr val="A5644E"/>
                </a:solidFill>
                <a:latin typeface="Aharoni" pitchFamily="2" charset="-79"/>
                <a:ea typeface="+mn-ea"/>
                <a:cs typeface="Aharoni" pitchFamily="2" charset="-79"/>
              </a:rPr>
              <a:t> in </a:t>
            </a:r>
            <a:r>
              <a:rPr lang="it-IT" sz="1200" b="1" kern="1200" dirty="0" err="1" smtClean="0">
                <a:solidFill>
                  <a:srgbClr val="A5644E"/>
                </a:solidFill>
                <a:latin typeface="Aharoni" pitchFamily="2" charset="-79"/>
                <a:ea typeface="+mn-ea"/>
                <a:cs typeface="Aharoni" pitchFamily="2" charset="-79"/>
              </a:rPr>
              <a:t>grids</a:t>
            </a:r>
            <a:r>
              <a:rPr lang="it-IT" sz="1200" b="1" kern="1200" dirty="0" smtClean="0">
                <a:solidFill>
                  <a:srgbClr val="A5644E"/>
                </a:solidFill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lang="it-IT" sz="1200" b="1" kern="1200" dirty="0" err="1" smtClean="0">
                <a:solidFill>
                  <a:srgbClr val="A5644E"/>
                </a:solidFill>
                <a:latin typeface="Aharoni" pitchFamily="2" charset="-79"/>
                <a:ea typeface="+mn-ea"/>
                <a:cs typeface="Aharoni" pitchFamily="2" charset="-79"/>
              </a:rPr>
              <a:t>using</a:t>
            </a:r>
            <a:r>
              <a:rPr lang="it-IT" sz="1200" b="1" kern="1200" dirty="0" smtClean="0">
                <a:solidFill>
                  <a:srgbClr val="A5644E"/>
                </a:solidFill>
                <a:latin typeface="Aharoni" pitchFamily="2" charset="-79"/>
                <a:ea typeface="+mn-ea"/>
                <a:cs typeface="Aharoni" pitchFamily="2" charset="-79"/>
              </a:rPr>
              <a:t> </a:t>
            </a:r>
            <a:r>
              <a:rPr lang="it-IT" sz="1200" b="1" i="1" kern="1200" dirty="0" smtClean="0">
                <a:solidFill>
                  <a:srgbClr val="A5644E"/>
                </a:solidFill>
                <a:latin typeface="Aharoni" pitchFamily="2" charset="-79"/>
                <a:ea typeface="+mn-ea"/>
                <a:cs typeface="Aharoni" pitchFamily="2" charset="-79"/>
              </a:rPr>
              <a:t>CLEVER</a:t>
            </a:r>
            <a:endParaRPr lang="en-US" sz="1200" dirty="0">
              <a:solidFill>
                <a:srgbClr val="A5644E"/>
              </a:solidFill>
            </a:endParaRPr>
          </a:p>
        </p:txBody>
      </p:sp>
      <p:sp>
        <p:nvSpPr>
          <p:cNvPr id="16" name="CasellaDiTesto 15"/>
          <p:cNvSpPr txBox="1"/>
          <p:nvPr userDrawn="1"/>
        </p:nvSpPr>
        <p:spPr>
          <a:xfrm>
            <a:off x="5334000" y="5982832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"/>
        <a:defRPr sz="3500" kern="1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"/>
        <a:defRPr sz="31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"/>
        <a:defRPr sz="2600" kern="1200">
          <a:solidFill>
            <a:schemeClr val="tx2"/>
          </a:solidFill>
          <a:latin typeface="+mn-lt"/>
          <a:ea typeface="ＭＳ Ｐゴシック" charset="-128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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charset="2"/>
        <a:buChar char="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Macintosh%20HD:Users:mvillari:Library:Mail%20Downloads:chapter_fig.doc!OLE_LINK2" TargetMode="External"/><Relationship Id="rId5" Type="http://schemas.openxmlformats.org/officeDocument/2006/relationships/oleObject" Target="Macintosh%20HD:Users:mvillari:Library:Mail%20Downloads:chapter_fig.doc!OLE_LINK1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Relationship Id="rId3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92112" y="1722437"/>
            <a:ext cx="9324578" cy="1347442"/>
          </a:xfrm>
        </p:spPr>
        <p:txBody>
          <a:bodyPr tIns="38880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800" b="1" dirty="0" err="1" smtClean="0">
                <a:latin typeface="Aharoni" pitchFamily="2" charset="-79"/>
                <a:ea typeface="+mj-ea"/>
                <a:cs typeface="Aharoni" pitchFamily="2" charset="-79"/>
              </a:rPr>
              <a:t>Clouds</a:t>
            </a:r>
            <a:r>
              <a:rPr lang="it-IT" sz="4800" b="1" dirty="0" smtClean="0">
                <a:latin typeface="Aharoni" pitchFamily="2" charset="-79"/>
                <a:ea typeface="+mj-ea"/>
                <a:cs typeface="Aharoni" pitchFamily="2" charset="-79"/>
              </a:rPr>
              <a:t> in </a:t>
            </a:r>
            <a:r>
              <a:rPr lang="it-IT" sz="4800" b="1" dirty="0" err="1" smtClean="0">
                <a:latin typeface="Aharoni" pitchFamily="2" charset="-79"/>
                <a:ea typeface="+mj-ea"/>
                <a:cs typeface="Aharoni" pitchFamily="2" charset="-79"/>
              </a:rPr>
              <a:t>grids</a:t>
            </a:r>
            <a:r>
              <a:rPr lang="it-IT" sz="4800" b="1" dirty="0" smtClean="0"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it-IT" sz="4800" b="1" dirty="0" err="1" smtClean="0">
                <a:latin typeface="Aharoni" pitchFamily="2" charset="-79"/>
                <a:ea typeface="+mj-ea"/>
                <a:cs typeface="Aharoni" pitchFamily="2" charset="-79"/>
              </a:rPr>
              <a:t>using</a:t>
            </a:r>
            <a:r>
              <a:rPr lang="it-IT" sz="4800" b="1" dirty="0" smtClean="0">
                <a:latin typeface="Aharoni" pitchFamily="2" charset="-79"/>
                <a:ea typeface="+mj-ea"/>
                <a:cs typeface="Aharoni" pitchFamily="2" charset="-79"/>
              </a:rPr>
              <a:t> </a:t>
            </a:r>
            <a:r>
              <a:rPr lang="it-IT" sz="4800" b="1" i="1" dirty="0" smtClean="0">
                <a:latin typeface="Aharoni" pitchFamily="2" charset="-79"/>
                <a:ea typeface="+mj-ea"/>
                <a:cs typeface="Aharoni" pitchFamily="2" charset="-79"/>
              </a:rPr>
              <a:t>CLEVER</a:t>
            </a:r>
            <a:endParaRPr lang="fi-FI" sz="4800" b="1" i="1" dirty="0" smtClean="0"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73113" y="4084637"/>
            <a:ext cx="8582025" cy="1931987"/>
          </a:xfrm>
        </p:spPr>
        <p:txBody>
          <a:bodyPr anchor="ctr">
            <a:normAutofit/>
          </a:bodyPr>
          <a:lstStyle/>
          <a:p>
            <a:pPr algn="ctr" eaLnBrk="1" hangingPunct="1">
              <a:lnSpc>
                <a:spcPct val="80000"/>
              </a:lnSpc>
              <a:buFont typeface="Times New Roman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sz="2200" dirty="0" smtClean="0">
              <a:solidFill>
                <a:srgbClr val="443329"/>
              </a:solidFill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 err="1" smtClean="0">
                <a:solidFill>
                  <a:srgbClr val="443329"/>
                </a:solidFill>
              </a:rPr>
              <a:t>Andronico</a:t>
            </a:r>
            <a:r>
              <a:rPr lang="it-IT" sz="2200" dirty="0" smtClean="0">
                <a:solidFill>
                  <a:srgbClr val="443329"/>
                </a:solidFill>
              </a:rPr>
              <a:t>	Giuseppe, </a:t>
            </a:r>
            <a:r>
              <a:rPr lang="it-IT" sz="2200" dirty="0" err="1" smtClean="0">
                <a:solidFill>
                  <a:srgbClr val="443329"/>
                </a:solidFill>
              </a:rPr>
              <a:t>Monforte</a:t>
            </a:r>
            <a:r>
              <a:rPr lang="it-IT" sz="2200" dirty="0" smtClean="0">
                <a:solidFill>
                  <a:srgbClr val="443329"/>
                </a:solidFill>
              </a:rPr>
              <a:t> Salvatore, </a:t>
            </a:r>
            <a:r>
              <a:rPr lang="it-IT" sz="2200" dirty="0" err="1" smtClean="0">
                <a:solidFill>
                  <a:srgbClr val="443329"/>
                </a:solidFill>
                <a:ea typeface="+mn-ea"/>
                <a:cs typeface="+mn-cs"/>
              </a:rPr>
              <a:t>Puliafito</a:t>
            </a:r>
            <a:r>
              <a:rPr lang="it-IT" sz="2200" dirty="0" smtClean="0">
                <a:solidFill>
                  <a:srgbClr val="443329"/>
                </a:solidFill>
                <a:ea typeface="+mn-ea"/>
                <a:cs typeface="+mn-cs"/>
              </a:rPr>
              <a:t> Antonio </a:t>
            </a: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 smtClean="0">
                <a:solidFill>
                  <a:srgbClr val="443329"/>
                </a:solidFill>
                <a:ea typeface="+mn-ea"/>
                <a:cs typeface="+mn-cs"/>
              </a:rPr>
              <a:t>and </a:t>
            </a:r>
          </a:p>
          <a:p>
            <a:pPr algn="ctr" eaLnBrk="1" hangingPunct="1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i="1" dirty="0" smtClean="0">
                <a:solidFill>
                  <a:srgbClr val="443329"/>
                </a:solidFill>
                <a:ea typeface="+mn-ea"/>
                <a:cs typeface="+mn-cs"/>
              </a:rPr>
              <a:t>Massimo </a:t>
            </a:r>
            <a:r>
              <a:rPr lang="it-IT" sz="2200" i="1" dirty="0" err="1" smtClean="0">
                <a:solidFill>
                  <a:srgbClr val="443329"/>
                </a:solidFill>
                <a:ea typeface="+mn-ea"/>
                <a:cs typeface="+mn-cs"/>
              </a:rPr>
              <a:t>Villari</a:t>
            </a:r>
            <a:endParaRPr lang="it-IT" sz="2200" i="1" dirty="0" smtClean="0">
              <a:solidFill>
                <a:srgbClr val="443329"/>
              </a:solidFill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buFont typeface="Times New Roman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sz="2200" dirty="0" smtClean="0">
              <a:solidFill>
                <a:srgbClr val="443329"/>
              </a:solidFill>
              <a:ea typeface="+mn-ea"/>
              <a:cs typeface="+mn-cs"/>
            </a:endParaRPr>
          </a:p>
          <a:p>
            <a:pPr algn="ctr" eaLnBrk="1" hangingPunct="1">
              <a:lnSpc>
                <a:spcPct val="80000"/>
              </a:lnSpc>
              <a:buFont typeface="Times New Roman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i-FI" sz="2200" dirty="0">
              <a:solidFill>
                <a:srgbClr val="443329"/>
              </a:solidFill>
              <a:ea typeface="+mn-ea"/>
              <a:cs typeface="+mn-cs"/>
            </a:endParaRPr>
          </a:p>
        </p:txBody>
      </p:sp>
      <p:sp>
        <p:nvSpPr>
          <p:cNvPr id="16388" name="Rettangolo 5"/>
          <p:cNvSpPr>
            <a:spLocks noChangeArrowheads="1"/>
          </p:cNvSpPr>
          <p:nvPr/>
        </p:nvSpPr>
        <p:spPr bwMode="auto">
          <a:xfrm>
            <a:off x="254000" y="6137275"/>
            <a:ext cx="9644063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i="1" dirty="0" err="1" smtClean="0">
                <a:solidFill>
                  <a:srgbClr val="A5644E"/>
                </a:solidFill>
              </a:rPr>
              <a:t>Dr</a:t>
            </a:r>
            <a:r>
              <a:rPr lang="fi-FI" sz="2800" b="1" i="1" dirty="0" smtClean="0">
                <a:solidFill>
                  <a:srgbClr val="A5644E"/>
                </a:solidFill>
              </a:rPr>
              <a:t>. </a:t>
            </a:r>
            <a:r>
              <a:rPr lang="fi-FI" sz="2800" b="1" i="1" dirty="0" err="1">
                <a:solidFill>
                  <a:srgbClr val="A5644E"/>
                </a:solidFill>
              </a:rPr>
              <a:t>Massimo</a:t>
            </a:r>
            <a:r>
              <a:rPr lang="fi-FI" sz="2800" b="1" i="1" dirty="0">
                <a:solidFill>
                  <a:srgbClr val="A5644E"/>
                </a:solidFill>
              </a:rPr>
              <a:t> </a:t>
            </a:r>
            <a:r>
              <a:rPr lang="fi-FI" sz="2800" b="1" i="1" dirty="0" err="1">
                <a:solidFill>
                  <a:srgbClr val="A5644E"/>
                </a:solidFill>
              </a:rPr>
              <a:t>Villari</a:t>
            </a:r>
            <a:endParaRPr lang="fi-FI" sz="2800" b="1" i="1" dirty="0">
              <a:solidFill>
                <a:srgbClr val="A5644E"/>
              </a:solidFill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i="1" dirty="0">
                <a:solidFill>
                  <a:srgbClr val="A5644E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2800" b="1" i="1" dirty="0" err="1">
                <a:solidFill>
                  <a:srgbClr val="A5644E"/>
                </a:solidFill>
                <a:latin typeface="Courier New" charset="0"/>
                <a:ea typeface="Courier New" charset="0"/>
                <a:cs typeface="Courier New" charset="0"/>
              </a:rPr>
              <a:t>mvillari@unime.it</a:t>
            </a:r>
            <a:endParaRPr lang="fi-FI" sz="2800" b="1" i="1" dirty="0">
              <a:solidFill>
                <a:srgbClr val="A5644E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" y="17433"/>
            <a:ext cx="1416236" cy="1095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165100" dir="2700000" sx="98000" sy="98000" algn="tl" rotWithShape="0">
              <a:schemeClr val="tx1">
                <a:alpha val="57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112" y="46037"/>
            <a:ext cx="4267200" cy="1037230"/>
          </a:xfrm>
          <a:prstGeom prst="rect">
            <a:avLst/>
          </a:prstGeom>
          <a:effectLst>
            <a:outerShdw blurRad="317500" dist="1905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1458912" y="427037"/>
            <a:ext cx="266700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University of Messina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Openstack initiative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>
          <a:xfrm>
            <a:off x="336550" y="1381125"/>
            <a:ext cx="9575800" cy="4989512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The goal of </a:t>
            </a:r>
            <a:r>
              <a:rPr lang="en-US" sz="2600" dirty="0" err="1" smtClean="0">
                <a:solidFill>
                  <a:srgbClr val="FF0000"/>
                </a:solidFill>
              </a:rPr>
              <a:t>OpenStack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is to allow any organization to create and offer cloud computing capabilities using open source software running on standard hardware. </a:t>
            </a:r>
            <a:r>
              <a:rPr lang="en-US" sz="2600" dirty="0" err="1" smtClean="0">
                <a:solidFill>
                  <a:srgbClr val="FF0000"/>
                </a:solidFill>
              </a:rPr>
              <a:t>OpenStack</a:t>
            </a:r>
            <a:r>
              <a:rPr lang="en-US" sz="2600" dirty="0" smtClean="0">
                <a:solidFill>
                  <a:srgbClr val="FF0000"/>
                </a:solidFill>
              </a:rPr>
              <a:t> Compute</a:t>
            </a:r>
            <a:r>
              <a:rPr lang="en-US" sz="2600" dirty="0" smtClean="0"/>
              <a:t> is software for automatically creating and managing </a:t>
            </a:r>
            <a:r>
              <a:rPr lang="en-US" sz="2600" dirty="0" smtClean="0">
                <a:solidFill>
                  <a:srgbClr val="FF0000"/>
                </a:solidFill>
              </a:rPr>
              <a:t>large groups of virtual private</a:t>
            </a:r>
            <a:r>
              <a:rPr lang="en-US" sz="2600" dirty="0" smtClean="0"/>
              <a:t> servers. </a:t>
            </a:r>
            <a:r>
              <a:rPr lang="en-US" sz="2600" dirty="0" err="1" smtClean="0">
                <a:solidFill>
                  <a:srgbClr val="FF0000"/>
                </a:solidFill>
              </a:rPr>
              <a:t>OpenStack</a:t>
            </a:r>
            <a:r>
              <a:rPr lang="en-US" sz="2600" dirty="0" smtClean="0">
                <a:solidFill>
                  <a:srgbClr val="FF0000"/>
                </a:solidFill>
              </a:rPr>
              <a:t> Storage </a:t>
            </a:r>
            <a:r>
              <a:rPr lang="en-US" sz="2600" dirty="0" smtClean="0"/>
              <a:t>is software for creating redundant, scalable object storage using clusters of commodity servers</a:t>
            </a:r>
            <a:r>
              <a:rPr lang="en-US" sz="2600" dirty="0" smtClean="0">
                <a:solidFill>
                  <a:srgbClr val="FF0000"/>
                </a:solidFill>
              </a:rPr>
              <a:t> to store terabytes or even </a:t>
            </a:r>
            <a:r>
              <a:rPr lang="en-US" sz="2600" dirty="0" err="1" smtClean="0">
                <a:solidFill>
                  <a:srgbClr val="FF0000"/>
                </a:solidFill>
              </a:rPr>
              <a:t>petabytes</a:t>
            </a:r>
            <a:r>
              <a:rPr lang="en-US" sz="2600" dirty="0" smtClean="0">
                <a:solidFill>
                  <a:srgbClr val="FF0000"/>
                </a:solidFill>
              </a:rPr>
              <a:t> of data</a:t>
            </a:r>
            <a:r>
              <a:rPr lang="en-US" sz="2600" dirty="0" smtClean="0"/>
              <a:t>. It uses the </a:t>
            </a:r>
            <a:r>
              <a:rPr lang="en-US" sz="2600" i="1" dirty="0" smtClean="0">
                <a:solidFill>
                  <a:srgbClr val="FF0000"/>
                </a:solidFill>
              </a:rPr>
              <a:t>shared nothing (SN) philosophy </a:t>
            </a:r>
            <a:r>
              <a:rPr lang="en-US" sz="2600" dirty="0" smtClean="0"/>
              <a:t>in which the architecture is fully distributed where each node is independent and </a:t>
            </a:r>
            <a:r>
              <a:rPr lang="en-US" sz="2600" dirty="0" err="1" smtClean="0"/>
              <a:t>selfsufficient</a:t>
            </a:r>
            <a:r>
              <a:rPr lang="en-US" sz="2600" dirty="0" smtClean="0"/>
              <a:t>, and there is no single point of contention across the system.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EGI Technical Forum 2011, Sep 20 Lyon</a:t>
            </a:r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3211512" y="7604602"/>
            <a:ext cx="4876800" cy="181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5644E"/>
                </a:solidFill>
              </a:rPr>
              <a:t>Canonical has recently announced: </a:t>
            </a:r>
          </a:p>
          <a:p>
            <a:pPr algn="ctr"/>
            <a:r>
              <a:rPr lang="en-US" sz="2400" i="1" dirty="0" smtClean="0">
                <a:solidFill>
                  <a:srgbClr val="A5644E"/>
                </a:solidFill>
              </a:rPr>
              <a:t>For </a:t>
            </a:r>
            <a:r>
              <a:rPr lang="en-US" sz="2400" i="1" dirty="0" err="1" smtClean="0">
                <a:solidFill>
                  <a:srgbClr val="A5644E"/>
                </a:solidFill>
              </a:rPr>
              <a:t>Ubuntu</a:t>
            </a:r>
            <a:r>
              <a:rPr lang="en-US" sz="2400" i="1" dirty="0" smtClean="0">
                <a:solidFill>
                  <a:srgbClr val="A5644E"/>
                </a:solidFill>
              </a:rPr>
              <a:t>, </a:t>
            </a:r>
            <a:r>
              <a:rPr lang="en-US" sz="2400" i="1" dirty="0" err="1" smtClean="0">
                <a:solidFill>
                  <a:srgbClr val="A5644E"/>
                </a:solidFill>
              </a:rPr>
              <a:t>OpenStack</a:t>
            </a:r>
            <a:r>
              <a:rPr lang="en-US" sz="2400" i="1" dirty="0" smtClean="0">
                <a:solidFill>
                  <a:srgbClr val="A5644E"/>
                </a:solidFill>
              </a:rPr>
              <a:t>, and not Eucalyptus will make up the</a:t>
            </a:r>
          </a:p>
          <a:p>
            <a:pPr algn="ctr"/>
            <a:r>
              <a:rPr lang="en-US" sz="2400" i="1" dirty="0" smtClean="0">
                <a:solidFill>
                  <a:srgbClr val="A5644E"/>
                </a:solidFill>
              </a:rPr>
              <a:t>core of the </a:t>
            </a:r>
            <a:r>
              <a:rPr lang="en-US" sz="2400" i="1" dirty="0" err="1" smtClean="0">
                <a:solidFill>
                  <a:srgbClr val="A5644E"/>
                </a:solidFill>
              </a:rPr>
              <a:t>Ubuntu</a:t>
            </a:r>
            <a:r>
              <a:rPr lang="en-US" sz="2400" i="1" dirty="0" smtClean="0">
                <a:solidFill>
                  <a:srgbClr val="A5644E"/>
                </a:solidFill>
              </a:rPr>
              <a:t> Cloud.</a:t>
            </a:r>
            <a:endParaRPr lang="en-US" sz="2400" i="1" dirty="0">
              <a:solidFill>
                <a:srgbClr val="A5644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1 -0.12579 L -0.00111 -0.299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Design of a new vim: clever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it-IT" smtClean="0"/>
              <a:t>CLEVER: A CLoud-Enabled Virtual EnviRonment:</a:t>
            </a:r>
          </a:p>
          <a:p>
            <a:r>
              <a:rPr lang="it-IT" smtClean="0"/>
              <a:t>To simplify the access management of private/hybrid clouds</a:t>
            </a:r>
          </a:p>
          <a:p>
            <a:r>
              <a:rPr lang="it-IT" smtClean="0"/>
              <a:t>To provide simple and easily accessible interfaces to interact with different “interconnected” clouds, deploy Virtual Machines and perform load balancing through migration. </a:t>
            </a:r>
            <a:endParaRPr lang="en-US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Design of a new vim: clever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>
          <a:xfrm>
            <a:off x="1027113" y="1112838"/>
            <a:ext cx="9575800" cy="4989512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it-IT" smtClean="0"/>
              <a:t>The pluggable design:</a:t>
            </a:r>
          </a:p>
          <a:p>
            <a:pPr lvl="1"/>
            <a:r>
              <a:rPr lang="it-IT" smtClean="0"/>
              <a:t>integrating security, </a:t>
            </a:r>
          </a:p>
          <a:p>
            <a:pPr lvl="1"/>
            <a:r>
              <a:rPr lang="it-IT" smtClean="0"/>
              <a:t>contextualization, </a:t>
            </a:r>
          </a:p>
          <a:p>
            <a:pPr lvl="1"/>
            <a:r>
              <a:rPr lang="it-IT" smtClean="0"/>
              <a:t>VM disk image management</a:t>
            </a:r>
          </a:p>
          <a:p>
            <a:pPr lvl="1"/>
            <a:r>
              <a:rPr lang="it-IT" smtClean="0"/>
              <a:t>federation functionalities </a:t>
            </a:r>
          </a:p>
          <a:p>
            <a:r>
              <a:rPr lang="it-IT" smtClean="0"/>
              <a:t>It is able to grant:</a:t>
            </a:r>
          </a:p>
          <a:p>
            <a:pPr lvl="1"/>
            <a:r>
              <a:rPr lang="it-IT" smtClean="0"/>
              <a:t>high scalability, </a:t>
            </a:r>
          </a:p>
          <a:p>
            <a:pPr lvl="1"/>
            <a:r>
              <a:rPr lang="it-IT" smtClean="0"/>
              <a:t>Modularity</a:t>
            </a:r>
          </a:p>
          <a:p>
            <a:pPr lvl="1"/>
            <a:r>
              <a:rPr lang="it-IT" smtClean="0"/>
              <a:t>flexibility in the middleware architecture, </a:t>
            </a:r>
          </a:p>
          <a:p>
            <a:pPr lvl="1"/>
            <a:r>
              <a:rPr lang="it-IT" smtClean="0"/>
              <a:t>fault tolerance requirements are also satisfied.</a:t>
            </a:r>
            <a:endParaRPr lang="en-US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Vim: Summary comparison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7891" name="Segnaposto contenuto 6" descr="table_middlewar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8001" r="-28001"/>
          <a:stretch>
            <a:fillRect/>
          </a:stretch>
        </p:blipFill>
        <p:spPr/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550" y="427037"/>
            <a:ext cx="9575800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Inter-host Communication and Security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5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it-IT" smtClean="0"/>
              <a:t>HM-CM Communication Protocol over XMPP, main features:</a:t>
            </a:r>
          </a:p>
          <a:p>
            <a:r>
              <a:rPr lang="it-IT" smtClean="0"/>
              <a:t>Open Source Communication Protocol</a:t>
            </a:r>
          </a:p>
          <a:p>
            <a:r>
              <a:rPr lang="it-IT" smtClean="0"/>
              <a:t>peer2peer approach</a:t>
            </a:r>
          </a:p>
          <a:p>
            <a:r>
              <a:rPr lang="en-US" smtClean="0"/>
              <a:t>Auto setup through the DHCP discovery</a:t>
            </a:r>
          </a:p>
          <a:p>
            <a:r>
              <a:rPr lang="en-US" smtClean="0"/>
              <a:t>Inband Registration</a:t>
            </a:r>
          </a:p>
          <a:p>
            <a:r>
              <a:rPr lang="en-US" smtClean="0"/>
              <a:t> Firewall pass-through</a:t>
            </a:r>
          </a:p>
        </p:txBody>
      </p:sp>
      <p:sp>
        <p:nvSpPr>
          <p:cNvPr id="38917" name="CasellaDiTesto 5"/>
          <p:cNvSpPr txBox="1">
            <a:spLocks noChangeArrowheads="1"/>
          </p:cNvSpPr>
          <p:nvPr/>
        </p:nvSpPr>
        <p:spPr bwMode="auto">
          <a:xfrm>
            <a:off x="1709738" y="2849563"/>
            <a:ext cx="1841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4031" y="503237"/>
            <a:ext cx="9576594" cy="495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XMPP</a:t>
            </a:r>
            <a:r>
              <a:rPr lang="en-US" sz="4400" dirty="0">
                <a:solidFill>
                  <a:srgbClr val="4E3B30"/>
                </a:solidFill>
              </a:rPr>
              <a:t> 	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4E3B30"/>
                </a:solidFill>
              </a:rPr>
              <a:t>	</a:t>
            </a:r>
            <a:r>
              <a:rPr lang="en-US" dirty="0">
                <a:solidFill>
                  <a:srgbClr val="4E3B30"/>
                </a:solidFill>
                <a:latin typeface="+mn-lt"/>
              </a:rPr>
              <a:t>The base protocol used for XMPP is </a:t>
            </a:r>
            <a:r>
              <a:rPr lang="en-US" b="1" dirty="0">
                <a:solidFill>
                  <a:srgbClr val="4E3B30"/>
                </a:solidFill>
                <a:latin typeface="+mn-lt"/>
              </a:rPr>
              <a:t>RFC 2779</a:t>
            </a:r>
            <a:r>
              <a:rPr lang="en-US" dirty="0">
                <a:solidFill>
                  <a:srgbClr val="4E3B30"/>
                </a:solidFill>
                <a:latin typeface="+mn-lt"/>
              </a:rPr>
              <a:t> (</a:t>
            </a:r>
            <a:r>
              <a:rPr lang="en-US" i="1" dirty="0">
                <a:solidFill>
                  <a:srgbClr val="4E3B30"/>
                </a:solidFill>
                <a:latin typeface="+mn-lt"/>
              </a:rPr>
              <a:t>Instant Messaging /Presence Protocol Requirements</a:t>
            </a:r>
            <a:r>
              <a:rPr lang="en-US" dirty="0">
                <a:solidFill>
                  <a:srgbClr val="4E3B30"/>
                </a:solidFill>
                <a:latin typeface="+mn-lt"/>
              </a:rPr>
              <a:t>).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4E3B30"/>
                </a:solidFill>
                <a:latin typeface="+mn-lt"/>
              </a:rPr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Presence</a:t>
            </a:r>
            <a:r>
              <a:rPr lang="en-US" sz="4000" b="1" dirty="0">
                <a:solidFill>
                  <a:srgbClr val="4E3B3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and</a:t>
            </a:r>
            <a:r>
              <a:rPr lang="en-US" sz="4000" b="1" dirty="0">
                <a:solidFill>
                  <a:srgbClr val="4E3B3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Instant</a:t>
            </a:r>
            <a:r>
              <a:rPr lang="en-US" sz="4000" b="1" dirty="0">
                <a:solidFill>
                  <a:srgbClr val="4E3B3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Messaging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3500" dirty="0">
                <a:solidFill>
                  <a:srgbClr val="4E3B30"/>
                </a:solidFill>
              </a:rPr>
              <a:t>   </a:t>
            </a:r>
            <a:r>
              <a:rPr lang="en-US" sz="3500" dirty="0">
                <a:solidFill>
                  <a:srgbClr val="4E3B30"/>
                </a:solidFill>
                <a:latin typeface="+mn-lt"/>
              </a:rPr>
              <a:t>Presence – </a:t>
            </a:r>
            <a:r>
              <a:rPr lang="en-US" dirty="0">
                <a:solidFill>
                  <a:srgbClr val="4E3B30"/>
                </a:solidFill>
                <a:latin typeface="+mn-lt"/>
              </a:rPr>
              <a:t>Presence is a means for finding, retrieving, and subscribing to changes in the presence information (e.g. "online" or "offline") of other users.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3500" dirty="0">
                <a:solidFill>
                  <a:srgbClr val="4E3B30"/>
                </a:solidFill>
                <a:latin typeface="+mn-lt"/>
              </a:rPr>
              <a:t>   Instant Messaging – </a:t>
            </a:r>
            <a:r>
              <a:rPr lang="en-US" dirty="0">
                <a:solidFill>
                  <a:srgbClr val="4E3B30"/>
                </a:solidFill>
                <a:latin typeface="+mn-lt"/>
              </a:rPr>
              <a:t>It is a means for sending small, simple messages that are delivered immediately to online users. 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4E3B30"/>
              </a:solidFill>
              <a:latin typeface="+mn-lt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C072-0B8F-1E4B-A1AB-2B18C656103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427037"/>
            <a:ext cx="9575800" cy="9239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+mj-ea"/>
                <a:cs typeface="+mj-cs"/>
              </a:rPr>
              <a:t>Requirements</a:t>
            </a: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dirty="0">
                <a:ea typeface="+mj-ea"/>
                <a:cs typeface="+mj-cs"/>
              </a:rPr>
              <a:t>of</a:t>
            </a: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dirty="0">
                <a:ea typeface="+mj-ea"/>
                <a:cs typeface="+mj-cs"/>
              </a:rPr>
              <a:t>RFC</a:t>
            </a: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dirty="0">
                <a:ea typeface="+mj-ea"/>
                <a:cs typeface="+mj-cs"/>
              </a:rPr>
              <a:t>2779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71962" indent="-671962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Scalability</a:t>
            </a:r>
          </a:p>
          <a:p>
            <a:pPr marL="671962" indent="-671962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Access Control</a:t>
            </a:r>
          </a:p>
          <a:p>
            <a:pPr marL="671962" indent="-671962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Message Encryption &amp; Authentication</a:t>
            </a:r>
          </a:p>
          <a:p>
            <a:pPr marL="671962" indent="-671962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Presence Lookup &amp; Notification</a:t>
            </a:r>
          </a:p>
          <a:p>
            <a:pPr marL="671962" indent="-671962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Presence Caching &amp; Replication</a:t>
            </a:r>
          </a:p>
          <a:p>
            <a:pPr marL="671962" indent="-671962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Reliability</a:t>
            </a:r>
          </a:p>
          <a:p>
            <a:pPr marL="671962" indent="-671962">
              <a:buFontTx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  <a:cs typeface="+mn-cs"/>
              </a:rPr>
              <a:t>Performance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87375" y="7551738"/>
            <a:ext cx="8990013" cy="23241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chemeClr val="accent2"/>
                </a:solidFill>
              </a:rPr>
              <a:t>XMPP</a:t>
            </a:r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Overview</a:t>
            </a:r>
            <a:endParaRPr lang="en-US" sz="2800">
              <a:solidFill>
                <a:schemeClr val="accent2"/>
              </a:solidFill>
              <a:latin typeface="Franklin Gothic Book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4E3B30"/>
                </a:solidFill>
                <a:latin typeface="Franklin Gothic Book" charset="0"/>
              </a:rPr>
              <a:t>     XMPP is an open protocol </a:t>
            </a:r>
            <a:r>
              <a:rPr lang="en-US" b="1">
                <a:solidFill>
                  <a:srgbClr val="4E3B30"/>
                </a:solidFill>
                <a:latin typeface="Franklin Gothic Book" charset="0"/>
              </a:rPr>
              <a:t>for streaming XML elements</a:t>
            </a:r>
            <a:r>
              <a:rPr lang="en-US">
                <a:solidFill>
                  <a:srgbClr val="4E3B30"/>
                </a:solidFill>
                <a:latin typeface="Franklin Gothic Book" charset="0"/>
              </a:rPr>
              <a:t> in order to exchange messages and presence information in close to real time.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>
              <a:solidFill>
                <a:srgbClr val="4E3B30"/>
              </a:solidFill>
              <a:latin typeface="Franklin Gothic Book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>
                <a:solidFill>
                  <a:srgbClr val="4E3B30"/>
                </a:solidFill>
                <a:latin typeface="Franklin Gothic Book" charset="0"/>
              </a:rPr>
              <a:t>      XMPP has been implemented via a typical </a:t>
            </a:r>
            <a:r>
              <a:rPr lang="en-US" b="1">
                <a:solidFill>
                  <a:srgbClr val="4E3B30"/>
                </a:solidFill>
                <a:latin typeface="Franklin Gothic Book" charset="0"/>
              </a:rPr>
              <a:t>client-server architecture</a:t>
            </a:r>
            <a:r>
              <a:rPr lang="en-US">
                <a:solidFill>
                  <a:srgbClr val="4E3B30"/>
                </a:solidFill>
                <a:latin typeface="Franklin Gothic Book" charset="0"/>
              </a:rPr>
              <a:t>, wherein a client utilizing XMPP accesses a server over a </a:t>
            </a:r>
            <a:r>
              <a:rPr lang="en-US" b="1">
                <a:solidFill>
                  <a:srgbClr val="4E3B30"/>
                </a:solidFill>
                <a:latin typeface="Franklin Gothic Book" charset="0"/>
              </a:rPr>
              <a:t>TCP socket</a:t>
            </a:r>
            <a:r>
              <a:rPr lang="en-US">
                <a:solidFill>
                  <a:srgbClr val="4E3B30"/>
                </a:solidFill>
                <a:latin typeface="Franklin Gothic Book" charset="0"/>
              </a:rPr>
              <a:t>.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7875E-6 -4.70786E-6 L 6.67875E-6 -0.75872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146050" y="500063"/>
            <a:ext cx="97726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9072563" y="7135813"/>
            <a:ext cx="83661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>
            <a:prstTxWarp prst="textNoShape">
              <a:avLst/>
            </a:prstTxWarp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3D4451-790D-BB4B-8CF6-2AF632BC167A}" type="slidenum">
              <a:rPr lang="en-US" sz="1300">
                <a:solidFill>
                  <a:srgbClr val="D38E27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300">
              <a:solidFill>
                <a:srgbClr val="D38E27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646891" y="279375"/>
            <a:ext cx="9433733" cy="920750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dirty="0" err="1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Virtual</a:t>
            </a:r>
            <a:r>
              <a:rPr lang="it-IT" dirty="0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it-IT" dirty="0" err="1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execution</a:t>
            </a:r>
            <a:r>
              <a:rPr lang="it-IT" dirty="0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it-IT" dirty="0" err="1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environment</a:t>
            </a:r>
            <a:r>
              <a:rPr lang="it-IT" dirty="0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: CLEVER</a:t>
            </a:r>
            <a:endParaRPr lang="it-IT" dirty="0"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43014" name="Immagine 8" descr="stack_articol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6900" y="1350963"/>
            <a:ext cx="69326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2"/>
          <p:cNvSpPr txBox="1">
            <a:spLocks noChangeArrowheads="1"/>
          </p:cNvSpPr>
          <p:nvPr/>
        </p:nvSpPr>
        <p:spPr bwMode="auto">
          <a:xfrm>
            <a:off x="1382713" y="4637088"/>
            <a:ext cx="8458200" cy="292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>
            <a:prstTxWarp prst="textNoShape">
              <a:avLst/>
            </a:prstTxWarp>
          </a:bodyPr>
          <a:lstStyle/>
          <a:p>
            <a:pPr marL="374650" indent="-374650" eaLnBrk="0">
              <a:spcBef>
                <a:spcPts val="875"/>
              </a:spcBef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500">
                <a:solidFill>
                  <a:srgbClr val="4E3B30"/>
                </a:solidFill>
                <a:latin typeface="Franklin Gothic Book" charset="0"/>
              </a:rPr>
              <a:t>CLEVER aims at the design of a VI management layer.</a:t>
            </a:r>
          </a:p>
          <a:p>
            <a:pPr marL="374650" indent="-374650" eaLnBrk="0">
              <a:spcBef>
                <a:spcPts val="875"/>
              </a:spcBef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500">
                <a:solidFill>
                  <a:srgbClr val="4E3B30"/>
                </a:solidFill>
                <a:latin typeface="Franklin Gothic Book" charset="0"/>
              </a:rPr>
              <a:t>CLEVER provides accessible interfaces exploitable from higher levels.</a:t>
            </a:r>
          </a:p>
          <a:p>
            <a:pPr marL="374650" indent="-374650" eaLnBrk="0">
              <a:spcBef>
                <a:spcPts val="875"/>
              </a:spcBef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500">
                <a:solidFill>
                  <a:srgbClr val="4E3B30"/>
                </a:solidFill>
                <a:latin typeface="Franklin Gothic Book" charset="0"/>
              </a:rPr>
              <a:t>The high level management layer could include interfaces for enabling Cloud Management interaction (i.e.,Cloud Orchestrator)</a:t>
            </a:r>
          </a:p>
          <a:p>
            <a:pPr marL="374650" indent="-374650" eaLnBrk="0">
              <a:spcBef>
                <a:spcPts val="875"/>
              </a:spcBef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endParaRPr lang="en-GB" sz="3100">
              <a:solidFill>
                <a:srgbClr val="4E3B30"/>
              </a:solidFill>
              <a:latin typeface="Franklin Gothic Book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6512" y="2179637"/>
            <a:ext cx="9575800" cy="923925"/>
          </a:xfrm>
          <a:prstGeom prst="rect">
            <a:avLst/>
          </a:prstGeom>
        </p:spPr>
        <p:txBody>
          <a:bodyPr lIns="100794" tIns="50397" rIns="100794" bIns="50397" anchor="ctr">
            <a:prstTxWarp prst="textNoShape">
              <a:avLst/>
            </a:prstTxWarp>
            <a:normAutofit/>
          </a:bodyPr>
          <a:lstStyle/>
          <a:p>
            <a:pPr defTabSz="914400" eaLnBrk="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Clever stack</a:t>
            </a:r>
          </a:p>
        </p:txBody>
      </p:sp>
      <p:pic>
        <p:nvPicPr>
          <p:cNvPr id="12" name="Segnaposto contenuto 7" descr="stack_1.png"/>
          <p:cNvPicPr>
            <a:picLocks noChangeAspect="1"/>
          </p:cNvPicPr>
          <p:nvPr/>
        </p:nvPicPr>
        <p:blipFill>
          <a:blip r:embed="rId4"/>
          <a:srcRect l="-38609" r="-38609"/>
          <a:stretch>
            <a:fillRect/>
          </a:stretch>
        </p:blipFill>
        <p:spPr bwMode="auto">
          <a:xfrm>
            <a:off x="488950" y="7553325"/>
            <a:ext cx="957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C072-0B8F-1E4B-A1AB-2B18C65610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 dirty="0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992E-6 -7.48214E-7 L -0.00189 -0.825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 txBox="1">
            <a:spLocks noChangeArrowheads="1"/>
          </p:cNvSpPr>
          <p:nvPr/>
        </p:nvSpPr>
        <p:spPr bwMode="auto">
          <a:xfrm>
            <a:off x="1549399" y="4918075"/>
            <a:ext cx="9358313" cy="3357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800" tIns="50400" rIns="100800" bIns="50400">
            <a:prstTxWarp prst="textNoShape">
              <a:avLst/>
            </a:prstTxWarp>
          </a:bodyPr>
          <a:lstStyle/>
          <a:p>
            <a:pPr marL="374650" indent="-374650" eaLnBrk="0"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Host Management Layer: Host Manager</a:t>
            </a:r>
          </a:p>
          <a:p>
            <a:pPr marL="1117600" lvl="1" indent="-374650" eaLnBrk="0"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Performs physical resources monitoring and </a:t>
            </a:r>
            <a:r>
              <a:rPr lang="en-GB" sz="2200" dirty="0" err="1">
                <a:solidFill>
                  <a:srgbClr val="4E3B30"/>
                </a:solidFill>
                <a:latin typeface="Franklin Gothic Book" charset="0"/>
              </a:rPr>
              <a:t>VEs</a:t>
            </a: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 allocation</a:t>
            </a:r>
          </a:p>
          <a:p>
            <a:pPr marL="374650" indent="-374650" eaLnBrk="0"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Cluster Management Layer: Cluster Manager</a:t>
            </a:r>
          </a:p>
          <a:p>
            <a:pPr marL="1117600" lvl="1" indent="-374650" eaLnBrk="0"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Monitoring the overall state of the cluster, “coordinates” </a:t>
            </a:r>
            <a:r>
              <a:rPr lang="en-GB" sz="2200" dirty="0" err="1">
                <a:solidFill>
                  <a:srgbClr val="4E3B30"/>
                </a:solidFill>
                <a:latin typeface="Franklin Gothic Book" charset="0"/>
              </a:rPr>
              <a:t>HMs</a:t>
            </a:r>
            <a:endParaRPr lang="en-GB" sz="2200" dirty="0">
              <a:solidFill>
                <a:srgbClr val="4E3B30"/>
              </a:solidFill>
              <a:latin typeface="Franklin Gothic Book" charset="0"/>
            </a:endParaRPr>
          </a:p>
          <a:p>
            <a:pPr marL="374650" indent="-374650" eaLnBrk="0"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External components: XMPP Server and Distributed Database</a:t>
            </a:r>
          </a:p>
          <a:p>
            <a:pPr marL="374650" indent="-374650" eaLnBrk="0"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XMPP advantages: host presence, open standard</a:t>
            </a:r>
          </a:p>
          <a:p>
            <a:pPr marL="374650" indent="-374650" eaLnBrk="0"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r>
              <a:rPr lang="en-GB" sz="2200" dirty="0">
                <a:solidFill>
                  <a:srgbClr val="4E3B30"/>
                </a:solidFill>
                <a:latin typeface="Franklin Gothic Book" charset="0"/>
              </a:rPr>
              <a:t>              Central failure point does not exist: fault tolerance 				mechanism with multiple CM instances </a:t>
            </a:r>
          </a:p>
          <a:p>
            <a:pPr marL="374650" indent="-374650" eaLnBrk="0">
              <a:spcBef>
                <a:spcPts val="875"/>
              </a:spcBef>
              <a:buClr>
                <a:srgbClr val="F0A22E"/>
              </a:buClr>
              <a:buSzPct val="45000"/>
              <a:buFont typeface="Wingdings" charset="2"/>
              <a:buChar char=""/>
              <a:tabLst>
                <a:tab pos="374650" algn="l"/>
                <a:tab pos="479425" algn="l"/>
                <a:tab pos="928688" algn="l"/>
                <a:tab pos="1377950" algn="l"/>
                <a:tab pos="1827213" algn="l"/>
                <a:tab pos="2276475" algn="l"/>
                <a:tab pos="2725738" algn="l"/>
                <a:tab pos="3175000" algn="l"/>
                <a:tab pos="3624263" algn="l"/>
                <a:tab pos="4073525" algn="l"/>
                <a:tab pos="4522788" algn="l"/>
                <a:tab pos="4972050" algn="l"/>
                <a:tab pos="5421313" algn="l"/>
                <a:tab pos="5870575" algn="l"/>
                <a:tab pos="6319838" algn="l"/>
                <a:tab pos="6769100" algn="l"/>
                <a:tab pos="7218363" algn="l"/>
                <a:tab pos="7667625" algn="l"/>
                <a:tab pos="8116888" algn="l"/>
                <a:tab pos="8566150" algn="l"/>
                <a:tab pos="9015413" algn="l"/>
                <a:tab pos="9410700" algn="l"/>
              </a:tabLst>
            </a:pPr>
            <a:endParaRPr lang="en-GB" sz="2200" dirty="0">
              <a:solidFill>
                <a:srgbClr val="4E3B30"/>
              </a:solidFill>
              <a:latin typeface="Franklin Gothic Book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C072-0B8F-1E4B-A1AB-2B18C65610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10" name="Titolo 7"/>
          <p:cNvSpPr>
            <a:spLocks noGrp="1"/>
          </p:cNvSpPr>
          <p:nvPr>
            <p:ph type="title"/>
          </p:nvPr>
        </p:nvSpPr>
        <p:spPr>
          <a:xfrm>
            <a:off x="646891" y="279375"/>
            <a:ext cx="9433733" cy="920750"/>
          </a:xfrm>
        </p:spPr>
        <p:txBody>
          <a:bodyPr>
            <a:normAutofit fontScale="90000"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it-IT" dirty="0" err="1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Virtual</a:t>
            </a:r>
            <a:r>
              <a:rPr lang="it-IT" dirty="0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it-IT" dirty="0" err="1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execution</a:t>
            </a:r>
            <a:r>
              <a:rPr lang="it-IT" dirty="0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it-IT" dirty="0" err="1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environment</a:t>
            </a:r>
            <a:r>
              <a:rPr lang="it-IT" dirty="0" smtClean="0"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: CLEVER</a:t>
            </a:r>
            <a:endParaRPr lang="it-IT" dirty="0"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12" name="Immagine 11" descr="CLEVER-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1112837"/>
            <a:ext cx="7696200" cy="387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Clever architecture: the added values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131" name="Segnaposto contenuto 5"/>
          <p:cNvSpPr>
            <a:spLocks noGrp="1"/>
          </p:cNvSpPr>
          <p:nvPr>
            <p:ph idx="1"/>
          </p:nvPr>
        </p:nvSpPr>
        <p:spPr>
          <a:xfrm>
            <a:off x="336550" y="1152525"/>
            <a:ext cx="9575800" cy="4989513"/>
          </a:xfrm>
        </p:spPr>
        <p:txBody>
          <a:bodyPr/>
          <a:lstStyle/>
          <a:p>
            <a:r>
              <a:rPr lang="en-US" dirty="0" smtClean="0"/>
              <a:t>Inter host (inter cluster) Communication: p2p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Zero configuration: </a:t>
            </a:r>
            <a:r>
              <a:rPr lang="en-US" b="1" dirty="0" err="1" smtClean="0">
                <a:solidFill>
                  <a:srgbClr val="FF0000"/>
                </a:solidFill>
              </a:rPr>
              <a:t>ZeroConf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Monitoring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Fault  Tolerance</a:t>
            </a:r>
          </a:p>
          <a:p>
            <a:r>
              <a:rPr lang="en-US" dirty="0" smtClean="0"/>
              <a:t>System Logs: Apache Log4J</a:t>
            </a:r>
          </a:p>
          <a:p>
            <a:r>
              <a:rPr lang="en-US" dirty="0" smtClean="0"/>
              <a:t>Distributed Database: </a:t>
            </a:r>
            <a:r>
              <a:rPr lang="en-US" dirty="0" err="1" smtClean="0"/>
              <a:t>Sedna</a:t>
            </a:r>
            <a:r>
              <a:rPr lang="en-US" dirty="0" smtClean="0"/>
              <a:t> (XML-based)</a:t>
            </a:r>
          </a:p>
          <a:p>
            <a:r>
              <a:rPr lang="en-US" dirty="0" smtClean="0"/>
              <a:t>Storage: Virtual Distributed Technology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9" name="Segnaposto contenuto 5"/>
          <p:cNvSpPr txBox="1">
            <a:spLocks/>
          </p:cNvSpPr>
          <p:nvPr/>
        </p:nvSpPr>
        <p:spPr bwMode="auto">
          <a:xfrm>
            <a:off x="10171112" y="1304925"/>
            <a:ext cx="9575800" cy="4989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"/>
              <a:tabLst/>
              <a:defRPr/>
            </a:pPr>
            <a:r>
              <a:rPr kumimoji="0" lang="en-US" sz="35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Communication XMPP:</a:t>
            </a:r>
          </a:p>
          <a:p>
            <a:pPr marL="817563" marR="0" lvl="1" indent="-314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"/>
              <a:tabLst/>
              <a:defRPr/>
            </a:pPr>
            <a:r>
              <a:rPr kumimoji="0" lang="en-U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Fault Tolerance: pool of JABBERDs</a:t>
            </a:r>
          </a:p>
          <a:p>
            <a:pPr marL="817563" marR="0" lvl="1" indent="-314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"/>
              <a:tabLst/>
              <a:defRPr/>
            </a:pPr>
            <a:r>
              <a:rPr kumimoji="0" lang="en-U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Networking: Firewall Crossing</a:t>
            </a:r>
          </a:p>
          <a:p>
            <a:pPr marL="817563" marR="0" lvl="1" indent="-314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"/>
              <a:tabLst/>
              <a:defRPr/>
            </a:pPr>
            <a:r>
              <a:rPr kumimoji="0" lang="en-U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Logging of overall communication and actions</a:t>
            </a:r>
          </a:p>
          <a:p>
            <a:pPr marL="817563" marR="0" lvl="1" indent="-314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"/>
              <a:tabLst/>
              <a:defRPr/>
            </a:pPr>
            <a:r>
              <a:rPr kumimoji="0" lang="en-U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Open Protocol</a:t>
            </a:r>
          </a:p>
          <a:p>
            <a:pPr marL="817563" marR="0" lvl="1" indent="-3143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"/>
              <a:tabLst/>
              <a:defRPr/>
            </a:pPr>
            <a:r>
              <a:rPr kumimoji="0" lang="en-US" sz="31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Protocol Intrinsic Security 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94 0.00147 L -1.00016 0.001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Outline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504825" y="1570038"/>
            <a:ext cx="9575800" cy="4989512"/>
          </a:xfrm>
        </p:spPr>
        <p:txBody>
          <a:bodyPr/>
          <a:lstStyle/>
          <a:p>
            <a:pPr eaLnBrk="1" hangingPunct="1"/>
            <a:r>
              <a:rPr lang="en-US" dirty="0" smtClean="0"/>
              <a:t>Briefly about Cloud</a:t>
            </a:r>
          </a:p>
          <a:p>
            <a:pPr eaLnBrk="1" hangingPunct="1"/>
            <a:r>
              <a:rPr lang="en-US" dirty="0" smtClean="0"/>
              <a:t>Introduction, Challenge and Opportunities</a:t>
            </a:r>
          </a:p>
          <a:p>
            <a:pPr eaLnBrk="1" hangingPunct="1"/>
            <a:r>
              <a:rPr lang="en-US" dirty="0" smtClean="0"/>
              <a:t>Cloud Middleware: details on CLEVER</a:t>
            </a:r>
          </a:p>
          <a:p>
            <a:pPr eaLnBrk="1" hangingPunct="1"/>
            <a:r>
              <a:rPr lang="en-US" dirty="0" smtClean="0"/>
              <a:t>CLEVER and GRID: motivations, the design and implementation</a:t>
            </a:r>
          </a:p>
          <a:p>
            <a:pPr eaLnBrk="1" hangingPunct="1"/>
            <a:r>
              <a:rPr lang="en-US" dirty="0" smtClean="0"/>
              <a:t>CLEVER </a:t>
            </a:r>
            <a:r>
              <a:rPr lang="en-US" dirty="0" err="1" smtClean="0"/>
              <a:t>deplyment</a:t>
            </a:r>
            <a:r>
              <a:rPr lang="en-US" dirty="0" smtClean="0"/>
              <a:t> on GRID</a:t>
            </a:r>
          </a:p>
          <a:p>
            <a:pPr eaLnBrk="1" hangingPunct="1"/>
            <a:r>
              <a:rPr lang="en-US" dirty="0" smtClean="0"/>
              <a:t>Conclusions and Future Work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Clever architecture: the added values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2227" name="Segnaposto contenuto 5"/>
          <p:cNvSpPr>
            <a:spLocks noGrp="1"/>
          </p:cNvSpPr>
          <p:nvPr>
            <p:ph idx="1"/>
          </p:nvPr>
        </p:nvSpPr>
        <p:spPr>
          <a:xfrm>
            <a:off x="336550" y="1152525"/>
            <a:ext cx="9575800" cy="4989513"/>
          </a:xfrm>
        </p:spPr>
        <p:txBody>
          <a:bodyPr/>
          <a:lstStyle/>
          <a:p>
            <a:r>
              <a:rPr lang="en-US" smtClean="0"/>
              <a:t>Zero configuration: ZeroConf</a:t>
            </a:r>
          </a:p>
          <a:p>
            <a:pPr lvl="1"/>
            <a:r>
              <a:rPr lang="en-US" smtClean="0"/>
              <a:t>Wizard Installation: common steps</a:t>
            </a:r>
          </a:p>
          <a:p>
            <a:pPr lvl="1"/>
            <a:r>
              <a:rPr lang="en-US" smtClean="0"/>
              <a:t>Minimal requirements: S.O. and environment (Java)</a:t>
            </a:r>
          </a:p>
          <a:p>
            <a:pPr lvl="2"/>
            <a:r>
              <a:rPr lang="en-US" smtClean="0"/>
              <a:t>All in a JAR file.</a:t>
            </a:r>
          </a:p>
          <a:p>
            <a:pPr lvl="1"/>
            <a:r>
              <a:rPr lang="en-US" smtClean="0"/>
              <a:t>XMPP InBand Self Registration:</a:t>
            </a:r>
          </a:p>
          <a:p>
            <a:pPr lvl="2"/>
            <a:r>
              <a:rPr lang="en-US" smtClean="0"/>
              <a:t>User name</a:t>
            </a:r>
          </a:p>
          <a:p>
            <a:pPr lvl="2"/>
            <a:r>
              <a:rPr lang="en-US" smtClean="0"/>
              <a:t>Email address</a:t>
            </a:r>
          </a:p>
          <a:p>
            <a:pPr lvl="2"/>
            <a:r>
              <a:rPr lang="en-US" smtClean="0"/>
              <a:t> Certificates</a:t>
            </a:r>
          </a:p>
          <a:p>
            <a:pPr lvl="1"/>
            <a:r>
              <a:rPr lang="en-US" smtClean="0"/>
              <a:t>Pluggable approach:	</a:t>
            </a:r>
          </a:p>
          <a:p>
            <a:pPr lvl="2"/>
            <a:r>
              <a:rPr lang="en-US" smtClean="0"/>
              <a:t>  Module auto loading at bootstrap phase</a:t>
            </a:r>
          </a:p>
          <a:p>
            <a:pPr lvl="2"/>
            <a:r>
              <a:rPr lang="en-US" smtClean="0"/>
              <a:t>  Runt-time module loading</a:t>
            </a:r>
          </a:p>
          <a:p>
            <a:pPr lvl="2"/>
            <a:r>
              <a:rPr lang="en-US" smtClean="0"/>
              <a:t>  Inter process communication: JMS, D-BUS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1154112" y="7635874"/>
            <a:ext cx="2895600" cy="563563"/>
          </a:xfrm>
          <a:prstGeom prst="rect">
            <a:avLst/>
          </a:prstGeom>
          <a:noFill/>
          <a:ln w="38608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-2960688" y="4922837"/>
            <a:ext cx="2895600" cy="563563"/>
          </a:xfrm>
          <a:prstGeom prst="rect">
            <a:avLst/>
          </a:prstGeom>
          <a:noFill/>
          <a:ln w="38608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275E-6 9.44981E-7 L -0.0011 -0.62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984E-6 -8.17055E-7 L 0.39953 -0.01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" y="503238"/>
            <a:ext cx="10080625" cy="923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 smtClean="0">
                <a:ea typeface="+mj-ea"/>
                <a:cs typeface="+mj-cs"/>
              </a:rPr>
              <a:t>Clever architecture: Scenario and.. </a:t>
            </a:r>
            <a:endParaRPr lang="en-US" sz="3000" dirty="0">
              <a:ea typeface="+mj-ea"/>
              <a:cs typeface="+mj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392112" y="1646237"/>
          <a:ext cx="9359847" cy="4363565"/>
        </p:xfrm>
        <a:graphic>
          <a:graphicData uri="http://schemas.openxmlformats.org/presentationml/2006/ole">
            <p:oleObj spid="_x0000_s56328" name="Documento" r:id="rId4" imgW="5448300" imgH="2540000" progId="Word.Document.12">
              <p:link updateAutomatic="1"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89647" y="1341437"/>
          <a:ext cx="9979865" cy="5508367"/>
        </p:xfrm>
        <a:graphic>
          <a:graphicData uri="http://schemas.openxmlformats.org/presentationml/2006/ole">
            <p:oleObj spid="_x0000_s56327" name="Documento" r:id="rId5" imgW="5867400" imgH="3238500" progId="Word.Document.12">
              <p:link updateAutomatic="1"/>
            </p:oleObj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0156825" y="503237"/>
            <a:ext cx="2274887" cy="1244443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HOW IT</a:t>
            </a:r>
          </a:p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WORKS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0.00231 L -0.66677 -0.00777 " pathEditMode="relative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on GRID: motivations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17512" y="1112837"/>
            <a:ext cx="9575800" cy="4989512"/>
          </a:xfrm>
        </p:spPr>
        <p:txBody>
          <a:bodyPr/>
          <a:lstStyle/>
          <a:p>
            <a:r>
              <a:rPr lang="en-US" sz="3200" smtClean="0"/>
              <a:t>Grid technology continues to dominate public sector and scientific computing environments.</a:t>
            </a:r>
          </a:p>
          <a:p>
            <a:r>
              <a:rPr lang="en-US" sz="3200" smtClean="0"/>
              <a:t>New interests have raised in deploying cloud technology on grid-enabled resources to improve the management and reliability of those resources via the virtualization layer.</a:t>
            </a:r>
          </a:p>
          <a:p>
            <a:r>
              <a:rPr lang="en-US" sz="3200" smtClean="0"/>
              <a:t>Integrating a Cloud in a Grid adopts the Cloud paradigm to strengthen its security with the robust federated identity and access management architecture of Grids.</a:t>
            </a: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on GRID</a:t>
            </a:r>
            <a:endParaRPr lang="en-US" dirty="0"/>
          </a:p>
        </p:txBody>
      </p:sp>
      <p:pic>
        <p:nvPicPr>
          <p:cNvPr id="7" name="Segnaposto contenuto 6" descr="clever_on_gri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347" r="-17347"/>
          <a:stretch>
            <a:fillRect/>
          </a:stretch>
        </p:blipFill>
        <p:spPr>
          <a:xfrm>
            <a:off x="11112" y="1493837"/>
            <a:ext cx="10029911" cy="5226128"/>
          </a:xfrm>
          <a:solidFill>
            <a:schemeClr val="bg1"/>
          </a:solidFill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1-delegat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039" r="-23039"/>
          <a:stretch>
            <a:fillRect/>
          </a:stretch>
        </p:blipFill>
        <p:spPr>
          <a:xfrm>
            <a:off x="1687512" y="1457325"/>
            <a:ext cx="9575800" cy="4989512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</p:spPr>
        <p:txBody>
          <a:bodyPr/>
          <a:lstStyle/>
          <a:p>
            <a:r>
              <a:rPr lang="en-US" dirty="0" smtClean="0"/>
              <a:t>Clever: the deployment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68312" y="1722437"/>
            <a:ext cx="228600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chemeClr val="accent6"/>
                </a:solidFill>
              </a:rPr>
              <a:t>authentication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phase</a:t>
            </a:r>
            <a:r>
              <a:rPr lang="it-IT" sz="2400" dirty="0" smtClean="0">
                <a:solidFill>
                  <a:schemeClr val="accent6"/>
                </a:solidFill>
              </a:rPr>
              <a:t>: </a:t>
            </a: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the </a:t>
            </a:r>
            <a:r>
              <a:rPr lang="it-IT" sz="2400" dirty="0" err="1" smtClean="0">
                <a:solidFill>
                  <a:schemeClr val="accent6"/>
                </a:solidFill>
              </a:rPr>
              <a:t>voms-proxy-certificate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has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been</a:t>
            </a:r>
            <a:r>
              <a:rPr lang="it-IT" sz="2400" dirty="0" smtClean="0">
                <a:solidFill>
                  <a:schemeClr val="accent6"/>
                </a:solidFill>
              </a:rPr>
              <a:t> </a:t>
            </a:r>
            <a:r>
              <a:rPr lang="it-IT" sz="2400" dirty="0" err="1" smtClean="0">
                <a:solidFill>
                  <a:schemeClr val="accent6"/>
                </a:solidFill>
              </a:rPr>
              <a:t>created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</p:spPr>
        <p:txBody>
          <a:bodyPr/>
          <a:lstStyle/>
          <a:p>
            <a:r>
              <a:rPr lang="en-US" dirty="0" smtClean="0"/>
              <a:t>Clever: the deployment</a:t>
            </a:r>
            <a:endParaRPr lang="en-US" dirty="0"/>
          </a:p>
        </p:txBody>
      </p:sp>
      <p:pic>
        <p:nvPicPr>
          <p:cNvPr id="11" name="Immagine 10" descr="Schermata 2011-09-16 a 13.44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" y="1189037"/>
            <a:ext cx="5194300" cy="18034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11112" y="3428999"/>
            <a:ext cx="3276600" cy="181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CLEVER</a:t>
            </a:r>
          </a:p>
          <a:p>
            <a:pPr algn="ctr"/>
            <a:r>
              <a:rPr lang="it-IT" sz="2400" dirty="0" err="1" smtClean="0">
                <a:solidFill>
                  <a:schemeClr val="accent6"/>
                </a:solidFill>
              </a:rPr>
              <a:t>Main</a:t>
            </a:r>
            <a:r>
              <a:rPr lang="it-IT" sz="2400" dirty="0" smtClean="0">
                <a:solidFill>
                  <a:schemeClr val="accent6"/>
                </a:solidFill>
              </a:rPr>
              <a:t> JAR file</a:t>
            </a:r>
          </a:p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r>
              <a:rPr lang="it-IT" sz="2400" dirty="0" err="1" smtClean="0">
                <a:solidFill>
                  <a:schemeClr val="accent6"/>
                </a:solidFill>
              </a:rPr>
              <a:t>Clever.jar</a:t>
            </a:r>
            <a:endParaRPr lang="it-IT" sz="2400" dirty="0" smtClean="0">
              <a:solidFill>
                <a:schemeClr val="accent6"/>
              </a:solidFill>
            </a:endParaRPr>
          </a:p>
        </p:txBody>
      </p:sp>
      <p:pic>
        <p:nvPicPr>
          <p:cNvPr id="8" name="Immagine 7" descr="2-subm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12" y="2408238"/>
            <a:ext cx="6768035" cy="5151438"/>
          </a:xfrm>
          <a:prstGeom prst="rect">
            <a:avLst/>
          </a:prstGeom>
        </p:spPr>
      </p:pic>
      <p:pic>
        <p:nvPicPr>
          <p:cNvPr id="14" name="Immagine 13" descr="Schermata 2011-09-19 a 17.22.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" y="6611937"/>
            <a:ext cx="5588000" cy="9779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</p:spPr>
        <p:txBody>
          <a:bodyPr/>
          <a:lstStyle/>
          <a:p>
            <a:r>
              <a:rPr lang="en-US" dirty="0" smtClean="0"/>
              <a:t>Clever: the deployment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-65088" y="3757081"/>
            <a:ext cx="3276600" cy="1470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CLEVER</a:t>
            </a: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SHELL</a:t>
            </a:r>
          </a:p>
          <a:p>
            <a:pPr algn="ctr"/>
            <a:r>
              <a:rPr lang="it-IT" sz="2400" dirty="0" err="1" smtClean="0">
                <a:solidFill>
                  <a:schemeClr val="accent6"/>
                </a:solidFill>
              </a:rPr>
              <a:t>Cleveraministration.jar</a:t>
            </a:r>
            <a:endParaRPr lang="it-IT" sz="2400" dirty="0" smtClean="0">
              <a:solidFill>
                <a:schemeClr val="accent6"/>
              </a:solidFill>
            </a:endParaRPr>
          </a:p>
        </p:txBody>
      </p:sp>
      <p:pic>
        <p:nvPicPr>
          <p:cNvPr id="19" name="Immagine 18" descr="Schermata 2011-09-19 a 17.22.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1493837"/>
            <a:ext cx="6893472" cy="2514600"/>
          </a:xfrm>
          <a:prstGeom prst="rect">
            <a:avLst/>
          </a:prstGeom>
          <a:ln w="25400">
            <a:solidFill>
              <a:srgbClr val="FF6600"/>
            </a:solidFill>
          </a:ln>
        </p:spPr>
      </p:pic>
      <p:pic>
        <p:nvPicPr>
          <p:cNvPr id="21" name="Immagine 20" descr="Schermata 2011-09-19 a 17.39.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2" y="5354637"/>
            <a:ext cx="7022757" cy="13970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Clever: the deployment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2" name="Immagine 11" descr="Schermata 2011-09-19 a 17.26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" y="1388612"/>
            <a:ext cx="7728091" cy="22388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3" name="Segnaposto contenuto 16" descr="Schermata 2011-09-19 a 17.26.13.png"/>
          <p:cNvPicPr>
            <a:picLocks noChangeAspect="1"/>
          </p:cNvPicPr>
          <p:nvPr/>
        </p:nvPicPr>
        <p:blipFill>
          <a:blip r:embed="rId3"/>
          <a:srcRect t="-38472" b="-38472"/>
          <a:stretch>
            <a:fillRect/>
          </a:stretch>
        </p:blipFill>
        <p:spPr bwMode="auto">
          <a:xfrm>
            <a:off x="11112" y="4546343"/>
            <a:ext cx="7980362" cy="388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gnaposto contenuto 6" descr="3-hostcreatedvm.png"/>
          <p:cNvPicPr>
            <a:picLocks noGrp="1" noChangeAspect="1"/>
          </p:cNvPicPr>
          <p:nvPr>
            <p:ph idx="1"/>
          </p:nvPr>
        </p:nvPicPr>
        <p:blipFill>
          <a:blip r:embed="rId4"/>
          <a:srcRect l="-25197" r="-25197"/>
          <a:stretch>
            <a:fillRect/>
          </a:stretch>
        </p:blipFill>
        <p:spPr>
          <a:xfrm>
            <a:off x="8494712" y="2295525"/>
            <a:ext cx="9575800" cy="4989512"/>
          </a:xfrm>
        </p:spPr>
      </p:pic>
      <p:pic>
        <p:nvPicPr>
          <p:cNvPr id="8" name="Immagine 7" descr="4-vmrdeskt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0520" y="0"/>
            <a:ext cx="9596392" cy="755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0472E-6 -4.01176E-7 L -0.8641 -0.00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283 -0.01618 L -0.98393 -0.016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5-clevershel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0553" r="-30553"/>
          <a:stretch>
            <a:fillRect/>
          </a:stretch>
        </p:blipFill>
        <p:spPr>
          <a:xfrm>
            <a:off x="1357157" y="1417637"/>
            <a:ext cx="10515756" cy="5114924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</p:spPr>
        <p:txBody>
          <a:bodyPr/>
          <a:lstStyle/>
          <a:p>
            <a:r>
              <a:rPr lang="en-US" dirty="0" smtClean="0"/>
              <a:t>Clever: the deployment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1112" y="1614965"/>
            <a:ext cx="3276600" cy="387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CLEVER</a:t>
            </a: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SHELL</a:t>
            </a:r>
          </a:p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r>
              <a:rPr lang="it-IT" sz="2400" dirty="0" err="1" smtClean="0">
                <a:solidFill>
                  <a:schemeClr val="accent6"/>
                </a:solidFill>
              </a:rPr>
              <a:t>Cleveraministration.jar</a:t>
            </a:r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endParaRPr lang="it-IT" sz="2400" dirty="0" smtClean="0">
              <a:solidFill>
                <a:schemeClr val="accent6"/>
              </a:solidFill>
            </a:endParaRPr>
          </a:p>
          <a:p>
            <a:pPr algn="ctr"/>
            <a:r>
              <a:rPr lang="it-IT" sz="2400" dirty="0" smtClean="0">
                <a:solidFill>
                  <a:schemeClr val="accent6"/>
                </a:solidFill>
              </a:rPr>
              <a:t>i.e.: </a:t>
            </a:r>
            <a:r>
              <a:rPr lang="it-IT" sz="2400" dirty="0" err="1" smtClean="0">
                <a:solidFill>
                  <a:schemeClr val="accent6"/>
                </a:solidFill>
              </a:rPr>
              <a:t>listclustermanager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10145712" y="2713037"/>
            <a:ext cx="609600" cy="609600"/>
          </a:xfrm>
          <a:prstGeom prst="ellipse">
            <a:avLst/>
          </a:prstGeom>
          <a:noFill/>
          <a:ln w="38608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339E-6 4.13569E-6 L -0.44708 0.00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</p:spPr>
        <p:txBody>
          <a:bodyPr/>
          <a:lstStyle/>
          <a:p>
            <a:r>
              <a:rPr lang="en-US" dirty="0" smtClean="0"/>
              <a:t>Clever: the deployment</a:t>
            </a:r>
            <a:endParaRPr lang="en-US" dirty="0"/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Immagine 7" descr="6-stopmodifyv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512" y="1446662"/>
            <a:ext cx="6283540" cy="4923975"/>
          </a:xfrm>
          <a:prstGeom prst="rect">
            <a:avLst/>
          </a:prstGeom>
        </p:spPr>
      </p:pic>
      <p:pic>
        <p:nvPicPr>
          <p:cNvPr id="9" name="Immagine 8" descr="7-shutcle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785" y="1417637"/>
            <a:ext cx="6334527" cy="4963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85 0.0084 L -0.81323 -0.001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2" y="503978"/>
            <a:ext cx="8902803" cy="736719"/>
          </a:xfrm>
        </p:spPr>
        <p:txBody>
          <a:bodyPr/>
          <a:lstStyle/>
          <a:p>
            <a:pPr>
              <a:defRPr/>
            </a:pPr>
            <a:r>
              <a:rPr lang="it-IT" sz="3600" b="1" dirty="0" err="1">
                <a:solidFill>
                  <a:srgbClr val="4E3B30"/>
                </a:solidFill>
                <a:ea typeface="+mj-ea"/>
                <a:cs typeface="+mj-cs"/>
              </a:rPr>
              <a:t>Why</a:t>
            </a:r>
            <a:r>
              <a:rPr lang="it-IT" sz="3600" b="1" dirty="0">
                <a:solidFill>
                  <a:srgbClr val="4E3B30"/>
                </a:solidFill>
                <a:ea typeface="+mj-ea"/>
                <a:cs typeface="+mj-cs"/>
              </a:rPr>
              <a:t> </a:t>
            </a:r>
            <a:r>
              <a:rPr lang="it-IT" b="1" dirty="0" err="1">
                <a:solidFill>
                  <a:srgbClr val="4E3B30"/>
                </a:solidFill>
                <a:ea typeface="+mj-ea"/>
                <a:cs typeface="+mj-cs"/>
              </a:rPr>
              <a:t>Cloud</a:t>
            </a:r>
            <a:r>
              <a:rPr lang="it-IT" sz="3600" b="1" dirty="0">
                <a:solidFill>
                  <a:srgbClr val="4E3B30"/>
                </a:solidFill>
                <a:ea typeface="+mj-ea"/>
                <a:cs typeface="+mj-cs"/>
              </a:rPr>
              <a:t> </a:t>
            </a:r>
            <a:r>
              <a:rPr lang="it-IT" sz="3600" b="1" dirty="0" err="1">
                <a:solidFill>
                  <a:srgbClr val="4E3B30"/>
                </a:solidFill>
                <a:ea typeface="+mj-ea"/>
                <a:cs typeface="+mj-cs"/>
              </a:rPr>
              <a:t>Computing</a:t>
            </a:r>
            <a:r>
              <a:rPr lang="it-IT" sz="3600" b="1" dirty="0">
                <a:solidFill>
                  <a:srgbClr val="4E3B30"/>
                </a:solidFill>
                <a:ea typeface="+mj-ea"/>
                <a:cs typeface="+mj-cs"/>
              </a:rPr>
              <a:t>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1319213"/>
            <a:ext cx="9209088" cy="6240462"/>
          </a:xfrm>
        </p:spPr>
        <p:txBody>
          <a:bodyPr/>
          <a:lstStyle/>
          <a:p>
            <a:r>
              <a:rPr lang="it-IT" sz="3100"/>
              <a:t>IT resources on demand just like public facilities</a:t>
            </a:r>
          </a:p>
          <a:p>
            <a:r>
              <a:rPr lang="it-IT" sz="3100"/>
              <a:t>New business models and market opportunities.</a:t>
            </a:r>
          </a:p>
          <a:p>
            <a:r>
              <a:rPr lang="it-IT" sz="3100"/>
              <a:t>Pay-per-use model. </a:t>
            </a:r>
          </a:p>
          <a:p>
            <a:r>
              <a:rPr lang="it-IT" sz="3100"/>
              <a:t>The major trends are:</a:t>
            </a:r>
          </a:p>
          <a:p>
            <a:pPr lvl="1"/>
            <a:r>
              <a:rPr lang="it-IT" sz="2600" b="1"/>
              <a:t>IT Efficiency. </a:t>
            </a:r>
            <a:r>
              <a:rPr lang="it-IT" sz="2600"/>
              <a:t> Companies are minimizing costs</a:t>
            </a:r>
            <a:r>
              <a:rPr lang="it-IT" sz="2600" b="1"/>
              <a:t>,</a:t>
            </a:r>
            <a:r>
              <a:rPr lang="it-IT" sz="2600"/>
              <a:t> converting them from capital expenses to operating expenses through technologies such as virtualization </a:t>
            </a:r>
            <a:r>
              <a:rPr lang="it-IT" sz="2600" b="1"/>
              <a:t>Business Agility. </a:t>
            </a:r>
            <a:r>
              <a:rPr lang="it-IT" sz="2600"/>
              <a:t>Companies can maximize their return</a:t>
            </a:r>
            <a:r>
              <a:rPr lang="it-IT" sz="2600" b="1"/>
              <a:t> </a:t>
            </a:r>
            <a:r>
              <a:rPr lang="it-IT" sz="2600"/>
              <a:t>using IT as a competitive weapon through the rapid time to market, by mean of integrated application stacks, instant machine image deployment, and parallel programming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pPr lvl="2">
              <a:buFont typeface="Wingdings" charset="2"/>
              <a:buNone/>
            </a:pPr>
            <a:endParaRPr lang="it-IT" b="1"/>
          </a:p>
        </p:txBody>
      </p:sp>
      <p:sp>
        <p:nvSpPr>
          <p:cNvPr id="5" name="Segnaposto contenuto 6"/>
          <p:cNvSpPr txBox="1">
            <a:spLocks/>
          </p:cNvSpPr>
          <p:nvPr/>
        </p:nvSpPr>
        <p:spPr bwMode="auto">
          <a:xfrm>
            <a:off x="239713" y="7629525"/>
            <a:ext cx="9728200" cy="60563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pPr marL="377825" indent="-3778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i-FI" sz="4000" dirty="0">
                <a:solidFill>
                  <a:srgbClr val="A5644E"/>
                </a:solidFill>
              </a:rPr>
              <a:t>Real </a:t>
            </a:r>
            <a:r>
              <a:rPr lang="fi-FI" sz="4000" dirty="0" err="1">
                <a:solidFill>
                  <a:srgbClr val="A5644E"/>
                </a:solidFill>
              </a:rPr>
              <a:t>Benefits</a:t>
            </a:r>
            <a:r>
              <a:rPr lang="fi-FI" sz="4000" dirty="0">
                <a:solidFill>
                  <a:srgbClr val="A5644E"/>
                </a:solidFill>
              </a:rPr>
              <a:t> to </a:t>
            </a:r>
            <a:r>
              <a:rPr lang="fi-FI" sz="4000" dirty="0" err="1">
                <a:solidFill>
                  <a:srgbClr val="A5644E"/>
                </a:solidFill>
              </a:rPr>
              <a:t>get</a:t>
            </a:r>
            <a:endParaRPr lang="fi-FI" sz="3600" dirty="0">
              <a:solidFill>
                <a:srgbClr val="A5644E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indent="-3778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r>
              <a:rPr lang="fi-FI" sz="33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Cost</a:t>
            </a:r>
            <a:r>
              <a:rPr lang="fi-FI" sz="33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i-FI" sz="33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reduction-optimization</a:t>
            </a:r>
            <a:endParaRPr lang="fi-FI" sz="33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817563" lvl="1" indent="-3143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/>
            </a:pP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Server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consolidation</a:t>
            </a: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,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resources</a:t>
            </a: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reuse</a:t>
            </a:r>
            <a:endParaRPr lang="fi-FI" sz="3000" dirty="0">
              <a:solidFill>
                <a:schemeClr val="tx2"/>
              </a:solidFill>
              <a:latin typeface="+mn-lt"/>
              <a:ea typeface="ＭＳ Ｐゴシック" charset="-128"/>
            </a:endParaRPr>
          </a:p>
          <a:p>
            <a:pPr marL="817563" lvl="1" indent="-3143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/>
            </a:pPr>
            <a:r>
              <a:rPr lang="fi-FI" sz="3000" i="1" dirty="0">
                <a:solidFill>
                  <a:schemeClr val="tx2"/>
                </a:solidFill>
                <a:latin typeface="+mn-lt"/>
                <a:ea typeface="ＭＳ Ｐゴシック" charset="-128"/>
              </a:rPr>
              <a:t>Time to </a:t>
            </a:r>
            <a:r>
              <a:rPr lang="fi-FI" sz="3000" i="1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market</a:t>
            </a:r>
            <a:r>
              <a:rPr lang="fi-FI" sz="3000" i="1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optimization</a:t>
            </a:r>
            <a:endParaRPr lang="fi-FI" sz="3000" dirty="0">
              <a:solidFill>
                <a:schemeClr val="tx2"/>
              </a:solidFill>
              <a:latin typeface="+mn-lt"/>
              <a:ea typeface="ＭＳ Ｐゴシック" charset="-128"/>
            </a:endParaRPr>
          </a:p>
          <a:p>
            <a:pPr marL="817563" lvl="1" indent="-3143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/>
            </a:pP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Green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computing</a:t>
            </a:r>
            <a:endParaRPr lang="fi-FI" sz="3000" dirty="0">
              <a:solidFill>
                <a:schemeClr val="tx2"/>
              </a:solidFill>
              <a:latin typeface="+mn-lt"/>
              <a:ea typeface="ＭＳ Ｐゴシック" charset="-128"/>
            </a:endParaRPr>
          </a:p>
          <a:p>
            <a:pPr marL="377825" indent="-3778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r>
              <a:rPr lang="fi-FI" sz="33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Business </a:t>
            </a:r>
            <a:r>
              <a:rPr lang="fi-FI" sz="33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Models</a:t>
            </a:r>
            <a:endParaRPr lang="fi-FI" sz="33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817563" lvl="1" indent="-3143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/>
            </a:pP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Pay</a:t>
            </a: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 per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use</a:t>
            </a: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</a:p>
          <a:p>
            <a:pPr marL="817563" lvl="1" indent="-3143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/>
            </a:pP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Pay</a:t>
            </a: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 as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you</a:t>
            </a: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go</a:t>
            </a:r>
            <a:r>
              <a:rPr lang="fi-FI" sz="3000" dirty="0">
                <a:solidFill>
                  <a:schemeClr val="tx2"/>
                </a:solidFill>
                <a:latin typeface="+mn-lt"/>
                <a:ea typeface="ＭＳ Ｐゴシック" charset="-128"/>
              </a:rPr>
              <a:t> </a:t>
            </a:r>
          </a:p>
          <a:p>
            <a:pPr marL="817563" lvl="1" indent="-3143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"/>
              <a:defRPr/>
            </a:pPr>
            <a:r>
              <a:rPr lang="fi-FI" sz="3000" dirty="0" err="1">
                <a:solidFill>
                  <a:schemeClr val="tx2"/>
                </a:solidFill>
                <a:latin typeface="+mn-lt"/>
                <a:ea typeface="ＭＳ Ｐゴシック" charset="-128"/>
              </a:rPr>
              <a:t>Subscription</a:t>
            </a:r>
            <a:endParaRPr lang="fi-FI" sz="3000" dirty="0">
              <a:solidFill>
                <a:schemeClr val="tx2"/>
              </a:solidFill>
              <a:latin typeface="+mn-lt"/>
              <a:ea typeface="ＭＳ Ｐゴシック" charset="-128"/>
            </a:endParaRPr>
          </a:p>
          <a:p>
            <a:pPr marL="377825" indent="-3778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r>
              <a:rPr lang="fi-FI" sz="33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High</a:t>
            </a:r>
            <a:r>
              <a:rPr lang="fi-FI" sz="33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i-FI" sz="33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Flexibility</a:t>
            </a:r>
            <a:endParaRPr lang="fi-FI" sz="33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indent="-3778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endParaRPr lang="fi-FI" sz="33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indent="-377825" defTabSz="914400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endParaRPr lang="en-US" sz="32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6 -0.33943 L 0.00016 -0.84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server: ejabberd2</a:t>
            </a:r>
            <a:endParaRPr lang="en-US" dirty="0"/>
          </a:p>
        </p:txBody>
      </p:sp>
      <p:pic>
        <p:nvPicPr>
          <p:cNvPr id="7" name="Segnaposto contenuto 6" descr="11-ejabber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39" r="-2539"/>
          <a:stretch>
            <a:fillRect/>
          </a:stretch>
        </p:blipFill>
        <p:spPr>
          <a:xfrm>
            <a:off x="23231" y="1493837"/>
            <a:ext cx="10339517" cy="5029200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client</a:t>
            </a:r>
            <a:endParaRPr lang="en-US" dirty="0"/>
          </a:p>
        </p:txBody>
      </p:sp>
      <p:pic>
        <p:nvPicPr>
          <p:cNvPr id="7" name="Segnaposto contenuto 6" descr="10-gaji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669" r="-10669"/>
          <a:stretch>
            <a:fillRect/>
          </a:stretch>
        </p:blipFill>
        <p:spPr>
          <a:xfrm>
            <a:off x="-217488" y="1789113"/>
            <a:ext cx="10202437" cy="4962524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3276600" y="7589837"/>
            <a:ext cx="2590800" cy="609600"/>
          </a:xfrm>
          <a:prstGeom prst="rect">
            <a:avLst/>
          </a:prstGeom>
          <a:noFill/>
          <a:ln w="25908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312" y="1385887"/>
            <a:ext cx="8712200" cy="478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709E-6 1.53959E-6 L -3.30709E-6 -0.308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06 -0.0061 L -0.98252 -0.00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communication: logs</a:t>
            </a:r>
            <a:endParaRPr lang="en-US" dirty="0"/>
          </a:p>
        </p:txBody>
      </p:sp>
      <p:pic>
        <p:nvPicPr>
          <p:cNvPr id="7" name="Segnaposto contenuto 6" descr="8-startvmreques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0553" r="-30553"/>
          <a:stretch>
            <a:fillRect/>
          </a:stretch>
        </p:blipFill>
        <p:spPr>
          <a:xfrm>
            <a:off x="-1817688" y="1265237"/>
            <a:ext cx="9575800" cy="4657724"/>
          </a:xfr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Immagine 7" descr="9-startvmrep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312" y="3246437"/>
            <a:ext cx="5505623" cy="43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550" y="274637"/>
            <a:ext cx="9575800" cy="923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 smtClean="0">
                <a:ea typeface="+mj-ea"/>
                <a:cs typeface="+mj-cs"/>
              </a:rPr>
              <a:t>Clever architecture: the IMPLEMENTATION</a:t>
            </a:r>
            <a:br>
              <a:rPr lang="en-US" sz="3000" b="1" dirty="0" smtClean="0">
                <a:ea typeface="+mj-ea"/>
                <a:cs typeface="+mj-cs"/>
              </a:rPr>
            </a:br>
            <a:r>
              <a:rPr lang="it-IT" sz="2000" b="1" dirty="0" smtClean="0">
                <a:ea typeface="+mj-ea"/>
                <a:cs typeface="+mj-cs"/>
              </a:rPr>
              <a:t>http://</a:t>
            </a:r>
            <a:r>
              <a:rPr lang="it-IT" sz="2000" b="1" dirty="0" err="1" smtClean="0">
                <a:ea typeface="+mj-ea"/>
                <a:cs typeface="+mj-cs"/>
              </a:rPr>
              <a:t>cclab.unime.it</a:t>
            </a:r>
            <a:r>
              <a:rPr lang="it-IT" sz="2000" b="1" dirty="0" smtClean="0">
                <a:ea typeface="+mj-ea"/>
                <a:cs typeface="+mj-cs"/>
              </a:rPr>
              <a:t>/</a:t>
            </a:r>
            <a:endParaRPr lang="en-US" sz="3000" b="1" dirty="0">
              <a:ea typeface="+mj-ea"/>
              <a:cs typeface="+mj-cs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504825" y="1189038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pPr marL="377825" indent="-377825" defTabSz="914400" eaLnBrk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it-IT" sz="35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http://</a:t>
            </a:r>
            <a:r>
              <a:rPr lang="it-IT" sz="35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code.google.com</a:t>
            </a:r>
            <a:r>
              <a:rPr lang="it-IT" sz="35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it-IT" sz="35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p</a:t>
            </a:r>
            <a:r>
              <a:rPr lang="it-IT" sz="35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/</a:t>
            </a:r>
            <a:r>
              <a:rPr lang="it-IT" sz="3500" dirty="0" err="1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clevercloud</a:t>
            </a:r>
            <a:r>
              <a:rPr lang="it-IT" sz="3500" dirty="0">
                <a:solidFill>
                  <a:schemeClr val="tx2"/>
                </a:solidFill>
                <a:latin typeface="+mn-lt"/>
                <a:ea typeface="ＭＳ Ｐゴシック" charset="-128"/>
                <a:cs typeface="ＭＳ Ｐゴシック" charset="-128"/>
              </a:rPr>
              <a:t>/</a:t>
            </a:r>
            <a:endParaRPr lang="en-US" sz="35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indent="-377825" defTabSz="914400" eaLnBrk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None/>
              <a:defRPr/>
            </a:pPr>
            <a:endParaRPr lang="en-US" sz="35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indent="-377825" defTabSz="914400" eaLnBrk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endParaRPr lang="en-US" sz="35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indent="-377825" defTabSz="914400" eaLnBrk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endParaRPr lang="en-US" sz="35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indent="-377825" defTabSz="914400" eaLnBrk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  <a:defRPr/>
            </a:pPr>
            <a:endParaRPr lang="en-US" sz="3500" dirty="0">
              <a:solidFill>
                <a:schemeClr val="tx2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8373" name="Segnaposto contenuto 9" descr="Schermata 2010-11-23 a 17.04.12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2088" b="-12088"/>
          <a:stretch>
            <a:fillRect/>
          </a:stretch>
        </p:blipFill>
        <p:spPr>
          <a:xfrm>
            <a:off x="87313" y="1417638"/>
            <a:ext cx="9993312" cy="4989512"/>
          </a:xfrm>
        </p:spPr>
      </p:pic>
      <p:pic>
        <p:nvPicPr>
          <p:cNvPr id="12" name="Immagine 11" descr="Schermata 2010-11-23 a 17.06.5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583488"/>
            <a:ext cx="1008062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schermata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123488" y="1265238"/>
            <a:ext cx="10080625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schermata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23488" y="1292225"/>
            <a:ext cx="10080625" cy="59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1 -0.20029 L -0.00111 -0.666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457 0.00084 L 1.00378 0.000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57 -0.00273 L -1.00599 -0.00273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Conclusions and Future Works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04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more modules of CLEVER</a:t>
            </a:r>
          </a:p>
          <a:p>
            <a:r>
              <a:rPr lang="en-US" dirty="0" smtClean="0"/>
              <a:t>Using Certificates X509 of GSI (in-band </a:t>
            </a:r>
            <a:r>
              <a:rPr lang="en-US" dirty="0" err="1" smtClean="0"/>
              <a:t>registr</a:t>
            </a:r>
            <a:r>
              <a:rPr lang="en-US" dirty="0" smtClean="0"/>
              <a:t>.)</a:t>
            </a:r>
          </a:p>
          <a:p>
            <a:r>
              <a:rPr lang="en-US" dirty="0" smtClean="0"/>
              <a:t>Adding new features: i.e. SOCKS5 - firewall crossing for end-users</a:t>
            </a:r>
          </a:p>
          <a:p>
            <a:r>
              <a:rPr lang="en-US" dirty="0" smtClean="0"/>
              <a:t>Evaluating the performance on GRID of communication modules, database and monitoring parts </a:t>
            </a:r>
          </a:p>
          <a:p>
            <a:pPr>
              <a:buFont typeface="Wingdings 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1112" y="1319212"/>
          <a:ext cx="9980613" cy="5508625"/>
        </p:xfrm>
        <a:graphic>
          <a:graphicData uri="http://schemas.openxmlformats.org/presentationml/2006/ole">
            <p:oleObj spid="_x0000_s100354" name="Documento" r:id="rId3" imgW="5867400" imgH="32385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cloud In UNIME? </a:t>
            </a:r>
            <a:r>
              <a:rPr lang="en-US" sz="2667" dirty="0" smtClean="0"/>
              <a:t>(University of </a:t>
            </a:r>
            <a:r>
              <a:rPr lang="en-US" sz="2667" dirty="0" err="1" smtClean="0"/>
              <a:t>messina</a:t>
            </a:r>
            <a:r>
              <a:rPr lang="en-US" sz="2667" dirty="0" smtClean="0"/>
              <a:t>)</a:t>
            </a:r>
            <a:endParaRPr lang="en-US" sz="2667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Segnaposto contenuto 8" descr="Schermata 2011-05-05 a 22.49.15.png"/>
          <p:cNvPicPr>
            <a:picLocks noChangeAspect="1"/>
          </p:cNvPicPr>
          <p:nvPr/>
        </p:nvPicPr>
        <p:blipFill>
          <a:blip r:embed="rId2"/>
          <a:srcRect l="-15894" r="-15894"/>
          <a:stretch>
            <a:fillRect/>
          </a:stretch>
        </p:blipFill>
        <p:spPr>
          <a:xfrm>
            <a:off x="0" y="2971165"/>
            <a:ext cx="5105215" cy="3163298"/>
          </a:xfrm>
          <a:prstGeom prst="rect">
            <a:avLst/>
          </a:prstGeom>
        </p:spPr>
      </p:pic>
      <p:pic>
        <p:nvPicPr>
          <p:cNvPr id="8" name="Immagine 7" descr="Schermata 2011-05-05 a 23.01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70" y="1493837"/>
            <a:ext cx="5706533" cy="2587306"/>
          </a:xfrm>
          <a:prstGeom prst="rect">
            <a:avLst/>
          </a:prstGeom>
        </p:spPr>
      </p:pic>
      <p:pic>
        <p:nvPicPr>
          <p:cNvPr id="10" name="Immagine 9" descr="reservo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9" y="7599331"/>
            <a:ext cx="9259207" cy="5248306"/>
          </a:xfrm>
          <a:prstGeom prst="rect">
            <a:avLst/>
          </a:prstGeom>
        </p:spPr>
      </p:pic>
      <p:pic>
        <p:nvPicPr>
          <p:cNvPr id="9" name="Segnaposto contenuto 8" descr="Schermata 2011-09-20 a 09.47.01.png"/>
          <p:cNvPicPr>
            <a:picLocks noGrp="1" noChangeAspect="1"/>
          </p:cNvPicPr>
          <p:nvPr>
            <p:ph idx="1"/>
          </p:nvPr>
        </p:nvPicPr>
        <p:blipFill>
          <a:blip r:embed="rId5"/>
          <a:srcRect l="-74938" r="-74938"/>
          <a:stretch>
            <a:fillRect/>
          </a:stretch>
        </p:blipFill>
        <p:spPr>
          <a:xfrm>
            <a:off x="5573712" y="0"/>
            <a:ext cx="15541912" cy="7559675"/>
          </a:xfrm>
        </p:spPr>
      </p:pic>
      <p:sp>
        <p:nvSpPr>
          <p:cNvPr id="11" name="CasellaDiTesto 10"/>
          <p:cNvSpPr txBox="1"/>
          <p:nvPr/>
        </p:nvSpPr>
        <p:spPr>
          <a:xfrm>
            <a:off x="392112" y="-6420"/>
            <a:ext cx="3733800" cy="1500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</a:rPr>
              <a:t>RESERVOIR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7fp: cloud (2008-2011)</a:t>
            </a:r>
            <a:endParaRPr lang="en-US" sz="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 -0.35245 L -0.0011 -0.81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441E-7 4.98005E-6 L -0.60567 0.003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cloud In UNIME? </a:t>
            </a:r>
            <a:r>
              <a:rPr lang="en-US" sz="2667" dirty="0" smtClean="0"/>
              <a:t>(University of </a:t>
            </a:r>
            <a:r>
              <a:rPr lang="en-US" sz="2667" dirty="0" err="1" smtClean="0"/>
              <a:t>messina</a:t>
            </a:r>
            <a:r>
              <a:rPr lang="en-US" sz="2667" dirty="0" smtClean="0"/>
              <a:t>)</a:t>
            </a:r>
            <a:endParaRPr lang="en-US" sz="2667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Segnaposto contenuto 8" descr="Schermata 2011-05-05 a 22.49.15.png"/>
          <p:cNvPicPr>
            <a:picLocks noChangeAspect="1"/>
          </p:cNvPicPr>
          <p:nvPr/>
        </p:nvPicPr>
        <p:blipFill>
          <a:blip r:embed="rId2"/>
          <a:srcRect l="-15894" r="-15894"/>
          <a:stretch>
            <a:fillRect/>
          </a:stretch>
        </p:blipFill>
        <p:spPr>
          <a:xfrm>
            <a:off x="0" y="2971165"/>
            <a:ext cx="5105215" cy="3163298"/>
          </a:xfrm>
          <a:prstGeom prst="rect">
            <a:avLst/>
          </a:prstGeom>
        </p:spPr>
      </p:pic>
      <p:pic>
        <p:nvPicPr>
          <p:cNvPr id="8" name="Immagine 7" descr="Schermata 2011-05-05 a 23.01.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370" y="1493837"/>
            <a:ext cx="5706533" cy="2587306"/>
          </a:xfrm>
          <a:prstGeom prst="rect">
            <a:avLst/>
          </a:prstGeom>
        </p:spPr>
      </p:pic>
      <p:graphicFrame>
        <p:nvGraphicFramePr>
          <p:cNvPr id="12" name="Group 898"/>
          <p:cNvGraphicFramePr>
            <a:graphicFrameLocks noGrp="1"/>
          </p:cNvGraphicFramePr>
          <p:nvPr/>
        </p:nvGraphicFramePr>
        <p:xfrm>
          <a:off x="3795984" y="1955007"/>
          <a:ext cx="6284641" cy="5604668"/>
        </p:xfrm>
        <a:graphic>
          <a:graphicData uri="http://schemas.openxmlformats.org/drawingml/2006/table">
            <a:tbl>
              <a:tblPr/>
              <a:tblGrid>
                <a:gridCol w="1218076"/>
                <a:gridCol w="3365459"/>
                <a:gridCol w="805050"/>
                <a:gridCol w="896056"/>
              </a:tblGrid>
              <a:tr h="6551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Participant no. *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Participant organisation name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Part. short name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Country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1 (Coordinator)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IBM Israel - Science and Technology LTD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IBM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ISRAEL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SAP Research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SAP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Germany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3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Telefónica Investigación y Desarrollo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TID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Spain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Siemens AG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SAG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Germany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Engineering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ENG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Italy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6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National Technical University of Athens 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ICCS/NTUA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Greece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7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Deutsche Welle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DW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Germany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8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RAI-Radiotelevisione italiana Spa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RAI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Italy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9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Umeå University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UMU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Sweden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10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SNIA Europe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SNIA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UK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11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Telenor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TN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Norway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12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France Telecom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FT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France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13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Swedish Institute of Computer Science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SICS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Sweden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14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University of Messina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UniMe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Italy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15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iTricity B.V.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iTricity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SimSun" pitchFamily="2" charset="-122"/>
                          <a:cs typeface="Times New Roman" charset="0"/>
                        </a:rPr>
                        <a:t>Netherlands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charset="0"/>
                      </a:endParaRPr>
                    </a:p>
                  </a:txBody>
                  <a:tcPr marL="100806" marR="100806" marT="50398" marB="50398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1112" y="1265237"/>
            <a:ext cx="3733800" cy="2045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</a:rPr>
              <a:t>VISION-CLOUD</a:t>
            </a:r>
          </a:p>
          <a:p>
            <a:pPr algn="ctr"/>
            <a:endParaRPr lang="en-US" sz="3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7fp: cloud storage</a:t>
            </a:r>
          </a:p>
          <a:p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668712" y="6827837"/>
            <a:ext cx="6411913" cy="30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 descr="Schermata 2011-09-20 a 10.33.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487" y="1189037"/>
            <a:ext cx="10080625" cy="632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25 0.00903 L -0.99779 0.009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92312" y="1798637"/>
            <a:ext cx="5829933" cy="25198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0000" dirty="0" smtClean="0">
                <a:solidFill>
                  <a:srgbClr val="800000"/>
                </a:solidFill>
                <a:ea typeface="+mj-ea"/>
                <a:cs typeface="+mj-cs"/>
              </a:rPr>
              <a:t>?</a:t>
            </a:r>
            <a:endParaRPr lang="en-US" sz="20000" dirty="0">
              <a:solidFill>
                <a:srgbClr val="800000"/>
              </a:solidFill>
              <a:ea typeface="+mj-ea"/>
              <a:cs typeface="+mj-cs"/>
            </a:endParaRPr>
          </a:p>
        </p:txBody>
      </p:sp>
      <p:sp>
        <p:nvSpPr>
          <p:cNvPr id="63491" name="Segnaposto testo 8"/>
          <p:cNvSpPr>
            <a:spLocks noGrp="1"/>
          </p:cNvSpPr>
          <p:nvPr>
            <p:ph type="body" idx="1"/>
          </p:nvPr>
        </p:nvSpPr>
        <p:spPr>
          <a:xfrm>
            <a:off x="2843213" y="565150"/>
            <a:ext cx="7056437" cy="920750"/>
          </a:xfrm>
        </p:spPr>
        <p:txBody>
          <a:bodyPr/>
          <a:lstStyle/>
          <a:p>
            <a:r>
              <a:rPr lang="en-US" smtClean="0">
                <a:solidFill>
                  <a:srgbClr val="6C301A"/>
                </a:solidFill>
              </a:rPr>
              <a:t>Prof. Massimo Villari (mvillari@unime.it)</a:t>
            </a:r>
          </a:p>
          <a:p>
            <a:r>
              <a:rPr lang="en-US" smtClean="0">
                <a:solidFill>
                  <a:srgbClr val="6C301A"/>
                </a:solidFill>
              </a:rPr>
              <a:t>	University of Messina, Italy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38" y="1646238"/>
            <a:ext cx="15954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2274888" y="1587500"/>
            <a:ext cx="83534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60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A83EF-17F9-F644-8075-B495529EE6A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26"/>
          <p:cNvSpPr>
            <a:spLocks noGrp="1"/>
          </p:cNvSpPr>
          <p:nvPr>
            <p:ph type="title"/>
          </p:nvPr>
        </p:nvSpPr>
        <p:spPr>
          <a:xfrm>
            <a:off x="336550" y="646112"/>
            <a:ext cx="9575800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Different subsequent stages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for Cloud Computing market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" name="Segnaposto contenuto 27"/>
          <p:cNvSpPr>
            <a:spLocks noGrp="1"/>
          </p:cNvSpPr>
          <p:nvPr>
            <p:ph idx="1"/>
          </p:nvPr>
        </p:nvSpPr>
        <p:spPr>
          <a:xfrm>
            <a:off x="1582738" y="1758950"/>
            <a:ext cx="8266112" cy="52911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it-IT" dirty="0" err="1" smtClean="0">
                <a:ea typeface="+mn-ea"/>
                <a:cs typeface="+mn-cs"/>
              </a:rPr>
              <a:t>1</a:t>
            </a:r>
            <a:r>
              <a:rPr lang="it-IT" dirty="0" smtClean="0">
                <a:ea typeface="+mn-ea"/>
                <a:cs typeface="+mn-cs"/>
              </a:rPr>
              <a:t>)</a:t>
            </a:r>
            <a:r>
              <a:rPr lang="it-IT" dirty="0" smtClean="0">
                <a:solidFill>
                  <a:srgbClr val="008000"/>
                </a:solidFill>
                <a:ea typeface="+mn-ea"/>
                <a:cs typeface="+mn-cs"/>
              </a:rPr>
              <a:t> </a:t>
            </a:r>
            <a:r>
              <a:rPr lang="en-GB" dirty="0" smtClean="0">
                <a:solidFill>
                  <a:srgbClr val="008000"/>
                </a:solidFill>
                <a:ea typeface="+mn-ea"/>
                <a:cs typeface="+mn-cs"/>
              </a:rPr>
              <a:t>Monolithic</a:t>
            </a: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n-GB" dirty="0" smtClean="0">
                <a:ea typeface="+mn-ea"/>
                <a:cs typeface="+mn-cs"/>
              </a:rPr>
              <a:t> (now !!!!), cloud services are based on 	proprietary architectures - islands of cloud services 	delivered by </a:t>
            </a:r>
            <a:r>
              <a:rPr lang="en-GB" dirty="0" err="1" smtClean="0">
                <a:ea typeface="+mn-ea"/>
                <a:cs typeface="+mn-cs"/>
              </a:rPr>
              <a:t>megaproviders</a:t>
            </a:r>
            <a:r>
              <a:rPr lang="en-GB" dirty="0" smtClean="0">
                <a:ea typeface="+mn-ea"/>
                <a:cs typeface="+mn-cs"/>
              </a:rPr>
              <a:t> (this is what Amazon, 	Google, </a:t>
            </a:r>
            <a:r>
              <a:rPr lang="en-GB" dirty="0" err="1" smtClean="0">
                <a:ea typeface="+mn-ea"/>
                <a:cs typeface="+mn-cs"/>
              </a:rPr>
              <a:t>Salesforce</a:t>
            </a:r>
            <a:r>
              <a:rPr lang="en-GB" dirty="0" smtClean="0">
                <a:ea typeface="+mn-ea"/>
                <a:cs typeface="+mn-cs"/>
              </a:rPr>
              <a:t> and Microsoft look like today).</a:t>
            </a:r>
          </a:p>
          <a:p>
            <a:pPr>
              <a:buFont typeface="Wingdings 2" charset="2"/>
              <a:buNone/>
              <a:defRPr/>
            </a:pPr>
            <a:r>
              <a:rPr lang="en-GB" dirty="0" smtClean="0"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2</a:t>
            </a:r>
            <a:r>
              <a:rPr lang="en-GB" dirty="0" smtClean="0">
                <a:solidFill>
                  <a:srgbClr val="0000FF"/>
                </a:solidFill>
                <a:ea typeface="+mn-ea"/>
                <a:cs typeface="+mn-cs"/>
              </a:rPr>
              <a:t>) Vertical Supply Chain</a:t>
            </a: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n-GB" dirty="0" smtClean="0">
                <a:ea typeface="+mn-ea"/>
                <a:cs typeface="+mn-cs"/>
              </a:rPr>
              <a:t> some cloud providers will 	leverage cloud services from other providers. </a:t>
            </a:r>
            <a:br>
              <a:rPr lang="en-GB" dirty="0" smtClean="0">
                <a:ea typeface="+mn-ea"/>
                <a:cs typeface="+mn-cs"/>
              </a:rPr>
            </a:br>
            <a:r>
              <a:rPr lang="en-GB" dirty="0" smtClean="0">
                <a:ea typeface="+mn-ea"/>
                <a:cs typeface="+mn-cs"/>
              </a:rPr>
              <a:t>	The clouds will be proprietary islands yet, but the 	ecosystem building will start.</a:t>
            </a:r>
          </a:p>
          <a:p>
            <a:pPr>
              <a:buFont typeface="Wingdings 2" charset="2"/>
              <a:buNone/>
              <a:defRPr/>
            </a:pPr>
            <a:r>
              <a:rPr lang="en-GB" dirty="0" smtClean="0"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GB" dirty="0" smtClean="0">
                <a:ea typeface="+mn-ea"/>
                <a:cs typeface="+mn-cs"/>
              </a:rPr>
              <a:t>3) </a:t>
            </a:r>
            <a:r>
              <a:rPr lang="en-GB" dirty="0" smtClean="0">
                <a:solidFill>
                  <a:srgbClr val="FF0000"/>
                </a:solidFill>
                <a:ea typeface="+mn-ea"/>
                <a:cs typeface="+mn-cs"/>
              </a:rPr>
              <a:t>Horizontal Federation:</a:t>
            </a:r>
            <a:r>
              <a:rPr lang="en-GB" dirty="0" smtClean="0">
                <a:ea typeface="+mn-ea"/>
                <a:cs typeface="+mn-cs"/>
              </a:rPr>
              <a:t> smaller, medium, and large 	providers will federate horizontally themselves to 	gain: economies of scale, an efficient use of their 	assets, and an enlargement of their capabilities.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398125" y="1754188"/>
            <a:ext cx="8291513" cy="361473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it-IT" sz="3500" dirty="0">
                <a:solidFill>
                  <a:srgbClr val="4E3B30"/>
                </a:solidFill>
              </a:rPr>
              <a:t>T. </a:t>
            </a:r>
            <a:r>
              <a:rPr lang="it-IT" sz="3500" dirty="0" err="1">
                <a:solidFill>
                  <a:srgbClr val="4E3B30"/>
                </a:solidFill>
              </a:rPr>
              <a:t>Bittman</a:t>
            </a:r>
            <a:r>
              <a:rPr lang="it-IT" sz="3500" dirty="0">
                <a:solidFill>
                  <a:srgbClr val="4E3B30"/>
                </a:solidFill>
              </a:rPr>
              <a:t>, The </a:t>
            </a:r>
            <a:r>
              <a:rPr lang="it-IT" sz="3500" dirty="0" err="1">
                <a:solidFill>
                  <a:srgbClr val="4E3B30"/>
                </a:solidFill>
              </a:rPr>
              <a:t>evolution</a:t>
            </a:r>
            <a:r>
              <a:rPr lang="it-IT" sz="3500" dirty="0">
                <a:solidFill>
                  <a:srgbClr val="4E3B30"/>
                </a:solidFill>
              </a:rPr>
              <a:t> </a:t>
            </a:r>
            <a:r>
              <a:rPr lang="it-IT" sz="3500" dirty="0" err="1">
                <a:solidFill>
                  <a:srgbClr val="4E3B30"/>
                </a:solidFill>
              </a:rPr>
              <a:t>of</a:t>
            </a:r>
            <a:r>
              <a:rPr lang="it-IT" sz="3500" dirty="0">
                <a:solidFill>
                  <a:srgbClr val="4E3B30"/>
                </a:solidFill>
              </a:rPr>
              <a:t> the </a:t>
            </a:r>
            <a:r>
              <a:rPr lang="it-IT" sz="3500" dirty="0" err="1">
                <a:solidFill>
                  <a:srgbClr val="4E3B30"/>
                </a:solidFill>
              </a:rPr>
              <a:t>cloud</a:t>
            </a:r>
            <a:r>
              <a:rPr lang="it-IT" sz="3500" dirty="0">
                <a:solidFill>
                  <a:srgbClr val="4E3B30"/>
                </a:solidFill>
              </a:rPr>
              <a:t> </a:t>
            </a:r>
            <a:r>
              <a:rPr lang="it-IT" sz="3500" dirty="0" err="1">
                <a:solidFill>
                  <a:srgbClr val="4E3B30"/>
                </a:solidFill>
              </a:rPr>
              <a:t>computing</a:t>
            </a:r>
            <a:r>
              <a:rPr lang="it-IT" sz="3500" dirty="0">
                <a:solidFill>
                  <a:srgbClr val="4E3B30"/>
                </a:solidFill>
              </a:rPr>
              <a:t> market, </a:t>
            </a:r>
            <a:r>
              <a:rPr lang="it-IT" sz="3500" dirty="0" err="1">
                <a:solidFill>
                  <a:srgbClr val="4E3B30"/>
                </a:solidFill>
              </a:rPr>
              <a:t>Gartner</a:t>
            </a:r>
            <a:r>
              <a:rPr lang="it-IT" sz="3500" dirty="0">
                <a:solidFill>
                  <a:srgbClr val="4E3B30"/>
                </a:solidFill>
              </a:rPr>
              <a:t> Blog Network,</a:t>
            </a:r>
          </a:p>
          <a:p>
            <a:pPr>
              <a:defRPr/>
            </a:pPr>
            <a:endParaRPr lang="it-IT" sz="3500" dirty="0">
              <a:solidFill>
                <a:srgbClr val="4E3B30"/>
              </a:solidFill>
            </a:endParaRPr>
          </a:p>
          <a:p>
            <a:pPr>
              <a:defRPr/>
            </a:pPr>
            <a:r>
              <a:rPr lang="it-IT" sz="3500" dirty="0">
                <a:solidFill>
                  <a:srgbClr val="4E3B30"/>
                </a:solidFill>
              </a:rPr>
              <a:t>http://</a:t>
            </a:r>
            <a:r>
              <a:rPr lang="it-IT" sz="3500" dirty="0" err="1">
                <a:solidFill>
                  <a:srgbClr val="4E3B30"/>
                </a:solidFill>
              </a:rPr>
              <a:t>blogs.gartner.com</a:t>
            </a:r>
            <a:r>
              <a:rPr lang="it-IT" sz="3500" dirty="0">
                <a:solidFill>
                  <a:srgbClr val="4E3B30"/>
                </a:solidFill>
              </a:rPr>
              <a:t>/</a:t>
            </a:r>
            <a:r>
              <a:rPr lang="it-IT" sz="3500" dirty="0" err="1">
                <a:solidFill>
                  <a:srgbClr val="4E3B30"/>
                </a:solidFill>
              </a:rPr>
              <a:t>thomas</a:t>
            </a:r>
            <a:r>
              <a:rPr lang="it-IT" sz="3500" dirty="0">
                <a:solidFill>
                  <a:srgbClr val="4E3B30"/>
                </a:solidFill>
              </a:rPr>
              <a:t> </a:t>
            </a:r>
            <a:r>
              <a:rPr lang="it-IT" sz="3500" dirty="0" err="1">
                <a:solidFill>
                  <a:srgbClr val="4E3B30"/>
                </a:solidFill>
              </a:rPr>
              <a:t>bittman</a:t>
            </a:r>
            <a:r>
              <a:rPr lang="it-IT" sz="3500" dirty="0">
                <a:solidFill>
                  <a:srgbClr val="4E3B30"/>
                </a:solidFill>
              </a:rPr>
              <a:t>/2008/11/03/the- </a:t>
            </a:r>
            <a:r>
              <a:rPr lang="it-IT" sz="3500" dirty="0" err="1">
                <a:solidFill>
                  <a:srgbClr val="4E3B30"/>
                </a:solidFill>
              </a:rPr>
              <a:t>evolution-of-the-cloud-computing-market</a:t>
            </a:r>
            <a:r>
              <a:rPr lang="it-IT" sz="3500" dirty="0">
                <a:solidFill>
                  <a:srgbClr val="4E3B30"/>
                </a:solidFill>
              </a:rPr>
              <a:t>/, </a:t>
            </a:r>
            <a:r>
              <a:rPr lang="it-IT" sz="3500" dirty="0" err="1">
                <a:solidFill>
                  <a:srgbClr val="4E3B30"/>
                </a:solidFill>
              </a:rPr>
              <a:t>November</a:t>
            </a:r>
            <a:r>
              <a:rPr lang="it-IT" sz="3500" dirty="0">
                <a:solidFill>
                  <a:srgbClr val="4E3B30"/>
                </a:solidFill>
              </a:rPr>
              <a:t> 2008.</a:t>
            </a:r>
            <a:endParaRPr lang="en-US" sz="3500" dirty="0">
              <a:solidFill>
                <a:srgbClr val="4E3B3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414871" y="5197016"/>
            <a:ext cx="8266113" cy="193731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908E-6 3.01528E-6 L -0.88827 0.00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5219E-6 -1.50069E-6 L -0.88793 -0.0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470771"/>
            <a:ext cx="9576594" cy="79446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The pillars of </a:t>
            </a:r>
            <a:r>
              <a:rPr lang="en-US" dirty="0" smtClean="0">
                <a:ea typeface="+mj-ea"/>
                <a:cs typeface="+mj-cs"/>
              </a:rPr>
              <a:t>CC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17638"/>
            <a:ext cx="9844088" cy="5507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FF0000"/>
                </a:solidFill>
              </a:rPr>
              <a:t>Separation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/>
              <a:t>Cloud computing providers lease resources on pay-per-use basis but do not expose infrastructure details to customers or partners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/>
              <a:t>Cloud computing consumers use leased resources without exposing details of their applications to providers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FF0000"/>
                </a:solidFill>
              </a:rPr>
              <a:t>Isolation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/>
              <a:t>Given the hosting nature of cloud computing providers, consumers need mechanisms and warranties that their application are isolated from others that are being hosted in the same infrastructure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solidFill>
                  <a:srgbClr val="FF0000"/>
                </a:solidFill>
              </a:rPr>
              <a:t>Elasticity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/>
              <a:t>Cloud computing providers should automatically adjust the resources allocated to a particular application according to “elasticity rules” provided by cloud computing </a:t>
            </a:r>
            <a:r>
              <a:rPr lang="en-US" sz="2000" b="1" smtClean="0"/>
              <a:t>consumer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Federation</a:t>
            </a:r>
            <a:endParaRPr lang="en-US" sz="2000" b="1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b="1"/>
              <a:t>	To overcome the finite amount of resources available locally, cloud computing providers should be able to collaborate among themselves and share their resources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470771"/>
            <a:ext cx="9576594" cy="79446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goals to be addressed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17638"/>
            <a:ext cx="9844088" cy="5507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Easy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Low level of configuration (ZeroConf)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Easy deployment: large scale datacenters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Extendibility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Scalability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Strong distributed approach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Elasticity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Live Migration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Federation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Site discovery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Dynamic  aggregation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Security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Authentication and Authorization of overall modules compounding the system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FF0000"/>
                </a:solidFill>
              </a:rPr>
              <a:t>System logs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Monitoring of all phases: start-up, stop, migration etc.  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Cloud Federation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9699" name="Segnaposto contenuto 7" descr="cloudfed.em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61000" y="1279525"/>
            <a:ext cx="4619625" cy="3500438"/>
          </a:xfrm>
        </p:spPr>
      </p:pic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396875" y="1587500"/>
            <a:ext cx="5000625" cy="3406775"/>
          </a:xfrm>
        </p:spPr>
        <p:txBody>
          <a:bodyPr>
            <a:normAutofit lnSpcReduction="10000"/>
          </a:bodyPr>
          <a:lstStyle/>
          <a:p>
            <a:pPr marL="377979" indent="-377979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ea typeface="+mn-ea"/>
                <a:cs typeface="+mn-cs"/>
              </a:rPr>
              <a:t>We characterizes three types of Clouds</a:t>
            </a:r>
          </a:p>
          <a:p>
            <a:pPr marL="818954" lvl="1" indent="-314982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>
                <a:ea typeface="+mn-ea"/>
              </a:rPr>
              <a:t>Open (free contribution)</a:t>
            </a:r>
          </a:p>
          <a:p>
            <a:pPr marL="818954" lvl="1" indent="-314982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>
                <a:ea typeface="+mn-ea"/>
              </a:rPr>
              <a:t>Commercial (by charge)</a:t>
            </a:r>
          </a:p>
          <a:p>
            <a:pPr marL="818954" lvl="1" indent="-314982" eaLnBrk="1" fontAlgn="auto" hangingPunct="1">
              <a:spcAft>
                <a:spcPts val="0"/>
              </a:spcAft>
              <a:buFont typeface="Wingdings 2"/>
              <a:buChar char=""/>
              <a:defRPr/>
            </a:pPr>
            <a:r>
              <a:rPr lang="en-US" dirty="0" smtClean="0">
                <a:ea typeface="+mn-ea"/>
              </a:rPr>
              <a:t>Hybrid (open/commercial)</a:t>
            </a:r>
          </a:p>
          <a:p>
            <a:pPr marL="377979" indent="-377979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>
                <a:ea typeface="+mn-ea"/>
                <a:cs typeface="+mn-cs"/>
              </a:rPr>
              <a:t>The clouds can interoperate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29701" name="Segnaposto contenuto 8"/>
          <p:cNvSpPr txBox="1">
            <a:spLocks/>
          </p:cNvSpPr>
          <p:nvPr/>
        </p:nvSpPr>
        <p:spPr bwMode="auto">
          <a:xfrm>
            <a:off x="396875" y="4730750"/>
            <a:ext cx="93583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</a:bodyPr>
          <a:lstStyle/>
          <a:p>
            <a:pPr marL="377825" indent="-377825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</a:pPr>
            <a:r>
              <a:rPr lang="en-US" sz="2800">
                <a:solidFill>
                  <a:schemeClr val="tx2"/>
                </a:solidFill>
                <a:latin typeface="Franklin Gothic Book" charset="0"/>
              </a:rPr>
              <a:t>A federation is composed of two or more Clouds that interoperate according to specific rules</a:t>
            </a:r>
          </a:p>
          <a:p>
            <a:pPr marL="377825" indent="-377825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</a:pPr>
            <a:r>
              <a:rPr lang="en-US" sz="2800">
                <a:solidFill>
                  <a:schemeClr val="tx2"/>
                </a:solidFill>
                <a:latin typeface="Franklin Gothic Book" charset="0"/>
              </a:rPr>
              <a:t>A Cloud federation has different access points for users    		interaction</a:t>
            </a:r>
          </a:p>
          <a:p>
            <a:pPr marL="377825" indent="-377825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</a:pPr>
            <a:endParaRPr lang="en-US" sz="2800">
              <a:solidFill>
                <a:schemeClr val="tx2"/>
              </a:solidFill>
              <a:latin typeface="Franklin Gothic Book" charset="0"/>
            </a:endParaRPr>
          </a:p>
          <a:p>
            <a:pPr marL="377825" indent="-377825" defTabSz="914400">
              <a:spcBef>
                <a:spcPct val="20000"/>
              </a:spcBef>
              <a:buClr>
                <a:schemeClr val="accent1"/>
              </a:buClr>
              <a:buSzPct val="70000"/>
              <a:buFont typeface="Wingdings 2" charset="2"/>
              <a:buChar char=""/>
            </a:pPr>
            <a:endParaRPr lang="en-US" sz="2800">
              <a:solidFill>
                <a:schemeClr val="tx2"/>
              </a:solidFill>
              <a:latin typeface="Franklin Gothic Book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7645400"/>
            <a:ext cx="1004728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E8849-73FA-1E4E-9687-086C5C11B9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8 -0.36066 L -0.00158 -0.836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550" y="569912"/>
            <a:ext cx="9575800" cy="923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 Cloud Middleware Model: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stack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1096963" y="7597775"/>
            <a:ext cx="9001125" cy="877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prstTxWarp prst="textNoShape">
              <a:avLst/>
            </a:prstTxWarp>
            <a:spAutoFit/>
          </a:bodyPr>
          <a:lstStyle/>
          <a:p>
            <a:r>
              <a:rPr lang="it-IT" b="1"/>
              <a:t>B. Sotomayor, R. Montero, I. Llorente, and I. Foster, </a:t>
            </a:r>
          </a:p>
          <a:p>
            <a:r>
              <a:rPr lang="it-IT" b="1"/>
              <a:t>“Virtual infrastructure management in private and hybrid clouds,” Internet Computing, IEEE, vol. 13, pp. 14–22, September 2009.</a:t>
            </a:r>
            <a:endParaRPr lang="en-US" b="1"/>
          </a:p>
        </p:txBody>
      </p:sp>
      <p:sp>
        <p:nvSpPr>
          <p:cNvPr id="9" name="Rettangolo 8"/>
          <p:cNvSpPr/>
          <p:nvPr/>
        </p:nvSpPr>
        <p:spPr>
          <a:xfrm>
            <a:off x="2538825" y="1562683"/>
            <a:ext cx="6246083" cy="10569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Cloud Manager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538825" y="2995331"/>
            <a:ext cx="6246082" cy="1430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Virtual Infrastructure Manager (VIM)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38824" y="5003230"/>
            <a:ext cx="6246082" cy="1430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Virtual Machine    Manager</a:t>
            </a:r>
          </a:p>
        </p:txBody>
      </p:sp>
      <p:sp>
        <p:nvSpPr>
          <p:cNvPr id="13" name="Ovale 12"/>
          <p:cNvSpPr/>
          <p:nvPr/>
        </p:nvSpPr>
        <p:spPr>
          <a:xfrm>
            <a:off x="-2146808" y="979958"/>
            <a:ext cx="2146808" cy="5970743"/>
          </a:xfrm>
          <a:prstGeom prst="ellipse">
            <a:avLst/>
          </a:prstGeom>
          <a:solidFill>
            <a:schemeClr val="bg1">
              <a:alpha val="51000"/>
            </a:schemeClr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en-US" sz="3100" dirty="0">
                <a:solidFill>
                  <a:srgbClr val="6C301A"/>
                </a:solidFill>
              </a:rPr>
              <a:t>Partner</a:t>
            </a:r>
          </a:p>
          <a:p>
            <a:pPr algn="ctr">
              <a:defRPr/>
            </a:pPr>
            <a:r>
              <a:rPr lang="en-US" sz="3100" dirty="0">
                <a:solidFill>
                  <a:srgbClr val="6C301A"/>
                </a:solidFill>
              </a:rPr>
              <a:t>Cloud</a:t>
            </a:r>
          </a:p>
        </p:txBody>
      </p:sp>
      <p:sp>
        <p:nvSpPr>
          <p:cNvPr id="15" name="Ovale 14"/>
          <p:cNvSpPr/>
          <p:nvPr/>
        </p:nvSpPr>
        <p:spPr>
          <a:xfrm>
            <a:off x="-3565588" y="961289"/>
            <a:ext cx="2006792" cy="5970743"/>
          </a:xfrm>
          <a:prstGeom prst="ellipse">
            <a:avLst/>
          </a:prstGeom>
          <a:solidFill>
            <a:schemeClr val="bg1">
              <a:alpha val="53000"/>
            </a:schemeClr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r>
              <a:rPr lang="en-US" sz="3500" dirty="0">
                <a:solidFill>
                  <a:srgbClr val="6C301A"/>
                </a:solidFill>
              </a:rPr>
              <a:t>Public</a:t>
            </a:r>
          </a:p>
          <a:p>
            <a:pPr algn="ctr">
              <a:defRPr/>
            </a:pPr>
            <a:r>
              <a:rPr lang="en-US" sz="3500" dirty="0">
                <a:solidFill>
                  <a:srgbClr val="6C301A"/>
                </a:solidFill>
              </a:rPr>
              <a:t>Cloud</a:t>
            </a:r>
          </a:p>
        </p:txBody>
      </p:sp>
      <p:sp>
        <p:nvSpPr>
          <p:cNvPr id="30740" name="CasellaDiTesto 18"/>
          <p:cNvSpPr txBox="1">
            <a:spLocks noChangeArrowheads="1"/>
          </p:cNvSpPr>
          <p:nvPr/>
        </p:nvSpPr>
        <p:spPr bwMode="auto">
          <a:xfrm>
            <a:off x="-641350" y="1517650"/>
            <a:ext cx="2032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10831512" y="2713037"/>
            <a:ext cx="6477000" cy="1828800"/>
          </a:xfrm>
          <a:prstGeom prst="ellipse">
            <a:avLst/>
          </a:prstGeom>
          <a:solidFill>
            <a:srgbClr val="FFFF00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3956E-6 1.14868E-6 L -3.03956E-6 -0.140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7779E-6 -4.58082E-6 L 0.32113 -4.58082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094E-6 9.35618E-7 L 1.11693 -0.00394 " pathEditMode="relative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1783E-6 1.19037E-6 L -0.85809 -0.011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Virtual Infrastructure managers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appearing</a:t>
            </a:r>
            <a:r>
              <a:rPr lang="it-IT" dirty="0" smtClean="0"/>
              <a:t> in </a:t>
            </a:r>
            <a:r>
              <a:rPr lang="it-IT" dirty="0" err="1" smtClean="0"/>
              <a:t>literature</a:t>
            </a:r>
            <a:r>
              <a:rPr lang="it-IT" dirty="0" smtClean="0"/>
              <a:t>, some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them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listed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follows</a:t>
            </a:r>
            <a:r>
              <a:rPr lang="it-IT" dirty="0" smtClean="0"/>
              <a:t>:		</a:t>
            </a:r>
          </a:p>
          <a:p>
            <a:pPr lvl="1"/>
            <a:r>
              <a:rPr lang="it-IT" dirty="0" err="1" smtClean="0"/>
              <a:t>OpenNebula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OpenQRM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Nimbus</a:t>
            </a:r>
            <a:r>
              <a:rPr lang="it-IT" dirty="0" smtClean="0"/>
              <a:t>. </a:t>
            </a:r>
          </a:p>
          <a:p>
            <a:pPr lvl="1"/>
            <a:r>
              <a:rPr lang="it-IT" dirty="0" err="1" smtClean="0"/>
              <a:t>Eucalyptus</a:t>
            </a:r>
            <a:r>
              <a:rPr lang="it-IT" dirty="0" smtClean="0"/>
              <a:t>. </a:t>
            </a:r>
          </a:p>
          <a:p>
            <a:pPr lvl="1"/>
            <a:r>
              <a:rPr lang="it-IT" dirty="0" err="1" smtClean="0"/>
              <a:t>…</a:t>
            </a:r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02C80-8DA0-1D44-9053-87AEC99A91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Univ. of Messina - INFN Catania</a:t>
            </a: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EGI Technical Forum 2011, Sep 20 Lyon</a:t>
            </a:r>
            <a:endParaRPr lang="en-US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 bwMode="auto">
          <a:xfrm>
            <a:off x="10171112" y="1722437"/>
            <a:ext cx="9575800" cy="4989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Two main philosophies: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35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Apply the virtualization model to simplify the management of proprietary datacenters.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Char char="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Reorganize the previous distributed computation middleware for accomplishing an easy management of virtualization capabilities.</a:t>
            </a:r>
          </a:p>
          <a:p>
            <a:pPr marL="377825" marR="0" lvl="0" indent="-377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94 0.00672 L -0.9926 0.00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rr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9367</TotalTime>
  <Words>2576</Words>
  <Application>Microsoft Macintosh PowerPoint</Application>
  <PresentationFormat>Personalizzato</PresentationFormat>
  <Paragraphs>432</Paragraphs>
  <Slides>37</Slides>
  <Notes>11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Collegamenti</vt:lpstr>
      </vt:variant>
      <vt:variant>
        <vt:i4>3</vt:i4>
      </vt:variant>
      <vt:variant>
        <vt:lpstr>Titoli diapositive</vt:lpstr>
      </vt:variant>
      <vt:variant>
        <vt:i4>37</vt:i4>
      </vt:variant>
    </vt:vector>
  </HeadingPairs>
  <TitlesOfParts>
    <vt:vector size="41" baseType="lpstr">
      <vt:lpstr>Terra</vt:lpstr>
      <vt:lpstr>Macintosh HD:Users:mvillari:Library:Mail Downloads:chapter_fig.doc!OLE_LINK2</vt:lpstr>
      <vt:lpstr>Macintosh HD:Users:mvillari:Library:Mail Downloads:chapter_fig.doc!OLE_LINK1</vt:lpstr>
      <vt:lpstr>???</vt:lpstr>
      <vt:lpstr>Clouds in grids using CLEVER</vt:lpstr>
      <vt:lpstr>Outline</vt:lpstr>
      <vt:lpstr>Why Cloud Computing?</vt:lpstr>
      <vt:lpstr>Different subsequent stages  for Cloud Computing market</vt:lpstr>
      <vt:lpstr>The pillars of CC</vt:lpstr>
      <vt:lpstr>goals to be addressed</vt:lpstr>
      <vt:lpstr>Cloud Federation</vt:lpstr>
      <vt:lpstr>A Cloud Middleware Model:  the stack</vt:lpstr>
      <vt:lpstr>Virtual Infrastructure managers</vt:lpstr>
      <vt:lpstr>Openstack initiative</vt:lpstr>
      <vt:lpstr>Design of a new vim: clever</vt:lpstr>
      <vt:lpstr>Design of a new vim: clever</vt:lpstr>
      <vt:lpstr>Vim: Summary comparison</vt:lpstr>
      <vt:lpstr>Inter-host Communication and Security</vt:lpstr>
      <vt:lpstr>Diapositiva 15</vt:lpstr>
      <vt:lpstr>Requirements of RFC 2779</vt:lpstr>
      <vt:lpstr>Virtual execution environment: CLEVER</vt:lpstr>
      <vt:lpstr>Virtual execution environment: CLEVER</vt:lpstr>
      <vt:lpstr>Clever architecture: the added values</vt:lpstr>
      <vt:lpstr>Clever architecture: the added values</vt:lpstr>
      <vt:lpstr>Clever architecture: Scenario and.. </vt:lpstr>
      <vt:lpstr>CLEVER on GRID: motivations</vt:lpstr>
      <vt:lpstr>CLEVER on GRID</vt:lpstr>
      <vt:lpstr>Clever: the deployment</vt:lpstr>
      <vt:lpstr>Clever: the deployment</vt:lpstr>
      <vt:lpstr>Clever: the deployment</vt:lpstr>
      <vt:lpstr>Clever: the deployment</vt:lpstr>
      <vt:lpstr>Clever: the deployment</vt:lpstr>
      <vt:lpstr>Clever: the deployment</vt:lpstr>
      <vt:lpstr>XMPP server: ejabberd2</vt:lpstr>
      <vt:lpstr>XMPP client</vt:lpstr>
      <vt:lpstr>XMPP communication: logs</vt:lpstr>
      <vt:lpstr>Clever architecture: the IMPLEMENTATION http://cclab.unime.it/</vt:lpstr>
      <vt:lpstr>Conclusions and Future Works</vt:lpstr>
      <vt:lpstr>Why cloud In UNIME? (University of messina)</vt:lpstr>
      <vt:lpstr>Why cloud In UNIME? (University of messina)</vt:lpstr>
      <vt:lpstr>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Cloud@Home</dc:title>
  <dc:creator>salvo</dc:creator>
  <cp:lastModifiedBy>Massimo Villari</cp:lastModifiedBy>
  <cp:revision>125</cp:revision>
  <cp:lastPrinted>1601-01-01T00:00:00Z</cp:lastPrinted>
  <dcterms:created xsi:type="dcterms:W3CDTF">2011-09-20T08:37:12Z</dcterms:created>
  <dcterms:modified xsi:type="dcterms:W3CDTF">2011-09-20T08:40:19Z</dcterms:modified>
</cp:coreProperties>
</file>