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431" r:id="rId3"/>
    <p:sldId id="442" r:id="rId4"/>
    <p:sldId id="443" r:id="rId5"/>
    <p:sldId id="444" r:id="rId6"/>
    <p:sldId id="449" r:id="rId7"/>
    <p:sldId id="461" r:id="rId8"/>
    <p:sldId id="463" r:id="rId9"/>
    <p:sldId id="456" r:id="rId10"/>
    <p:sldId id="462" r:id="rId11"/>
    <p:sldId id="464" r:id="rId12"/>
    <p:sldId id="460" r:id="rId13"/>
    <p:sldId id="300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FECAF7"/>
    <a:srgbClr val="FAA0B5"/>
    <a:srgbClr val="A6A6A6"/>
    <a:srgbClr val="FFFFFF"/>
    <a:srgbClr val="00B050"/>
    <a:srgbClr val="C000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86" autoAdjust="0"/>
    <p:restoredTop sz="94638" autoAdjust="0"/>
  </p:normalViewPr>
  <p:slideViewPr>
    <p:cSldViewPr>
      <p:cViewPr varScale="1">
        <p:scale>
          <a:sx n="58" d="100"/>
          <a:sy n="58" d="100"/>
        </p:scale>
        <p:origin x="-845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 varScale="1">
        <p:scale>
          <a:sx n="44" d="100"/>
          <a:sy n="44" d="100"/>
        </p:scale>
        <p:origin x="-2054" y="-6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F64CDFC-0FCA-457E-AA73-44D314944D1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6910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A7CA6225-7EE3-42E8-B71B-5F5CEF05BA90}" type="datetimeFigureOut">
              <a:rPr lang="en-US"/>
              <a:pPr/>
              <a:t>9/21/2011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7D1EC619-2EC5-4894-82D2-A589CB14BB3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5363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1092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049338" cy="6858000"/>
          </a:xfrm>
          <a:prstGeom prst="rect">
            <a:avLst/>
          </a:prstGeom>
          <a:solidFill>
            <a:srgbClr val="01092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5931038-45CF-4F01-BC89-303551E5F3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47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F07554-398D-4805-96EA-8DE01881BF2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84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3DB62-9E88-4114-A83F-2F04488D77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1955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236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5345" y="1600200"/>
            <a:ext cx="7481454" cy="4525963"/>
          </a:xfrm>
        </p:spPr>
        <p:txBody>
          <a:bodyPr/>
          <a:lstStyle>
            <a:lvl1pPr>
              <a:defRPr>
                <a:solidFill>
                  <a:srgbClr val="010920"/>
                </a:solidFill>
              </a:defRPr>
            </a:lvl1pPr>
            <a:lvl2pPr>
              <a:defRPr>
                <a:solidFill>
                  <a:srgbClr val="010920"/>
                </a:solidFill>
              </a:defRPr>
            </a:lvl2pPr>
            <a:lvl3pPr>
              <a:defRPr>
                <a:solidFill>
                  <a:srgbClr val="010920"/>
                </a:solidFill>
              </a:defRPr>
            </a:lvl3pPr>
            <a:lvl4pPr>
              <a:defRPr>
                <a:solidFill>
                  <a:srgbClr val="010920"/>
                </a:solidFill>
              </a:defRPr>
            </a:lvl4pPr>
            <a:lvl5pPr>
              <a:defRPr>
                <a:solidFill>
                  <a:srgbClr val="01092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9338" y="6357938"/>
            <a:ext cx="4403725" cy="365125"/>
          </a:xfrm>
        </p:spPr>
        <p:txBody>
          <a:bodyPr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fld id="{E55D7210-7729-4E2C-9331-597A1EBFCAD6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70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solidFill>
            <a:schemeClr val="bg1"/>
          </a:solidFill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588025-8E3F-4E86-92EA-155262C7BA1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0822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3B1DC-6103-4FF3-A196-A86FA63CD38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6718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2632D-6B88-4F19-A6B9-16B7B38599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802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76BFA4-94BD-438B-A5A2-AB5E17524B2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D9E71-CE27-4FF4-B5B8-A5227E721A5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796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5EEAB5-9F74-4D18-B753-C8D8F5E6712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697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63996-7ED6-4C92-BE77-A621AF28E73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5563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633413"/>
          </a:xfrm>
          <a:prstGeom prst="rect">
            <a:avLst/>
          </a:prstGeom>
          <a:solidFill>
            <a:schemeClr val="tx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204913" y="1600200"/>
            <a:ext cx="748188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4913" y="6356350"/>
            <a:ext cx="104298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A6A6A6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19338" y="6357938"/>
            <a:ext cx="389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>
                    <a:lumMod val="6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9763" y="6356350"/>
            <a:ext cx="419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A6A6A6"/>
                </a:solidFill>
                <a:latin typeface="Calibri" pitchFamily="34" charset="0"/>
              </a:defRPr>
            </a:lvl1pPr>
          </a:lstStyle>
          <a:p>
            <a:fld id="{07D68FB5-EAB2-4900-BC52-9BD7ADFB494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1" name="TextBox 10"/>
          <p:cNvSpPr txBox="1">
            <a:spLocks noChangeArrowheads="1"/>
          </p:cNvSpPr>
          <p:nvPr/>
        </p:nvSpPr>
        <p:spPr bwMode="auto">
          <a:xfrm rot="10800000">
            <a:off x="0" y="4221163"/>
            <a:ext cx="369888" cy="1744662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200" b="1">
                <a:solidFill>
                  <a:schemeClr val="bg1"/>
                </a:solidFill>
                <a:latin typeface="Calibri" pitchFamily="34" charset="0"/>
              </a:rPr>
              <a:t>EMI INFSO-RI-261611</a:t>
            </a:r>
          </a:p>
        </p:txBody>
      </p:sp>
      <p:pic>
        <p:nvPicPr>
          <p:cNvPr id="1032" name="Picture 4" descr="C:\Dokumente und Einstellungen\nl\Eigene Dateien\Aufträge 2009-JSC\EMI-PPT-Template\streifen.pn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3" y="0"/>
            <a:ext cx="676276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TextBox 10"/>
          <p:cNvSpPr txBox="1">
            <a:spLocks noChangeArrowheads="1"/>
          </p:cNvSpPr>
          <p:nvPr/>
        </p:nvSpPr>
        <p:spPr bwMode="auto">
          <a:xfrm rot="10800000">
            <a:off x="76200" y="5094288"/>
            <a:ext cx="369888" cy="1744662"/>
          </a:xfrm>
          <a:prstGeom prst="rect">
            <a:avLst/>
          </a:prstGeom>
          <a:noFill/>
          <a:ln>
            <a:noFill/>
          </a:ln>
          <a:extLst/>
        </p:spPr>
        <p:txBody>
          <a:bodyPr vert="eaVert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GB" sz="1200" b="1">
                <a:solidFill>
                  <a:srgbClr val="BFBFBF"/>
                </a:solidFill>
                <a:latin typeface="Calibri" pitchFamily="34" charset="0"/>
              </a:rPr>
              <a:t>EMI INFSO-RI-261611</a:t>
            </a:r>
          </a:p>
        </p:txBody>
      </p:sp>
      <p:pic>
        <p:nvPicPr>
          <p:cNvPr id="1034" name="Picture 7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" y="915988"/>
            <a:ext cx="352425" cy="83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40" r:id="rId1"/>
    <p:sldLayoutId id="2147484041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FFC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C000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1092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1092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10920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1092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1092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7" descr="EMI-Europ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571500" y="407988"/>
            <a:ext cx="8001000" cy="6021387"/>
          </a:xfrm>
          <a:prstGeom prst="rect">
            <a:avLst/>
          </a:prstGeom>
          <a:solidFill>
            <a:schemeClr val="bg1">
              <a:alpha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GB">
              <a:solidFill>
                <a:srgbClr val="010920"/>
              </a:solidFill>
              <a:cs typeface="Arial" charset="0"/>
            </a:endParaRPr>
          </a:p>
        </p:txBody>
      </p:sp>
      <p:sp>
        <p:nvSpPr>
          <p:cNvPr id="4100" name="Title 1"/>
          <p:cNvSpPr>
            <a:spLocks noGrp="1"/>
          </p:cNvSpPr>
          <p:nvPr>
            <p:ph type="ctrTitle"/>
          </p:nvPr>
        </p:nvSpPr>
        <p:spPr>
          <a:xfrm>
            <a:off x="671513" y="1974850"/>
            <a:ext cx="7772400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10253F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GB" sz="3200" dirty="0" smtClean="0">
                <a:solidFill>
                  <a:srgbClr val="17375E"/>
                </a:solidFill>
                <a:latin typeface="Arial" charset="0"/>
                <a:cs typeface="Arial" charset="0"/>
              </a:rPr>
              <a:t>EMI Interoperability Activities</a:t>
            </a:r>
            <a:endParaRPr lang="en-GB" sz="3200" dirty="0" smtClean="0">
              <a:solidFill>
                <a:srgbClr val="17375E"/>
              </a:solidFill>
              <a:latin typeface="Arial" charset="0"/>
              <a:cs typeface="Arial" charset="0"/>
            </a:endParaRPr>
          </a:p>
        </p:txBody>
      </p:sp>
      <p:sp>
        <p:nvSpPr>
          <p:cNvPr id="4101" name="Subtitle 2"/>
          <p:cNvSpPr>
            <a:spLocks noGrp="1"/>
          </p:cNvSpPr>
          <p:nvPr>
            <p:ph type="subTitle" idx="1"/>
          </p:nvPr>
        </p:nvSpPr>
        <p:spPr>
          <a:xfrm>
            <a:off x="1357313" y="3675063"/>
            <a:ext cx="6400800" cy="228917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800" dirty="0" smtClean="0">
                <a:solidFill>
                  <a:srgbClr val="10253F"/>
                </a:solidFill>
              </a:rPr>
              <a:t>Alberto Di </a:t>
            </a:r>
            <a:r>
              <a:rPr lang="en-GB" sz="2800" dirty="0" smtClean="0">
                <a:solidFill>
                  <a:srgbClr val="10253F"/>
                </a:solidFill>
              </a:rPr>
              <a:t>Meglio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>
                <a:solidFill>
                  <a:srgbClr val="10253F"/>
                </a:solidFill>
              </a:rPr>
              <a:t>Project Director</a:t>
            </a:r>
            <a:endParaRPr lang="en-GB" sz="2800" dirty="0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GB" sz="2200" dirty="0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solidFill>
                  <a:srgbClr val="10253F"/>
                </a:solidFill>
              </a:rPr>
              <a:t>EGI Technical Forum 2011</a:t>
            </a:r>
            <a:endParaRPr lang="en-GB" sz="2200" dirty="0" smtClean="0">
              <a:solidFill>
                <a:srgbClr val="10253F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en-GB" sz="2200" dirty="0" smtClean="0">
                <a:solidFill>
                  <a:srgbClr val="10253F"/>
                </a:solidFill>
              </a:rPr>
              <a:t>Lyon, 19-23 September 2011</a:t>
            </a:r>
            <a:endParaRPr lang="en-GB" sz="2200" dirty="0" smtClean="0">
              <a:solidFill>
                <a:srgbClr val="10253F"/>
              </a:solidFill>
            </a:endParaRPr>
          </a:p>
        </p:txBody>
      </p:sp>
      <p:pic>
        <p:nvPicPr>
          <p:cNvPr id="4102" name="Picture 7" descr="EMI_Logo_white 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312" y="980728"/>
            <a:ext cx="2365375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and Cloud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08720"/>
            <a:ext cx="7715199" cy="5217443"/>
          </a:xfrm>
        </p:spPr>
        <p:txBody>
          <a:bodyPr/>
          <a:lstStyle/>
          <a:p>
            <a:r>
              <a:rPr lang="en-US" dirty="0" smtClean="0"/>
              <a:t>Two major contributions to the ongoing grid/ cloud integration activities</a:t>
            </a:r>
          </a:p>
          <a:p>
            <a:pPr lvl="1"/>
            <a:r>
              <a:rPr lang="en-US" dirty="0"/>
              <a:t> Investigation of how existing EMI </a:t>
            </a:r>
            <a:r>
              <a:rPr lang="en-US" dirty="0" smtClean="0"/>
              <a:t>services can  be used in support of the federated cloud infrastructure (authentication, authorization, service registration and discovery , dynamic configuration)</a:t>
            </a:r>
          </a:p>
          <a:p>
            <a:pPr lvl="1"/>
            <a:r>
              <a:rPr lang="en-US" dirty="0"/>
              <a:t> Creation of appliances for the </a:t>
            </a:r>
            <a:r>
              <a:rPr lang="en-US" dirty="0" smtClean="0"/>
              <a:t>major EMI services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210-7729-4E2C-9331-597A1EBFCAD6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11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4"/>
          <p:cNvSpPr>
            <a:spLocks noGrp="1"/>
          </p:cNvSpPr>
          <p:nvPr>
            <p:ph type="title"/>
          </p:nvPr>
        </p:nvSpPr>
        <p:spPr>
          <a:xfrm>
            <a:off x="755650" y="274638"/>
            <a:ext cx="7931150" cy="706437"/>
          </a:xfrm>
        </p:spPr>
        <p:txBody>
          <a:bodyPr/>
          <a:lstStyle/>
          <a:p>
            <a:r>
              <a:rPr lang="en-US" smtClean="0">
                <a:solidFill>
                  <a:srgbClr val="215968"/>
                </a:solidFill>
                <a:latin typeface="Arial" charset="0"/>
                <a:cs typeface="Arial" charset="0"/>
              </a:rPr>
              <a:t>Model 4: Virtual grid services</a:t>
            </a:r>
          </a:p>
        </p:txBody>
      </p:sp>
      <p:sp>
        <p:nvSpPr>
          <p:cNvPr id="17412" name="Date Placeholder 1"/>
          <p:cNvSpPr>
            <a:spLocks noGrp="1"/>
          </p:cNvSpPr>
          <p:nvPr>
            <p:ph type="dt" sz="quarter" idx="10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mtClean="0"/>
              <a:t>21/09/2011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17414" name="Slide Number Placeholder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8C11139D-407B-44CA-B8A3-300AC56C631A}" type="slidenum">
              <a:rPr lang="en-GB"/>
              <a:pPr>
                <a:defRPr/>
              </a:pPr>
              <a:t>11</a:t>
            </a:fld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387975" y="4014788"/>
            <a:ext cx="1800225" cy="2363787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7200" b="1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757488" y="1041400"/>
            <a:ext cx="6146800" cy="2981325"/>
          </a:xfrm>
          <a:prstGeom prst="rect">
            <a:avLst/>
          </a:prstGeom>
          <a:solidFill>
            <a:schemeClr val="accent2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/>
              <a:t>Grid services</a:t>
            </a:r>
            <a:endParaRPr lang="en-US" sz="6600" b="1" dirty="0"/>
          </a:p>
        </p:txBody>
      </p:sp>
      <p:sp>
        <p:nvSpPr>
          <p:cNvPr id="15" name="Rectangle 14"/>
          <p:cNvSpPr/>
          <p:nvPr/>
        </p:nvSpPr>
        <p:spPr>
          <a:xfrm>
            <a:off x="6316663" y="4022725"/>
            <a:ext cx="2601912" cy="2378075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6600" b="1" dirty="0" smtClean="0"/>
              <a:t>Grid</a:t>
            </a:r>
            <a:br>
              <a:rPr lang="en-US" sz="6600" b="1" dirty="0" smtClean="0"/>
            </a:br>
            <a:r>
              <a:rPr lang="en-US" sz="6600" b="1" dirty="0" smtClean="0"/>
              <a:t>nodes</a:t>
            </a:r>
            <a:endParaRPr lang="en-US" sz="6600" b="1" dirty="0"/>
          </a:p>
        </p:txBody>
      </p:sp>
      <p:sp>
        <p:nvSpPr>
          <p:cNvPr id="16" name="Rectangle 15"/>
          <p:cNvSpPr/>
          <p:nvPr/>
        </p:nvSpPr>
        <p:spPr>
          <a:xfrm>
            <a:off x="2714625" y="1055688"/>
            <a:ext cx="6218238" cy="519112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400" b="1" dirty="0"/>
              <a:t>Users</a:t>
            </a:r>
          </a:p>
        </p:txBody>
      </p:sp>
      <p:sp>
        <p:nvSpPr>
          <p:cNvPr id="18" name="Down Arrow 17"/>
          <p:cNvSpPr/>
          <p:nvPr/>
        </p:nvSpPr>
        <p:spPr>
          <a:xfrm>
            <a:off x="7146925" y="1293813"/>
            <a:ext cx="744538" cy="10128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5176838" y="3162300"/>
            <a:ext cx="2714625" cy="80168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600" b="1" dirty="0"/>
              <a:t>CEs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728913" y="1562100"/>
            <a:ext cx="2252662" cy="4816475"/>
          </a:xfrm>
          <a:prstGeom prst="rect">
            <a:avLst/>
          </a:prstGeom>
          <a:solidFill>
            <a:schemeClr val="accent1">
              <a:alpha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</a:rPr>
              <a:t>Grid Appliances</a:t>
            </a: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  <a:p>
            <a:pPr algn="ctr">
              <a:defRPr/>
            </a:pP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Up Arrow 13"/>
          <p:cNvSpPr/>
          <p:nvPr/>
        </p:nvSpPr>
        <p:spPr>
          <a:xfrm>
            <a:off x="2124075" y="4051300"/>
            <a:ext cx="4937125" cy="142081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Virtualization Managers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760413" y="1519238"/>
            <a:ext cx="1363662" cy="4867275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/>
              <a:t>Site </a:t>
            </a:r>
            <a:r>
              <a:rPr lang="en-US" sz="2800" b="1" dirty="0" err="1"/>
              <a:t>admins</a:t>
            </a:r>
            <a:endParaRPr lang="en-US" sz="2800" b="1" dirty="0"/>
          </a:p>
        </p:txBody>
      </p:sp>
      <p:sp>
        <p:nvSpPr>
          <p:cNvPr id="22" name="Down Arrow 21"/>
          <p:cNvSpPr/>
          <p:nvPr/>
        </p:nvSpPr>
        <p:spPr>
          <a:xfrm rot="16200000">
            <a:off x="2164557" y="2388394"/>
            <a:ext cx="744537" cy="10128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Down Arrow 22"/>
          <p:cNvSpPr/>
          <p:nvPr/>
        </p:nvSpPr>
        <p:spPr>
          <a:xfrm>
            <a:off x="3529013" y="1319213"/>
            <a:ext cx="744537" cy="1012825"/>
          </a:xfrm>
          <a:prstGeom prst="down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119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9" grpId="0" animBg="1"/>
      <p:bldP spid="22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Grid and Volunteer Computing</a:t>
            </a:r>
          </a:p>
        </p:txBody>
      </p:sp>
      <p:sp>
        <p:nvSpPr>
          <p:cNvPr id="3379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B8BC7A7F-8E33-4A5C-BD58-68B981BF35AB}" type="slidenum">
              <a:rPr lang="en-GB">
                <a:solidFill>
                  <a:srgbClr val="A6A6A6"/>
                </a:solidFill>
                <a:latin typeface="Calibri" pitchFamily="34" charset="0"/>
              </a:rPr>
              <a:pPr eaLnBrk="1" hangingPunct="1"/>
              <a:t>12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pic>
        <p:nvPicPr>
          <p:cNvPr id="337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4075" y="757238"/>
            <a:ext cx="6686550" cy="5686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741" y="2033588"/>
            <a:ext cx="1095375" cy="1171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800" name="TextBox 5"/>
          <p:cNvSpPr txBox="1">
            <a:spLocks noChangeArrowheads="1"/>
          </p:cNvSpPr>
          <p:nvPr/>
        </p:nvSpPr>
        <p:spPr bwMode="auto">
          <a:xfrm>
            <a:off x="6659563" y="2697163"/>
            <a:ext cx="9159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>
                <a:solidFill>
                  <a:srgbClr val="FF0000"/>
                </a:solidFill>
              </a:rPr>
              <a:t>Bridge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33801" name="TextBox 8"/>
          <p:cNvSpPr txBox="1">
            <a:spLocks noChangeArrowheads="1"/>
          </p:cNvSpPr>
          <p:nvPr/>
        </p:nvSpPr>
        <p:spPr bwMode="auto">
          <a:xfrm>
            <a:off x="3492500" y="2835275"/>
            <a:ext cx="9144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>
                <a:solidFill>
                  <a:srgbClr val="FF0000"/>
                </a:solidFill>
              </a:rPr>
              <a:t>Bridge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33802" name="TextBox 9"/>
          <p:cNvSpPr txBox="1">
            <a:spLocks noChangeArrowheads="1"/>
          </p:cNvSpPr>
          <p:nvPr/>
        </p:nvSpPr>
        <p:spPr bwMode="auto">
          <a:xfrm>
            <a:off x="5651500" y="4508500"/>
            <a:ext cx="915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>
                <a:solidFill>
                  <a:srgbClr val="FF0000"/>
                </a:solidFill>
              </a:rPr>
              <a:t>Bridge</a:t>
            </a:r>
            <a:endParaRPr lang="en-GB" b="1">
              <a:solidFill>
                <a:srgbClr val="FF0000"/>
              </a:solidFill>
            </a:endParaRPr>
          </a:p>
        </p:txBody>
      </p:sp>
      <p:sp>
        <p:nvSpPr>
          <p:cNvPr id="33803" name="TextBox 10"/>
          <p:cNvSpPr txBox="1">
            <a:spLocks noChangeArrowheads="1"/>
          </p:cNvSpPr>
          <p:nvPr/>
        </p:nvSpPr>
        <p:spPr bwMode="auto">
          <a:xfrm>
            <a:off x="4140200" y="5084763"/>
            <a:ext cx="9159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b="1">
                <a:solidFill>
                  <a:srgbClr val="FF0000"/>
                </a:solidFill>
              </a:rPr>
              <a:t>Bridge</a:t>
            </a:r>
            <a:endParaRPr lang="en-GB" b="1">
              <a:solidFill>
                <a:srgbClr val="FF0000"/>
              </a:solidFill>
            </a:endParaRPr>
          </a:p>
        </p:txBody>
      </p:sp>
      <p:pic>
        <p:nvPicPr>
          <p:cNvPr id="12" name="Picture 7" descr="EMI_Logo_white 2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62" y="4089771"/>
            <a:ext cx="1427734" cy="603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3"/>
          <p:cNvSpPr>
            <a:spLocks noGrp="1"/>
          </p:cNvSpPr>
          <p:nvPr>
            <p:ph type="title" idx="4294967295"/>
          </p:nvPr>
        </p:nvSpPr>
        <p:spPr>
          <a:xfrm>
            <a:off x="827088" y="4189413"/>
            <a:ext cx="7877175" cy="11430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10253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smtClean="0">
                <a:solidFill>
                  <a:srgbClr val="C00000"/>
                </a:solidFill>
                <a:latin typeface="Arial" charset="0"/>
                <a:cs typeface="Arial" charset="0"/>
              </a:rPr>
              <a:t>Thank you</a:t>
            </a: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36868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26752779-E26A-4B41-8C51-D6381D56455C}" type="slidenum">
              <a:rPr lang="en-GB">
                <a:solidFill>
                  <a:srgbClr val="A6A6A6"/>
                </a:solidFill>
                <a:latin typeface="Calibri" pitchFamily="34" charset="0"/>
              </a:rPr>
              <a:pPr eaLnBrk="1" hangingPunct="1"/>
              <a:t>13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55875" y="6357938"/>
            <a:ext cx="3894138" cy="365125"/>
          </a:xfrm>
        </p:spPr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7" name="Title 13"/>
          <p:cNvSpPr txBox="1">
            <a:spLocks/>
          </p:cNvSpPr>
          <p:nvPr/>
        </p:nvSpPr>
        <p:spPr bwMode="auto">
          <a:xfrm>
            <a:off x="738188" y="50022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GB" sz="1600" b="1" dirty="0">
                <a:solidFill>
                  <a:srgbClr val="010920"/>
                </a:solidFill>
                <a:latin typeface="+mj-lt"/>
                <a:ea typeface="+mj-ea"/>
                <a:cs typeface="+mj-cs"/>
              </a:rPr>
              <a:t>EMI is partially funded by the European Commission under Grant Agreement INFSO-RI-261611</a:t>
            </a:r>
          </a:p>
        </p:txBody>
      </p:sp>
      <p:pic>
        <p:nvPicPr>
          <p:cNvPr id="36872" name="Picture 7" descr="EMI_Logo_white 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6234" y="1268760"/>
            <a:ext cx="3993507" cy="1688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Interoperability Challenges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969963" y="908050"/>
            <a:ext cx="7481887" cy="4670425"/>
          </a:xfrm>
        </p:spPr>
        <p:txBody>
          <a:bodyPr/>
          <a:lstStyle/>
          <a:p>
            <a:r>
              <a:rPr lang="en-GB" dirty="0" smtClean="0"/>
              <a:t>Interoperability among different grid infrastructure </a:t>
            </a:r>
            <a:r>
              <a:rPr lang="en-GB" dirty="0" smtClean="0"/>
              <a:t>is affected </a:t>
            </a:r>
            <a:r>
              <a:rPr lang="en-GB" dirty="0" smtClean="0"/>
              <a:t>by:</a:t>
            </a:r>
          </a:p>
          <a:p>
            <a:pPr lvl="1"/>
            <a:r>
              <a:rPr lang="en-GB" dirty="0" smtClean="0"/>
              <a:t>Differences </a:t>
            </a:r>
            <a:r>
              <a:rPr lang="en-GB" dirty="0" smtClean="0"/>
              <a:t>in interfaces and semantics of the grid </a:t>
            </a:r>
            <a:r>
              <a:rPr lang="en-GB" dirty="0" smtClean="0"/>
              <a:t>services and clients</a:t>
            </a:r>
            <a:endParaRPr lang="en-GB" dirty="0" smtClean="0"/>
          </a:p>
          <a:p>
            <a:pPr lvl="1"/>
            <a:r>
              <a:rPr lang="en-GB" dirty="0" smtClean="0"/>
              <a:t>Differences in tools and </a:t>
            </a:r>
            <a:r>
              <a:rPr lang="en-GB" dirty="0" smtClean="0"/>
              <a:t>policies for AAA</a:t>
            </a:r>
            <a:endParaRPr lang="en-GB" dirty="0" smtClean="0"/>
          </a:p>
          <a:p>
            <a:pPr lvl="1"/>
            <a:r>
              <a:rPr lang="en-GB" dirty="0" smtClean="0"/>
              <a:t>Different job description and submission methods</a:t>
            </a:r>
          </a:p>
          <a:p>
            <a:pPr lvl="1"/>
            <a:r>
              <a:rPr lang="en-GB" dirty="0" smtClean="0"/>
              <a:t>Different data access protocols and </a:t>
            </a:r>
            <a:r>
              <a:rPr lang="en-GB" dirty="0" smtClean="0"/>
              <a:t>mechanisms</a:t>
            </a:r>
          </a:p>
          <a:p>
            <a:r>
              <a:rPr lang="en-US" dirty="0" smtClean="0"/>
              <a:t>EMI is working on addressing some of these issues</a:t>
            </a:r>
            <a:endParaRPr lang="en-GB" dirty="0" smtClean="0"/>
          </a:p>
        </p:txBody>
      </p:sp>
      <p:sp>
        <p:nvSpPr>
          <p:cNvPr id="14340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14342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FC895BC8-5783-4697-AD14-2692874640B0}" type="slidenum">
              <a:rPr lang="en-GB">
                <a:solidFill>
                  <a:srgbClr val="A6A6A6"/>
                </a:solidFill>
                <a:latin typeface="Calibri" pitchFamily="34" charset="0"/>
              </a:rPr>
              <a:pPr algn="l" eaLnBrk="1" hangingPunct="1"/>
              <a:t>2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Security and Resource Access</a:t>
            </a:r>
          </a:p>
        </p:txBody>
      </p:sp>
      <p:sp>
        <p:nvSpPr>
          <p:cNvPr id="8195" name="Content Placeholder 5"/>
          <p:cNvSpPr>
            <a:spLocks noGrp="1"/>
          </p:cNvSpPr>
          <p:nvPr>
            <p:ph idx="1"/>
          </p:nvPr>
        </p:nvSpPr>
        <p:spPr>
          <a:xfrm>
            <a:off x="969963" y="1052513"/>
            <a:ext cx="7481887" cy="4525962"/>
          </a:xfrm>
        </p:spPr>
        <p:txBody>
          <a:bodyPr/>
          <a:lstStyle/>
          <a:p>
            <a:r>
              <a:rPr lang="en-GB" b="1" smtClean="0">
                <a:solidFill>
                  <a:srgbClr val="4F81BD"/>
                </a:solidFill>
              </a:rPr>
              <a:t>Main issues:</a:t>
            </a:r>
          </a:p>
          <a:p>
            <a:pPr lvl="1"/>
            <a:r>
              <a:rPr lang="en-GB" smtClean="0"/>
              <a:t>The use of certificates by end-users is not trivial and is considered a duplication wrt existing commonly used AA methods like Shibboleth or Kerberos</a:t>
            </a:r>
          </a:p>
          <a:p>
            <a:pPr lvl="1"/>
            <a:r>
              <a:rPr lang="en-GB" smtClean="0"/>
              <a:t>Different grids use different ways of describing the authorization assertions and managing the communication between PEPs and PDPs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  <p:sp>
        <p:nvSpPr>
          <p:cNvPr id="1638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1639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29A551F5-38EF-46EA-A635-1E695C717450}" type="slidenum">
              <a:rPr lang="en-GB">
                <a:solidFill>
                  <a:srgbClr val="A6A6A6"/>
                </a:solidFill>
                <a:latin typeface="Calibri" pitchFamily="34" charset="0"/>
              </a:rPr>
              <a:pPr algn="l" eaLnBrk="1" hangingPunct="1"/>
              <a:t>3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Security Tokens Service (STS)</a:t>
            </a:r>
          </a:p>
        </p:txBody>
      </p:sp>
      <p:sp>
        <p:nvSpPr>
          <p:cNvPr id="17411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17413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B3B6A319-2EB8-48ED-87C8-E37FAC6E22F6}" type="slidenum">
              <a:rPr lang="en-GB">
                <a:solidFill>
                  <a:srgbClr val="A6A6A6"/>
                </a:solidFill>
                <a:latin typeface="Calibri" pitchFamily="34" charset="0"/>
              </a:rPr>
              <a:pPr algn="l" eaLnBrk="1" hangingPunct="1"/>
              <a:t>4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pic>
        <p:nvPicPr>
          <p:cNvPr id="17414" name="Picture 3" descr="https://twiki.cern.ch/twiki/pub/EGEE/SecurityTokenService/STS-IdP_integr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13" y="1363663"/>
            <a:ext cx="6518275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5" name="Picture 5" descr="http://www.cer.jhu.edu/images/shibboleth-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388" y="2276475"/>
            <a:ext cx="165576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6" name="Picture 7" descr="http://www.kerberos.org/images/logo_kerberos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238" y="3119438"/>
            <a:ext cx="15144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7" name="Picture 11" descr="http://support.real-time.com/images/UsernamePassword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680" t="40553" r="18196" b="35741"/>
          <a:stretch>
            <a:fillRect/>
          </a:stretch>
        </p:blipFill>
        <p:spPr bwMode="auto">
          <a:xfrm>
            <a:off x="654050" y="3933825"/>
            <a:ext cx="1976438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8" name="Picture 13" descr="http://t2.gstatic.com/images?q=tbn:ANd9GcTXyiLcnMo0YOzBsqLunGgF6XNhn63Ac2bmVtgT6kHtoOufub0-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588" y="5157788"/>
            <a:ext cx="73342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fr-FR" smtClean="0">
                <a:latin typeface="Arial" charset="0"/>
                <a:cs typeface="Arial" charset="0"/>
              </a:rPr>
              <a:t>SAML-XACML</a:t>
            </a:r>
            <a:endParaRPr lang="en-GB" smtClean="0">
              <a:latin typeface="Arial" charset="0"/>
              <a:cs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898989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873E1B5-7DE3-49DD-8944-B0D16EDA29EF}" type="slidenum">
              <a:rPr lang="en-GB">
                <a:solidFill>
                  <a:srgbClr val="898989"/>
                </a:solidFill>
                <a:latin typeface="Calibri" pitchFamily="34" charset="0"/>
              </a:rPr>
              <a:pPr eaLnBrk="1" hangingPunct="1"/>
              <a:t>5</a:t>
            </a:fld>
            <a:endParaRPr lang="en-GB">
              <a:solidFill>
                <a:srgbClr val="898989"/>
              </a:solidFill>
              <a:latin typeface="Calibri" pitchFamily="34" charset="0"/>
            </a:endParaRPr>
          </a:p>
        </p:txBody>
      </p:sp>
      <p:pic>
        <p:nvPicPr>
          <p:cNvPr id="1843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0" y="841375"/>
            <a:ext cx="7237413" cy="5427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9" name="TextBox 6"/>
          <p:cNvSpPr txBox="1">
            <a:spLocks noChangeArrowheads="1"/>
          </p:cNvSpPr>
          <p:nvPr/>
        </p:nvSpPr>
        <p:spPr bwMode="auto">
          <a:xfrm>
            <a:off x="4464050" y="1628775"/>
            <a:ext cx="792163" cy="246063"/>
          </a:xfrm>
          <a:prstGeom prst="rect">
            <a:avLst/>
          </a:prstGeom>
          <a:solidFill>
            <a:srgbClr val="FAA0B5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fr-FR" sz="1600"/>
              <a:t>Argus</a:t>
            </a:r>
            <a:endParaRPr lang="en-GB" sz="1600"/>
          </a:p>
        </p:txBody>
      </p:sp>
      <p:pic>
        <p:nvPicPr>
          <p:cNvPr id="1844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18"/>
          <a:stretch>
            <a:fillRect/>
          </a:stretch>
        </p:blipFill>
        <p:spPr bwMode="auto">
          <a:xfrm>
            <a:off x="4805363" y="1874838"/>
            <a:ext cx="679450" cy="236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Computing Job Management</a:t>
            </a:r>
          </a:p>
        </p:txBody>
      </p:sp>
      <p:sp>
        <p:nvSpPr>
          <p:cNvPr id="20483" name="Content Placeholder 5"/>
          <p:cNvSpPr>
            <a:spLocks noGrp="1"/>
          </p:cNvSpPr>
          <p:nvPr>
            <p:ph idx="1"/>
          </p:nvPr>
        </p:nvSpPr>
        <p:spPr>
          <a:xfrm>
            <a:off x="969963" y="1052513"/>
            <a:ext cx="7481887" cy="4525962"/>
          </a:xfrm>
        </p:spPr>
        <p:txBody>
          <a:bodyPr/>
          <a:lstStyle/>
          <a:p>
            <a:r>
              <a:rPr lang="en-GB" b="1" smtClean="0">
                <a:solidFill>
                  <a:srgbClr val="4F81BD"/>
                </a:solidFill>
              </a:rPr>
              <a:t>Main issues:</a:t>
            </a:r>
          </a:p>
          <a:p>
            <a:pPr lvl="1"/>
            <a:r>
              <a:rPr lang="en-GB" smtClean="0"/>
              <a:t>Different descriptions of a “job”</a:t>
            </a:r>
          </a:p>
          <a:p>
            <a:pPr lvl="1"/>
            <a:r>
              <a:rPr lang="en-GB" smtClean="0"/>
              <a:t>Different submission mechanisms</a:t>
            </a:r>
          </a:p>
          <a:p>
            <a:pPr lvl="1"/>
            <a:r>
              <a:rPr lang="en-GB" smtClean="0"/>
              <a:t>Different workflows definitions and management</a:t>
            </a:r>
          </a:p>
        </p:txBody>
      </p:sp>
      <p:sp>
        <p:nvSpPr>
          <p:cNvPr id="20484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2048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C2FF5386-1C03-42DC-87E2-FA588EAF9DC3}" type="slidenum">
              <a:rPr lang="en-GB">
                <a:solidFill>
                  <a:srgbClr val="A6A6A6"/>
                </a:solidFill>
                <a:latin typeface="Calibri" pitchFamily="34" charset="0"/>
              </a:rPr>
              <a:pPr algn="l" eaLnBrk="1" hangingPunct="1"/>
              <a:t>6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en-GB" smtClean="0">
                <a:latin typeface="Arial" charset="0"/>
                <a:cs typeface="Arial" charset="0"/>
              </a:rPr>
              <a:t>Job Management Interop</a:t>
            </a:r>
          </a:p>
        </p:txBody>
      </p:sp>
      <p:sp>
        <p:nvSpPr>
          <p:cNvPr id="22531" name="Content Placeholder 5"/>
          <p:cNvSpPr>
            <a:spLocks noGrp="1"/>
          </p:cNvSpPr>
          <p:nvPr>
            <p:ph idx="1"/>
          </p:nvPr>
        </p:nvSpPr>
        <p:spPr>
          <a:xfrm>
            <a:off x="969963" y="1052513"/>
            <a:ext cx="7481887" cy="4525962"/>
          </a:xfrm>
        </p:spPr>
        <p:txBody>
          <a:bodyPr/>
          <a:lstStyle/>
          <a:p>
            <a:r>
              <a:rPr lang="en-GB" sz="2400" b="1" dirty="0" smtClean="0">
                <a:solidFill>
                  <a:srgbClr val="4F81BD"/>
                </a:solidFill>
              </a:rPr>
              <a:t>OGF OGSA-BES (2004-2008)</a:t>
            </a:r>
          </a:p>
          <a:p>
            <a:pPr lvl="1"/>
            <a:r>
              <a:rPr lang="en-GB" sz="2000" dirty="0" smtClean="0"/>
              <a:t>Implemented by UNICORE, ARC, gLite CREAM and Globus and others, often incomplete, extended  or non-compliant </a:t>
            </a:r>
          </a:p>
          <a:p>
            <a:pPr lvl="1"/>
            <a:r>
              <a:rPr lang="en-GB" sz="2000" dirty="0" smtClean="0"/>
              <a:t>Limited features compared to proprietary interfaces</a:t>
            </a:r>
          </a:p>
          <a:p>
            <a:r>
              <a:rPr lang="en-GB" sz="2400" b="1" dirty="0" smtClean="0">
                <a:solidFill>
                  <a:srgbClr val="4F81BD"/>
                </a:solidFill>
              </a:rPr>
              <a:t>JSDL (Job Submission Description Language) (2005)</a:t>
            </a:r>
          </a:p>
          <a:p>
            <a:pPr lvl="1"/>
            <a:r>
              <a:rPr lang="en-GB" sz="2000" dirty="0" smtClean="0"/>
              <a:t>More used, but considered limited, improvements needed</a:t>
            </a:r>
          </a:p>
          <a:p>
            <a:r>
              <a:rPr lang="en-GB" sz="2400" b="1" dirty="0" smtClean="0">
                <a:solidFill>
                  <a:srgbClr val="4F81BD"/>
                </a:solidFill>
              </a:rPr>
              <a:t>OGF PGI WG (2008-today)</a:t>
            </a:r>
          </a:p>
          <a:p>
            <a:pPr lvl="1"/>
            <a:r>
              <a:rPr lang="en-GB" sz="2000" dirty="0" smtClean="0"/>
              <a:t>Tasked to improve on BES, work still in </a:t>
            </a:r>
            <a:r>
              <a:rPr lang="en-GB" sz="2000" dirty="0" smtClean="0"/>
              <a:t>progress, EMI long term goal to adopt the proposed standard interfaces</a:t>
            </a:r>
            <a:endParaRPr lang="en-GB" sz="2000" dirty="0" smtClean="0"/>
          </a:p>
          <a:p>
            <a:r>
              <a:rPr lang="en-GB" sz="2400" b="1" dirty="0" smtClean="0">
                <a:solidFill>
                  <a:srgbClr val="4F81BD"/>
                </a:solidFill>
              </a:rPr>
              <a:t>EMI Execution Services (2010-today)</a:t>
            </a:r>
          </a:p>
          <a:p>
            <a:pPr lvl="1"/>
            <a:r>
              <a:rPr lang="en-GB" sz="2000" dirty="0" smtClean="0"/>
              <a:t>Not a standard, but defined and being implemented by ARC, gLite and UNICORE together, potential to be proposed to OGF PGI for open standardization</a:t>
            </a:r>
          </a:p>
          <a:p>
            <a:pPr lvl="1"/>
            <a:endParaRPr lang="en-GB" sz="2400" dirty="0" smtClean="0"/>
          </a:p>
        </p:txBody>
      </p:sp>
      <p:sp>
        <p:nvSpPr>
          <p:cNvPr id="22532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22534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2CDA6157-0E3D-4037-95EA-3A0DA69C4B07}" type="slidenum">
              <a:rPr lang="en-GB">
                <a:solidFill>
                  <a:srgbClr val="A6A6A6"/>
                </a:solidFill>
                <a:latin typeface="Calibri" pitchFamily="34" charset="0"/>
              </a:rPr>
              <a:pPr algn="l" eaLnBrk="1" hangingPunct="1"/>
              <a:t>7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71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Harmonised</a:t>
            </a:r>
            <a:r>
              <a:rPr lang="en-US" dirty="0" smtClean="0"/>
              <a:t> Clients and Libraries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980728"/>
            <a:ext cx="7715199" cy="5145435"/>
          </a:xfrm>
        </p:spPr>
        <p:txBody>
          <a:bodyPr/>
          <a:lstStyle/>
          <a:p>
            <a:r>
              <a:rPr lang="en-US" dirty="0" smtClean="0"/>
              <a:t>The MW collaborations within EMI are working on a set of common clients and libraries for the main grid functions</a:t>
            </a:r>
          </a:p>
          <a:p>
            <a:r>
              <a:rPr lang="en-US" dirty="0"/>
              <a:t> During the course of next year the </a:t>
            </a:r>
            <a:r>
              <a:rPr lang="en-US" dirty="0" smtClean="0"/>
              <a:t>following products will be released: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security  (</a:t>
            </a:r>
            <a:r>
              <a:rPr lang="en-US" dirty="0" err="1" smtClean="0"/>
              <a:t>EMIAuthlib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 data </a:t>
            </a:r>
            <a:r>
              <a:rPr lang="en-US" dirty="0"/>
              <a:t>access </a:t>
            </a:r>
            <a:r>
              <a:rPr lang="en-US" dirty="0" smtClean="0"/>
              <a:t>libraries (</a:t>
            </a:r>
            <a:r>
              <a:rPr lang="en-US" dirty="0" err="1" smtClean="0"/>
              <a:t>EMIDataLib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computing  (EMI ES compliant clients)</a:t>
            </a:r>
          </a:p>
          <a:p>
            <a:pPr lvl="1"/>
            <a:r>
              <a:rPr lang="en-US" dirty="0"/>
              <a:t> standardized accounting records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21/09/2011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7210-7729-4E2C-9331-597A1EBFCAD6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7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4525"/>
          </a:xfrm>
        </p:spPr>
        <p:txBody>
          <a:bodyPr/>
          <a:lstStyle/>
          <a:p>
            <a:r>
              <a:rPr lang="en-GB" dirty="0" smtClean="0">
                <a:latin typeface="Arial" charset="0"/>
                <a:cs typeface="Arial" charset="0"/>
              </a:rPr>
              <a:t>User Support</a:t>
            </a:r>
            <a:endParaRPr lang="en-GB" dirty="0" smtClean="0">
              <a:latin typeface="Arial" charset="0"/>
              <a:cs typeface="Arial" charset="0"/>
            </a:endParaRPr>
          </a:p>
        </p:txBody>
      </p:sp>
      <p:sp>
        <p:nvSpPr>
          <p:cNvPr id="26627" name="Content Placeholder 5"/>
          <p:cNvSpPr>
            <a:spLocks noGrp="1"/>
          </p:cNvSpPr>
          <p:nvPr>
            <p:ph idx="1"/>
          </p:nvPr>
        </p:nvSpPr>
        <p:spPr>
          <a:xfrm>
            <a:off x="969963" y="1052513"/>
            <a:ext cx="7481887" cy="4525962"/>
          </a:xfrm>
        </p:spPr>
        <p:txBody>
          <a:bodyPr/>
          <a:lstStyle/>
          <a:p>
            <a:r>
              <a:rPr lang="en-GB" dirty="0" smtClean="0"/>
              <a:t>Grid interoperability </a:t>
            </a:r>
            <a:r>
              <a:rPr lang="en-GB" dirty="0" smtClean="0"/>
              <a:t>requires also user support systems </a:t>
            </a:r>
            <a:r>
              <a:rPr lang="en-GB" dirty="0" smtClean="0"/>
              <a:t>interoperability</a:t>
            </a:r>
          </a:p>
          <a:p>
            <a:r>
              <a:rPr lang="en-GB" dirty="0" smtClean="0"/>
              <a:t>EMI is fully integrated in the GGUS system for all its services</a:t>
            </a:r>
          </a:p>
          <a:p>
            <a:pPr lvl="1"/>
            <a:r>
              <a:rPr lang="en-US" dirty="0"/>
              <a:t>Single access </a:t>
            </a:r>
            <a:r>
              <a:rPr lang="en-US" dirty="0" smtClean="0"/>
              <a:t>point</a:t>
            </a:r>
          </a:p>
          <a:p>
            <a:pPr lvl="1"/>
            <a:r>
              <a:rPr lang="en-US" dirty="0"/>
              <a:t> measurable performance based </a:t>
            </a:r>
            <a:r>
              <a:rPr lang="en-US" dirty="0" smtClean="0"/>
              <a:t>on SLAs</a:t>
            </a:r>
            <a:endParaRPr lang="en-GB" dirty="0" smtClean="0"/>
          </a:p>
        </p:txBody>
      </p:sp>
      <p:sp>
        <p:nvSpPr>
          <p:cNvPr id="26628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mtClean="0">
                <a:solidFill>
                  <a:srgbClr val="A6A6A6"/>
                </a:solidFill>
                <a:latin typeface="Calibri" pitchFamily="34" charset="0"/>
              </a:rPr>
              <a:t>21/09/2011</a:t>
            </a:r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EGI TF 2011, Lyon</a:t>
            </a:r>
            <a:endParaRPr lang="en-GB" dirty="0"/>
          </a:p>
        </p:txBody>
      </p:sp>
      <p:sp>
        <p:nvSpPr>
          <p:cNvPr id="26630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l" eaLnBrk="1" hangingPunct="1"/>
            <a:fld id="{6B0F12C3-A20F-454F-86E2-41BD5E67859E}" type="slidenum">
              <a:rPr lang="en-GB">
                <a:solidFill>
                  <a:srgbClr val="A6A6A6"/>
                </a:solidFill>
                <a:latin typeface="Calibri" pitchFamily="34" charset="0"/>
              </a:rPr>
              <a:pPr algn="l" eaLnBrk="1" hangingPunct="1"/>
              <a:t>9</a:t>
            </a:fld>
            <a:endParaRPr lang="en-GB">
              <a:solidFill>
                <a:srgbClr val="A6A6A6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nteroperability and the Worldwide Computing Gri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2">
          <a:schemeClr val="accent6"/>
        </a:lnRef>
        <a:fillRef idx="0">
          <a:schemeClr val="accent6"/>
        </a:fillRef>
        <a:effectRef idx="1">
          <a:schemeClr val="accent6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Interoperability and the Worldwide Computing Grid</Template>
  <TotalTime>255</TotalTime>
  <Words>526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Interoperability and the Worldwide Computing Grid</vt:lpstr>
      <vt:lpstr>EMI Interoperability Activities</vt:lpstr>
      <vt:lpstr>Interoperability Challenges</vt:lpstr>
      <vt:lpstr>Security and Resource Access</vt:lpstr>
      <vt:lpstr>Security Tokens Service (STS)</vt:lpstr>
      <vt:lpstr>SAML-XACML</vt:lpstr>
      <vt:lpstr>Computing Job Management</vt:lpstr>
      <vt:lpstr>Job Management Interop</vt:lpstr>
      <vt:lpstr>Harmonised Clients and Libraries</vt:lpstr>
      <vt:lpstr>User Support</vt:lpstr>
      <vt:lpstr>Grid and Cloud</vt:lpstr>
      <vt:lpstr>Model 4: Virtual grid services</vt:lpstr>
      <vt:lpstr>Grid and Volunteer Computing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Interoperability and the Worldwide Computing Grid</dc:title>
  <dc:creator>Alberto Di Meglio</dc:creator>
  <cp:lastModifiedBy>Alberto Di Meglio</cp:lastModifiedBy>
  <cp:revision>9</cp:revision>
  <dcterms:created xsi:type="dcterms:W3CDTF">2011-09-21T05:51:30Z</dcterms:created>
  <dcterms:modified xsi:type="dcterms:W3CDTF">2011-09-21T10:07:03Z</dcterms:modified>
</cp:coreProperties>
</file>