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78" r:id="rId7"/>
    <p:sldId id="273" r:id="rId8"/>
    <p:sldId id="274" r:id="rId9"/>
    <p:sldId id="277" r:id="rId10"/>
    <p:sldId id="270" r:id="rId11"/>
    <p:sldId id="271" r:id="rId12"/>
    <p:sldId id="272" r:id="rId13"/>
    <p:sldId id="276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EGI-</a:t>
              </a:r>
              <a:r>
                <a:rPr lang="en-GB" sz="3200" b="1" dirty="0" err="1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InSPIRE</a:t>
              </a:r>
              <a:endParaRPr lang="en-GB" sz="3200" b="1" dirty="0" smtClean="0">
                <a:solidFill>
                  <a:srgbClr val="FFFFFF"/>
                </a:solidFill>
                <a:ea typeface="SimSun" charset="0"/>
                <a:cs typeface="Arial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801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pic>
        <p:nvPicPr>
          <p:cNvPr id="16" name="Picture 2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1825" y="5661025"/>
            <a:ext cx="731838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51C49-F487-424A-8959-273360DD0E51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DBFDEEB7-7C81-43C3-8101-F286A4D82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51C49-F487-424A-8959-273360DD0E51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DEEB7-7C81-43C3-8101-F286A4D82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51C49-F487-424A-8959-273360DD0E51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DEEB7-7C81-43C3-8101-F286A4D82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5D1FCC-C3FC-4B04-B21C-A76C0A818E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DE551C49-F487-424A-8959-273360DD0E51}" type="datetimeFigureOut">
              <a:rPr lang="en-US" smtClean="0"/>
              <a:pPr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BFDEEB7-7C81-43C3-8101-F286A4D826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Security</a:t>
            </a:r>
            <a:r>
              <a:rPr lang="cs-CZ" dirty="0" smtClean="0"/>
              <a:t> Monitoring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Daniel Kouřil</a:t>
            </a:r>
          </a:p>
          <a:p>
            <a:r>
              <a:rPr lang="cs-CZ" dirty="0" smtClean="0"/>
              <a:t>EGI-TF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3960000" y="180000"/>
            <a:ext cx="4698000" cy="5968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r">
              <a:lnSpc>
                <a:spcPct val="102000"/>
              </a:lnSpc>
            </a:pPr>
            <a:r>
              <a:rPr lang="fr-FR" sz="3200" dirty="0" err="1" smtClean="0">
                <a:solidFill>
                  <a:srgbClr val="FFFFFF"/>
                </a:solidFill>
                <a:latin typeface="Arial"/>
              </a:rPr>
              <a:t>Overview</a:t>
            </a:r>
            <a:endParaRPr/>
          </a:p>
        </p:txBody>
      </p:sp>
      <p:pic>
        <p:nvPicPr>
          <p:cNvPr id="40" name="Image 39"/>
          <p:cNvPicPr/>
          <p:nvPr/>
        </p:nvPicPr>
        <p:blipFill>
          <a:blip r:embed="rId2"/>
          <a:srcRect l="6675" t="25768" r="10792" b="8503"/>
          <a:stretch>
            <a:fillRect/>
          </a:stretch>
        </p:blipFill>
        <p:spPr>
          <a:xfrm>
            <a:off x="428596" y="1428736"/>
            <a:ext cx="8429684" cy="4357718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5D1FCC-C3FC-4B04-B21C-A76C0A818E1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5D1FCC-C3FC-4B04-B21C-A76C0A818E1F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Image 2" descr="Screenshot_csi1.png"/>
          <p:cNvPicPr>
            <a:picLocks noChangeAspect="1"/>
          </p:cNvPicPr>
          <p:nvPr/>
        </p:nvPicPr>
        <p:blipFill>
          <a:blip r:embed="rId2"/>
          <a:srcRect l="5736" t="15814" r="10465" b="18243"/>
          <a:stretch>
            <a:fillRect/>
          </a:stretch>
        </p:blipFill>
        <p:spPr>
          <a:xfrm>
            <a:off x="524540" y="1134139"/>
            <a:ext cx="7662530" cy="4522381"/>
          </a:xfrm>
          <a:prstGeom prst="rect">
            <a:avLst/>
          </a:prstGeom>
        </p:spPr>
      </p:pic>
      <p:sp>
        <p:nvSpPr>
          <p:cNvPr id="4" name="TextShape 1"/>
          <p:cNvSpPr txBox="1"/>
          <p:nvPr/>
        </p:nvSpPr>
        <p:spPr>
          <a:xfrm>
            <a:off x="3960000" y="180000"/>
            <a:ext cx="4698000" cy="5968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r">
              <a:lnSpc>
                <a:spcPct val="102000"/>
              </a:lnSpc>
            </a:pPr>
            <a:r>
              <a:rPr lang="fr-FR" sz="3200" dirty="0" err="1" smtClean="0">
                <a:solidFill>
                  <a:srgbClr val="FFFFFF"/>
                </a:solidFill>
                <a:latin typeface="Arial"/>
              </a:rPr>
              <a:t>Metrics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5D1FCC-C3FC-4B04-B21C-A76C0A818E1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" name="Image 2" descr="Screenshotcsi2.png"/>
          <p:cNvPicPr>
            <a:picLocks noChangeAspect="1"/>
          </p:cNvPicPr>
          <p:nvPr/>
        </p:nvPicPr>
        <p:blipFill>
          <a:blip r:embed="rId2"/>
          <a:srcRect l="6744" t="18295" r="10698" b="19380"/>
          <a:stretch>
            <a:fillRect/>
          </a:stretch>
        </p:blipFill>
        <p:spPr>
          <a:xfrm>
            <a:off x="616688" y="1254642"/>
            <a:ext cx="7549117" cy="4274288"/>
          </a:xfrm>
          <a:prstGeom prst="rect">
            <a:avLst/>
          </a:prstGeom>
        </p:spPr>
      </p:pic>
      <p:sp>
        <p:nvSpPr>
          <p:cNvPr id="4" name="TextShape 1"/>
          <p:cNvSpPr txBox="1"/>
          <p:nvPr/>
        </p:nvSpPr>
        <p:spPr>
          <a:xfrm>
            <a:off x="3960000" y="180000"/>
            <a:ext cx="4698000" cy="5968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r">
              <a:lnSpc>
                <a:spcPct val="102000"/>
              </a:lnSpc>
            </a:pPr>
            <a:r>
              <a:rPr lang="fr-FR" sz="3200" dirty="0" smtClean="0">
                <a:solidFill>
                  <a:srgbClr val="FFFFFF"/>
                </a:solidFill>
                <a:latin typeface="Arial"/>
              </a:rPr>
              <a:t>Events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dashboard</a:t>
            </a:r>
            <a:r>
              <a:rPr lang="cs-CZ" dirty="0" smtClean="0"/>
              <a:t> </a:t>
            </a:r>
            <a:r>
              <a:rPr lang="cs-CZ" dirty="0" err="1" smtClean="0"/>
              <a:t>utilization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All</a:t>
            </a:r>
            <a:r>
              <a:rPr lang="cs-CZ" dirty="0" smtClean="0"/>
              <a:t> NGI 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contact</a:t>
            </a:r>
            <a:r>
              <a:rPr lang="cs-CZ" dirty="0" smtClean="0"/>
              <a:t> to </a:t>
            </a:r>
            <a:r>
              <a:rPr lang="cs-CZ" dirty="0" err="1" smtClean="0"/>
              <a:t>check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NGI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follow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endParaRPr lang="cs-CZ" dirty="0" smtClean="0"/>
          </a:p>
          <a:p>
            <a:r>
              <a:rPr lang="cs-CZ" dirty="0" err="1" smtClean="0"/>
              <a:t>Several</a:t>
            </a:r>
            <a:r>
              <a:rPr lang="cs-CZ" dirty="0" smtClean="0"/>
              <a:t> </a:t>
            </a:r>
            <a:r>
              <a:rPr lang="cs-CZ" dirty="0" err="1" smtClean="0"/>
              <a:t>goals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Cleaning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dashboard</a:t>
            </a:r>
            <a:endParaRPr lang="cs-CZ" dirty="0" smtClean="0"/>
          </a:p>
          <a:p>
            <a:pPr lvl="1"/>
            <a:r>
              <a:rPr lang="cs-CZ" dirty="0" err="1" smtClean="0"/>
              <a:t>Testing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operations</a:t>
            </a:r>
            <a:r>
              <a:rPr lang="cs-CZ" dirty="0" smtClean="0"/>
              <a:t> </a:t>
            </a:r>
            <a:r>
              <a:rPr lang="cs-CZ" dirty="0" err="1" smtClean="0"/>
              <a:t>procedures</a:t>
            </a:r>
            <a:endParaRPr lang="cs-CZ" dirty="0" smtClean="0"/>
          </a:p>
          <a:p>
            <a:pPr lvl="1"/>
            <a:r>
              <a:rPr lang="cs-CZ" dirty="0" err="1" smtClean="0"/>
              <a:t>Defining</a:t>
            </a:r>
            <a:r>
              <a:rPr lang="cs-CZ" dirty="0" smtClean="0"/>
              <a:t> </a:t>
            </a:r>
            <a:r>
              <a:rPr lang="cs-CZ" dirty="0" err="1" smtClean="0"/>
              <a:t>crucial</a:t>
            </a:r>
            <a:r>
              <a:rPr lang="cs-CZ" dirty="0" smtClean="0"/>
              <a:t> </a:t>
            </a:r>
            <a:r>
              <a:rPr lang="cs-CZ" dirty="0" err="1" smtClean="0"/>
              <a:t>alarms</a:t>
            </a:r>
            <a:endParaRPr lang="cs-CZ" dirty="0" smtClean="0"/>
          </a:p>
          <a:p>
            <a:pPr lvl="2"/>
            <a:r>
              <a:rPr lang="cs-CZ" dirty="0" err="1" smtClean="0"/>
              <a:t>Spotting</a:t>
            </a:r>
            <a:r>
              <a:rPr lang="cs-CZ" dirty="0" smtClean="0"/>
              <a:t> </a:t>
            </a:r>
            <a:r>
              <a:rPr lang="cs-CZ" dirty="0" err="1" smtClean="0"/>
              <a:t>false</a:t>
            </a:r>
            <a:r>
              <a:rPr lang="cs-CZ" dirty="0" smtClean="0"/>
              <a:t> </a:t>
            </a:r>
            <a:r>
              <a:rPr lang="cs-CZ" dirty="0" err="1" smtClean="0"/>
              <a:t>alarms</a:t>
            </a:r>
            <a:r>
              <a:rPr lang="cs-CZ" dirty="0" smtClean="0"/>
              <a:t>, </a:t>
            </a:r>
            <a:r>
              <a:rPr lang="cs-CZ" dirty="0" err="1" smtClean="0"/>
              <a:t>problems</a:t>
            </a:r>
            <a:r>
              <a:rPr lang="cs-CZ" dirty="0" smtClean="0"/>
              <a:t> in </a:t>
            </a:r>
            <a:r>
              <a:rPr lang="cs-CZ" dirty="0" err="1" smtClean="0"/>
              <a:t>probes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r>
              <a:rPr lang="cs-CZ" dirty="0" smtClean="0"/>
              <a:t>A </a:t>
            </a:r>
            <a:r>
              <a:rPr lang="cs-CZ" dirty="0" err="1" smtClean="0"/>
              <a:t>wiki</a:t>
            </a:r>
            <a:r>
              <a:rPr lang="cs-CZ" dirty="0" smtClean="0"/>
              <a:t> </a:t>
            </a:r>
            <a:r>
              <a:rPr lang="cs-CZ" dirty="0" err="1" smtClean="0"/>
              <a:t>page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pointers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published</a:t>
            </a:r>
            <a:r>
              <a:rPr lang="cs-CZ" dirty="0" smtClean="0"/>
              <a:t> </a:t>
            </a:r>
            <a:r>
              <a:rPr lang="cs-CZ" dirty="0" err="1" smtClean="0"/>
              <a:t>shortly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Discussions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1357298"/>
            <a:ext cx="8075612" cy="4525963"/>
          </a:xfrm>
        </p:spPr>
        <p:txBody>
          <a:bodyPr/>
          <a:lstStyle/>
          <a:p>
            <a:r>
              <a:rPr lang="cs-CZ" dirty="0" err="1" smtClean="0"/>
              <a:t>Site</a:t>
            </a:r>
            <a:r>
              <a:rPr lang="cs-CZ" dirty="0" smtClean="0"/>
              <a:t>-</a:t>
            </a:r>
            <a:r>
              <a:rPr lang="cs-CZ" dirty="0" err="1" smtClean="0"/>
              <a:t>wide</a:t>
            </a:r>
            <a:r>
              <a:rPr lang="cs-CZ" dirty="0" smtClean="0"/>
              <a:t> monitoring</a:t>
            </a:r>
          </a:p>
          <a:p>
            <a:pPr lvl="1"/>
            <a:r>
              <a:rPr lang="cs-CZ" dirty="0" smtClean="0"/>
              <a:t>SWAT – a meeting </a:t>
            </a:r>
            <a:r>
              <a:rPr lang="cs-CZ" dirty="0" err="1" smtClean="0"/>
              <a:t>scheduled</a:t>
            </a:r>
            <a:endParaRPr lang="cs-CZ" dirty="0" smtClean="0"/>
          </a:p>
          <a:p>
            <a:pPr lvl="1"/>
            <a:r>
              <a:rPr lang="cs-CZ" dirty="0" err="1" smtClean="0"/>
              <a:t>Explanation</a:t>
            </a:r>
            <a:r>
              <a:rPr lang="cs-CZ" dirty="0" smtClean="0"/>
              <a:t> – draft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wiki</a:t>
            </a:r>
            <a:endParaRPr lang="cs-CZ" dirty="0" smtClean="0"/>
          </a:p>
          <a:p>
            <a:pPr lvl="1"/>
            <a:r>
              <a:rPr lang="cs-CZ" smtClean="0"/>
              <a:t>Nrpe</a:t>
            </a:r>
            <a:r>
              <a:rPr lang="cs-CZ" dirty="0" smtClean="0"/>
              <a:t> 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Integration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operations</a:t>
            </a:r>
            <a:r>
              <a:rPr lang="cs-CZ" dirty="0" smtClean="0"/>
              <a:t> </a:t>
            </a:r>
            <a:r>
              <a:rPr lang="cs-CZ" dirty="0" err="1" smtClean="0"/>
              <a:t>procedures</a:t>
            </a:r>
            <a:endParaRPr lang="cs-CZ" dirty="0" smtClean="0"/>
          </a:p>
          <a:p>
            <a:pPr lvl="1"/>
            <a:r>
              <a:rPr lang="cs-CZ" dirty="0" smtClean="0"/>
              <a:t>Meeting (?)</a:t>
            </a:r>
          </a:p>
          <a:p>
            <a:pPr lvl="1"/>
            <a:r>
              <a:rPr lang="cs-CZ" dirty="0" smtClean="0"/>
              <a:t>GGUS </a:t>
            </a:r>
            <a:r>
              <a:rPr lang="cs-CZ" dirty="0" err="1" smtClean="0"/>
              <a:t>access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endParaRPr lang="cs-CZ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Overview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Nagios</a:t>
            </a:r>
            <a:endParaRPr lang="cs-CZ" dirty="0" smtClean="0"/>
          </a:p>
          <a:p>
            <a:r>
              <a:rPr lang="cs-CZ" dirty="0" err="1" smtClean="0"/>
              <a:t>Pakiti</a:t>
            </a:r>
            <a:endParaRPr lang="cs-CZ" dirty="0" smtClean="0"/>
          </a:p>
          <a:p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dashboard</a:t>
            </a:r>
            <a:endParaRPr lang="cs-CZ" dirty="0" smtClean="0"/>
          </a:p>
          <a:p>
            <a:r>
              <a:rPr lang="cs-CZ" dirty="0" err="1" smtClean="0"/>
              <a:t>Plans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Pakiti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Pakiti</a:t>
            </a:r>
            <a:r>
              <a:rPr lang="cs-CZ" dirty="0" smtClean="0"/>
              <a:t> v3 prototype </a:t>
            </a:r>
            <a:r>
              <a:rPr lang="cs-CZ" dirty="0" err="1" smtClean="0"/>
              <a:t>deployed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dirty="0" err="1" smtClean="0"/>
              <a:t>purposes</a:t>
            </a:r>
            <a:endParaRPr lang="cs-CZ" dirty="0" smtClean="0"/>
          </a:p>
          <a:p>
            <a:pPr lvl="1"/>
            <a:r>
              <a:rPr lang="cs-CZ" dirty="0" err="1" smtClean="0"/>
              <a:t>Mainly</a:t>
            </a:r>
            <a:r>
              <a:rPr lang="cs-CZ" dirty="0" smtClean="0"/>
              <a:t> data </a:t>
            </a:r>
            <a:r>
              <a:rPr lang="cs-CZ" dirty="0" err="1" smtClean="0"/>
              <a:t>collection</a:t>
            </a:r>
            <a:endParaRPr lang="cs-CZ" dirty="0" smtClean="0"/>
          </a:p>
          <a:p>
            <a:pPr lvl="1"/>
            <a:r>
              <a:rPr lang="cs-CZ" dirty="0" err="1" smtClean="0"/>
              <a:t>Scalable</a:t>
            </a:r>
            <a:r>
              <a:rPr lang="cs-CZ" dirty="0" smtClean="0"/>
              <a:t> </a:t>
            </a:r>
            <a:r>
              <a:rPr lang="cs-CZ" dirty="0" err="1" smtClean="0"/>
              <a:t>enough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smtClean="0"/>
              <a:t>far (</a:t>
            </a:r>
            <a:r>
              <a:rPr lang="cs-CZ" dirty="0" err="1" smtClean="0"/>
              <a:t>ove</a:t>
            </a:r>
            <a:r>
              <a:rPr lang="cs-CZ" dirty="0" err="1" smtClean="0"/>
              <a:t>r</a:t>
            </a:r>
            <a:r>
              <a:rPr lang="cs-CZ" dirty="0" smtClean="0"/>
              <a:t> 11 000 </a:t>
            </a:r>
            <a:r>
              <a:rPr lang="cs-CZ" dirty="0" err="1" smtClean="0"/>
              <a:t>reports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kept</a:t>
            </a:r>
            <a:endParaRPr lang="cs-CZ" dirty="0" smtClean="0"/>
          </a:p>
          <a:p>
            <a:r>
              <a:rPr lang="cs-CZ" dirty="0" smtClean="0"/>
              <a:t>OVAL-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a typeface="ＭＳ Ｐゴシック" charset="-128"/>
              </a:rPr>
              <a:t>Nagios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6147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Probe changes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CRL</a:t>
            </a:r>
          </a:p>
          <a:p>
            <a:pPr lvl="2" eaLnBrk="1" hangingPunct="1"/>
            <a:r>
              <a:rPr lang="en-US" dirty="0" smtClean="0">
                <a:ea typeface="ＭＳ Ｐゴシック" charset="-128"/>
              </a:rPr>
              <a:t>Fixed compatibility with 2 hashes in CA distribution</a:t>
            </a:r>
          </a:p>
          <a:p>
            <a:pPr lvl="2" eaLnBrk="1" hangingPunct="1"/>
            <a:r>
              <a:rPr lang="en-US" dirty="0" smtClean="0">
                <a:ea typeface="ＭＳ Ｐゴシック" charset="-128"/>
              </a:rPr>
              <a:t>Fixed timestamp substitution algorithm </a:t>
            </a:r>
          </a:p>
          <a:p>
            <a:pPr lvl="1" eaLnBrk="1" hangingPunct="1"/>
            <a:r>
              <a:rPr lang="en-US" dirty="0" err="1" smtClean="0">
                <a:ea typeface="ＭＳ Ｐゴシック" charset="-128"/>
              </a:rPr>
              <a:t>Pakiti</a:t>
            </a:r>
            <a:r>
              <a:rPr lang="en-US" dirty="0" smtClean="0">
                <a:ea typeface="ＭＳ Ｐゴシック" charset="-128"/>
              </a:rPr>
              <a:t>-client</a:t>
            </a:r>
          </a:p>
          <a:p>
            <a:pPr lvl="2" eaLnBrk="1" hangingPunct="1"/>
            <a:r>
              <a:rPr lang="en-US" dirty="0" smtClean="0">
                <a:ea typeface="ＭＳ Ｐゴシック" charset="-128"/>
              </a:rPr>
              <a:t>Updated to version 3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Torque</a:t>
            </a:r>
          </a:p>
          <a:p>
            <a:pPr lvl="2" eaLnBrk="1" hangingPunct="1"/>
            <a:r>
              <a:rPr lang="en-US" dirty="0" smtClean="0">
                <a:ea typeface="ＭＳ Ｐゴシック" charset="-128"/>
              </a:rPr>
              <a:t>Added more checks to avoid reporting “UNKNOWN”</a:t>
            </a:r>
            <a:endParaRPr lang="cs-CZ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Migration from </a:t>
            </a:r>
            <a:r>
              <a:rPr lang="en-US" dirty="0" err="1" smtClean="0">
                <a:ea typeface="ＭＳ Ｐゴシック" charset="-128"/>
              </a:rPr>
              <a:t>org.sam.sec</a:t>
            </a:r>
            <a:r>
              <a:rPr lang="en-US" dirty="0" smtClean="0">
                <a:ea typeface="ＭＳ Ｐゴシック" charset="-128"/>
              </a:rPr>
              <a:t> to </a:t>
            </a:r>
            <a:r>
              <a:rPr lang="en-US" dirty="0" err="1" smtClean="0">
                <a:ea typeface="ＭＳ Ｐゴシック" charset="-128"/>
              </a:rPr>
              <a:t>eu.egi.sec</a:t>
            </a:r>
            <a:endParaRPr lang="en-US" dirty="0" smtClean="0">
              <a:ea typeface="ＭＳ Ｐゴシック" charset="-128"/>
            </a:endParaRPr>
          </a:p>
          <a:p>
            <a:pPr lvl="1"/>
            <a:r>
              <a:rPr lang="en-US" dirty="0" smtClean="0">
                <a:ea typeface="Arial" pitchFamily="34" charset="0"/>
              </a:rPr>
              <a:t>The probes are no longer </a:t>
            </a:r>
            <a:r>
              <a:rPr lang="en-US" dirty="0" err="1" smtClean="0">
                <a:ea typeface="Arial" pitchFamily="34" charset="0"/>
              </a:rPr>
              <a:t>gLite</a:t>
            </a:r>
            <a:r>
              <a:rPr lang="en-US" dirty="0" smtClean="0">
                <a:ea typeface="Arial" pitchFamily="34" charset="0"/>
              </a:rPr>
              <a:t> specific</a:t>
            </a:r>
          </a:p>
          <a:p>
            <a:pPr lvl="1"/>
            <a:r>
              <a:rPr lang="en-US" dirty="0" smtClean="0">
                <a:ea typeface="Arial" pitchFamily="34" charset="0"/>
              </a:rPr>
              <a:t>Added support for ARC sites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Current coverage support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ea typeface="ＭＳ Ｐゴシック" charset="-128"/>
              </a:rPr>
              <a:t>Computing Element capability</a:t>
            </a:r>
          </a:p>
          <a:p>
            <a:pPr lvl="1"/>
            <a:r>
              <a:rPr lang="en-US" dirty="0" smtClean="0">
                <a:ea typeface="Arial" pitchFamily="34" charset="0"/>
              </a:rPr>
              <a:t>Monitored (681 endpoints)</a:t>
            </a:r>
          </a:p>
          <a:p>
            <a:pPr lvl="2"/>
            <a:r>
              <a:rPr lang="en-US" dirty="0" smtClean="0">
                <a:ea typeface="Arial" pitchFamily="34" charset="0"/>
              </a:rPr>
              <a:t>CE (</a:t>
            </a:r>
            <a:r>
              <a:rPr lang="en-US" dirty="0" err="1" smtClean="0">
                <a:ea typeface="Arial" pitchFamily="34" charset="0"/>
              </a:rPr>
              <a:t>gLite</a:t>
            </a:r>
            <a:r>
              <a:rPr lang="en-US" dirty="0" smtClean="0">
                <a:ea typeface="Arial" pitchFamily="34" charset="0"/>
              </a:rPr>
              <a:t>) (304 endpoints)</a:t>
            </a:r>
          </a:p>
          <a:p>
            <a:pPr lvl="2"/>
            <a:r>
              <a:rPr lang="en-US" dirty="0" smtClean="0">
                <a:ea typeface="Arial" pitchFamily="34" charset="0"/>
              </a:rPr>
              <a:t>CREAM-CE (</a:t>
            </a:r>
            <a:r>
              <a:rPr lang="en-US" dirty="0" err="1" smtClean="0">
                <a:ea typeface="Arial" pitchFamily="34" charset="0"/>
              </a:rPr>
              <a:t>gLite</a:t>
            </a:r>
            <a:r>
              <a:rPr lang="en-US" dirty="0" smtClean="0">
                <a:ea typeface="Arial" pitchFamily="34" charset="0"/>
              </a:rPr>
              <a:t>) (356 endpoints)</a:t>
            </a:r>
          </a:p>
          <a:p>
            <a:pPr lvl="2"/>
            <a:r>
              <a:rPr lang="en-US" dirty="0" smtClean="0">
                <a:ea typeface="Arial" pitchFamily="34" charset="0"/>
              </a:rPr>
              <a:t>ARC-CE (ARC) (21 endpoints)</a:t>
            </a:r>
          </a:p>
          <a:p>
            <a:pPr lvl="1"/>
            <a:r>
              <a:rPr lang="en-US" dirty="0" smtClean="0">
                <a:ea typeface="Arial" pitchFamily="34" charset="0"/>
              </a:rPr>
              <a:t>Not monitored (8 endpoints)</a:t>
            </a:r>
          </a:p>
          <a:p>
            <a:pPr lvl="2"/>
            <a:r>
              <a:rPr lang="en-US" dirty="0" err="1" smtClean="0">
                <a:ea typeface="Arial" pitchFamily="34" charset="0"/>
              </a:rPr>
              <a:t>gLite</a:t>
            </a:r>
            <a:r>
              <a:rPr lang="en-US" dirty="0" smtClean="0">
                <a:ea typeface="Arial" pitchFamily="34" charset="0"/>
              </a:rPr>
              <a:t>-CE (dead?) (5 endpoints)</a:t>
            </a:r>
          </a:p>
          <a:p>
            <a:pPr lvl="2"/>
            <a:r>
              <a:rPr lang="en-US" dirty="0" smtClean="0">
                <a:ea typeface="Arial" pitchFamily="34" charset="0"/>
              </a:rPr>
              <a:t>GRAM5 (</a:t>
            </a:r>
            <a:r>
              <a:rPr lang="en-US" dirty="0" err="1" smtClean="0">
                <a:ea typeface="Arial" pitchFamily="34" charset="0"/>
              </a:rPr>
              <a:t>globus</a:t>
            </a:r>
            <a:r>
              <a:rPr lang="en-US" dirty="0" smtClean="0">
                <a:ea typeface="Arial" pitchFamily="34" charset="0"/>
              </a:rPr>
              <a:t>) (1 endpoint)</a:t>
            </a:r>
          </a:p>
          <a:p>
            <a:pPr lvl="2"/>
            <a:r>
              <a:rPr lang="en-US" dirty="0" smtClean="0">
                <a:ea typeface="Arial" pitchFamily="34" charset="0"/>
              </a:rPr>
              <a:t>unicore6.TargetSystemFactory (</a:t>
            </a:r>
            <a:r>
              <a:rPr lang="en-US" dirty="0" err="1" smtClean="0">
                <a:ea typeface="Arial" pitchFamily="34" charset="0"/>
              </a:rPr>
              <a:t>unicore</a:t>
            </a:r>
            <a:r>
              <a:rPr lang="en-US" dirty="0" smtClean="0">
                <a:ea typeface="Arial" pitchFamily="34" charset="0"/>
              </a:rPr>
              <a:t>) (2 endpoints)</a:t>
            </a:r>
            <a:endParaRPr lang="cs-CZ" dirty="0" smtClean="0">
              <a:ea typeface="Arial" pitchFamily="34" charset="0"/>
            </a:endParaRPr>
          </a:p>
          <a:p>
            <a:r>
              <a:rPr lang="en-US" dirty="0" smtClean="0">
                <a:ea typeface="ＭＳ Ｐゴシック" charset="-128"/>
              </a:rPr>
              <a:t>Actual monitored entities</a:t>
            </a:r>
          </a:p>
          <a:p>
            <a:pPr lvl="1"/>
            <a:r>
              <a:rPr lang="en-US" dirty="0" smtClean="0">
                <a:ea typeface="Arial" pitchFamily="34" charset="0"/>
              </a:rPr>
              <a:t>573 hosts</a:t>
            </a:r>
          </a:p>
          <a:p>
            <a:pPr lvl="1"/>
            <a:r>
              <a:rPr lang="en-US" dirty="0" smtClean="0">
                <a:ea typeface="Arial" pitchFamily="34" charset="0"/>
              </a:rPr>
              <a:t>4552 services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ea typeface="ＭＳ Ｐゴシック" charset="-128"/>
              </a:rPr>
              <a:t>Nagios</a:t>
            </a:r>
            <a:r>
              <a:rPr lang="cs-CZ" dirty="0" smtClean="0">
                <a:ea typeface="ＭＳ Ｐゴシック" charset="-128"/>
              </a:rPr>
              <a:t> - </a:t>
            </a:r>
            <a:r>
              <a:rPr lang="cs-CZ" dirty="0" err="1" smtClean="0">
                <a:ea typeface="ＭＳ Ｐゴシック" charset="-128"/>
              </a:rPr>
              <a:t>plans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Support for other middleware</a:t>
            </a:r>
          </a:p>
          <a:p>
            <a:pPr lvl="1"/>
            <a:r>
              <a:rPr lang="en-US" smtClean="0">
                <a:ea typeface="Arial" pitchFamily="34" charset="0"/>
              </a:rPr>
              <a:t>Unicore</a:t>
            </a:r>
          </a:p>
          <a:p>
            <a:pPr lvl="1"/>
            <a:r>
              <a:rPr lang="en-US" smtClean="0">
                <a:ea typeface="Arial" pitchFamily="34" charset="0"/>
              </a:rPr>
              <a:t>Globus</a:t>
            </a:r>
          </a:p>
          <a:p>
            <a:pPr lvl="1"/>
            <a:endParaRPr lang="en-US" smtClean="0">
              <a:ea typeface="Arial" pitchFamily="34" charset="0"/>
            </a:endParaRPr>
          </a:p>
          <a:p>
            <a:r>
              <a:rPr lang="en-US" smtClean="0">
                <a:ea typeface="ＭＳ Ｐゴシック" charset="-128"/>
              </a:rPr>
              <a:t>Probe other capabilities (?)</a:t>
            </a:r>
          </a:p>
          <a:p>
            <a:pPr lvl="1"/>
            <a:r>
              <a:rPr lang="en-US" smtClean="0">
                <a:ea typeface="Arial" pitchFamily="34" charset="0"/>
              </a:rPr>
              <a:t>SE, LFC</a:t>
            </a:r>
          </a:p>
          <a:p>
            <a:pPr lvl="1"/>
            <a:r>
              <a:rPr lang="en-US" smtClean="0">
                <a:ea typeface="Arial" pitchFamily="34" charset="0"/>
              </a:rPr>
              <a:t>VOMS</a:t>
            </a:r>
          </a:p>
          <a:p>
            <a:pPr lvl="1"/>
            <a:r>
              <a:rPr lang="en-US" smtClean="0">
                <a:ea typeface="Arial" pitchFamily="34" charset="0"/>
              </a:rPr>
              <a:t>….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dashboard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 pilot </a:t>
            </a:r>
            <a:r>
              <a:rPr lang="cs-CZ" dirty="0" err="1" smtClean="0"/>
              <a:t>produced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updated</a:t>
            </a:r>
            <a:r>
              <a:rPr lang="cs-CZ" dirty="0" smtClean="0"/>
              <a:t> </a:t>
            </a:r>
            <a:r>
              <a:rPr lang="cs-CZ" dirty="0" err="1" smtClean="0"/>
              <a:t>according</a:t>
            </a:r>
            <a:r>
              <a:rPr lang="cs-CZ" dirty="0" smtClean="0"/>
              <a:t> to feedback</a:t>
            </a:r>
          </a:p>
          <a:p>
            <a:r>
              <a:rPr lang="cs-CZ" dirty="0" err="1" smtClean="0"/>
              <a:t>Collects</a:t>
            </a:r>
            <a:r>
              <a:rPr lang="cs-CZ" dirty="0" smtClean="0"/>
              <a:t> </a:t>
            </a:r>
            <a:r>
              <a:rPr lang="cs-CZ" dirty="0" err="1" smtClean="0"/>
              <a:t>results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Nagios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Pakiti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provides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visualations</a:t>
            </a:r>
            <a:endParaRPr lang="cs-CZ" dirty="0" smtClean="0"/>
          </a:p>
          <a:p>
            <a:r>
              <a:rPr lang="cs-CZ" dirty="0" err="1" smtClean="0"/>
              <a:t>Further</a:t>
            </a:r>
            <a:r>
              <a:rPr lang="cs-CZ" dirty="0" smtClean="0"/>
              <a:t> </a:t>
            </a:r>
            <a:r>
              <a:rPr lang="cs-CZ" dirty="0" err="1" smtClean="0"/>
              <a:t>discussions</a:t>
            </a:r>
            <a:r>
              <a:rPr lang="cs-CZ" dirty="0" smtClean="0"/>
              <a:t> </a:t>
            </a:r>
            <a:r>
              <a:rPr lang="cs-CZ" dirty="0" err="1" smtClean="0"/>
              <a:t>planned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week</a:t>
            </a:r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dashboard</a:t>
            </a:r>
            <a:r>
              <a:rPr lang="cs-CZ" dirty="0" smtClean="0"/>
              <a:t> - </a:t>
            </a:r>
            <a:r>
              <a:rPr lang="cs-CZ" dirty="0" err="1" smtClean="0"/>
              <a:t>functions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>
                <a:solidFill>
                  <a:srgbClr val="000000"/>
                </a:solidFill>
              </a:rPr>
              <a:t>Access </a:t>
            </a:r>
            <a:r>
              <a:rPr lang="cs-CZ" b="1" dirty="0" err="1" smtClean="0">
                <a:solidFill>
                  <a:srgbClr val="000000"/>
                </a:solidFill>
              </a:rPr>
              <a:t>control</a:t>
            </a:r>
            <a:endParaRPr lang="en-US" dirty="0" smtClean="0"/>
          </a:p>
          <a:p>
            <a:pPr lvl="1">
              <a:lnSpc>
                <a:spcPct val="104000"/>
              </a:lnSpc>
            </a:pPr>
            <a:r>
              <a:rPr lang="cs-CZ" dirty="0" smtClean="0">
                <a:solidFill>
                  <a:srgbClr val="000000"/>
                </a:solidFill>
              </a:rPr>
              <a:t>A</a:t>
            </a:r>
            <a:r>
              <a:rPr lang="en-US" dirty="0" smtClean="0">
                <a:solidFill>
                  <a:srgbClr val="000000"/>
                </a:solidFill>
              </a:rPr>
              <a:t>authorization </a:t>
            </a:r>
            <a:r>
              <a:rPr lang="en-US" dirty="0" smtClean="0">
                <a:solidFill>
                  <a:srgbClr val="000000"/>
                </a:solidFill>
              </a:rPr>
              <a:t>based on GOC DB and EGI SSO in order that security staff access only data in their own scope (EGI / NGI or site 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Overview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Visualize security </a:t>
            </a:r>
            <a:r>
              <a:rPr lang="en-US" dirty="0" smtClean="0">
                <a:solidFill>
                  <a:srgbClr val="000000"/>
                </a:solidFill>
              </a:rPr>
              <a:t>problems</a:t>
            </a:r>
            <a:endParaRPr lang="en-US" dirty="0" smtClean="0">
              <a:solidFill>
                <a:srgbClr val="000000"/>
              </a:solidFill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 Summarized </a:t>
            </a:r>
            <a:r>
              <a:rPr lang="en-US" dirty="0" smtClean="0">
                <a:solidFill>
                  <a:srgbClr val="000000"/>
                </a:solidFill>
              </a:rPr>
              <a:t>by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ngi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or site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 Summarized also by tests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With historical details provided within a </a:t>
            </a:r>
            <a:r>
              <a:rPr lang="en-US" dirty="0" smtClean="0">
                <a:solidFill>
                  <a:srgbClr val="000000"/>
                </a:solidFill>
              </a:rPr>
              <a:t>char</a:t>
            </a:r>
            <a:r>
              <a:rPr lang="cs-CZ" dirty="0" smtClean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permalinks to access directly to the desired </a:t>
            </a:r>
            <a:r>
              <a:rPr lang="en-US" dirty="0" smtClean="0">
                <a:solidFill>
                  <a:srgbClr val="000000"/>
                </a:solidFill>
              </a:rPr>
              <a:t>information</a:t>
            </a:r>
            <a:endParaRPr lang="en-US" b="1" dirty="0" smtClean="0">
              <a:solidFill>
                <a:srgbClr val="000000"/>
              </a:solidFill>
            </a:endParaRPr>
          </a:p>
          <a:p>
            <a:pPr>
              <a:lnSpc>
                <a:spcPct val="104000"/>
              </a:lnSpc>
            </a:pPr>
            <a:r>
              <a:rPr lang="en-US" dirty="0" smtClean="0">
                <a:solidFill>
                  <a:srgbClr val="000000"/>
                </a:solidFill>
              </a:rPr>
              <a:t>Possibility to create /update notepads :</a:t>
            </a:r>
          </a:p>
          <a:p>
            <a:pPr lvl="1">
              <a:lnSpc>
                <a:spcPct val="104000"/>
              </a:lnSpc>
            </a:pPr>
            <a:r>
              <a:rPr lang="en-US" dirty="0" smtClean="0">
                <a:solidFill>
                  <a:srgbClr val="000000"/>
                </a:solidFill>
              </a:rPr>
              <a:t> with a mail to Site Security Officer </a:t>
            </a:r>
          </a:p>
          <a:p>
            <a:pPr lvl="1">
              <a:lnSpc>
                <a:spcPct val="104000"/>
              </a:lnSpc>
            </a:pPr>
            <a:r>
              <a:rPr lang="en-US" dirty="0" smtClean="0">
                <a:solidFill>
                  <a:srgbClr val="000000"/>
                </a:solidFill>
              </a:rPr>
              <a:t> with a template adapted to the current problems on the site</a:t>
            </a:r>
          </a:p>
          <a:p>
            <a:pPr lvl="1">
              <a:lnSpc>
                <a:spcPct val="104000"/>
              </a:lnSpc>
            </a:pPr>
            <a:r>
              <a:rPr lang="en-US" dirty="0" smtClean="0">
                <a:solidFill>
                  <a:srgbClr val="000000"/>
                </a:solidFill>
              </a:rPr>
              <a:t> Pith the possibility to visualize the status of the related problems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Metrics</a:t>
            </a:r>
            <a:r>
              <a:rPr lang="cs-CZ" b="1" dirty="0" smtClean="0">
                <a:solidFill>
                  <a:srgbClr val="000000"/>
                </a:solidFill>
              </a:rPr>
              <a:t> - </a:t>
            </a:r>
            <a:r>
              <a:rPr lang="en-US" dirty="0" smtClean="0">
                <a:solidFill>
                  <a:srgbClr val="000000"/>
                </a:solidFill>
              </a:rPr>
              <a:t>Generate </a:t>
            </a:r>
            <a:r>
              <a:rPr lang="en-US" dirty="0" smtClean="0">
                <a:solidFill>
                  <a:srgbClr val="000000"/>
                </a:solidFill>
              </a:rPr>
              <a:t>dynamically metrics  with the choice of 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format : table or charts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ngi</a:t>
            </a:r>
            <a:r>
              <a:rPr lang="en-US" dirty="0" smtClean="0">
                <a:solidFill>
                  <a:srgbClr val="000000"/>
                </a:solidFill>
              </a:rPr>
              <a:t> or site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testname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type of metrics : number of issues or sites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possibility to save charts  (</a:t>
            </a:r>
            <a:r>
              <a:rPr lang="en-US" dirty="0" err="1" smtClean="0">
                <a:solidFill>
                  <a:srgbClr val="000000"/>
                </a:solidFill>
              </a:rPr>
              <a:t>csv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pdf</a:t>
            </a:r>
            <a:r>
              <a:rPr lang="en-US" dirty="0" smtClean="0">
                <a:solidFill>
                  <a:srgbClr val="000000"/>
                </a:solidFill>
              </a:rPr>
              <a:t> , jpg )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Events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Possibility to declare / delete events : rotation declaration , monitoring downtimes …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000000"/>
                </a:solidFill>
              </a:rPr>
              <a:t>Remaining </a:t>
            </a:r>
            <a:r>
              <a:rPr lang="en-US" b="1" dirty="0" smtClean="0">
                <a:solidFill>
                  <a:srgbClr val="000000"/>
                </a:solidFill>
              </a:rPr>
              <a:t>work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Extension of the notepad to tickets into RT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</Template>
  <TotalTime>54</TotalTime>
  <Words>457</Words>
  <Application>Microsoft Office PowerPoint</Application>
  <PresentationFormat>Předvádění na obrazovce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EGI-InSPIRE-Slide-Template_v4</vt:lpstr>
      <vt:lpstr>Security Monitoring</vt:lpstr>
      <vt:lpstr>Overview</vt:lpstr>
      <vt:lpstr>Pakiti</vt:lpstr>
      <vt:lpstr>Nagios</vt:lpstr>
      <vt:lpstr>Current coverage support</vt:lpstr>
      <vt:lpstr>Nagios - plans</vt:lpstr>
      <vt:lpstr>Security dashboard</vt:lpstr>
      <vt:lpstr>Security dashboard - functions</vt:lpstr>
      <vt:lpstr>Snímek 9</vt:lpstr>
      <vt:lpstr>Snímek 10</vt:lpstr>
      <vt:lpstr>Snímek 11</vt:lpstr>
      <vt:lpstr>Snímek 12</vt:lpstr>
      <vt:lpstr>Security dashboard utilization</vt:lpstr>
      <vt:lpstr>Discussions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Monitoring</dc:title>
  <dc:creator>Daniel Kouřil</dc:creator>
  <cp:lastModifiedBy>Daniel Kouřil</cp:lastModifiedBy>
  <cp:revision>11</cp:revision>
  <dcterms:created xsi:type="dcterms:W3CDTF">2011-09-18T16:30:29Z</dcterms:created>
  <dcterms:modified xsi:type="dcterms:W3CDTF">2011-09-18T22:02:13Z</dcterms:modified>
</cp:coreProperties>
</file>