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1" r:id="rId4"/>
    <p:sldId id="260" r:id="rId5"/>
    <p:sldId id="262" r:id="rId6"/>
    <p:sldId id="259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39C63-5C28-5C42-8D3F-3BE0AB93D27F}" type="datetimeFigureOut">
              <a:rPr lang="en-US" smtClean="0"/>
              <a:t>9/19/2011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63DB5-AF64-A841-85C3-CADFE15C0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07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1FC93C-9DB3-8F4E-AA34-AF3CE5B6042D}" type="slidenum">
              <a:rPr lang="en-GB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867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B68E2002-60AE-2145-B876-134F9FFAC958}" type="slidenum">
              <a:rPr lang="en-GB" sz="1200">
                <a:solidFill>
                  <a:prstClr val="black"/>
                </a:solidFill>
                <a:latin typeface="Arial" charset="0"/>
                <a:ea typeface="ＭＳ Ｐゴシック" charset="-128"/>
                <a:cs typeface="ＭＳ Ｐゴシック" charset="-128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sz="1200">
              <a:solidFill>
                <a:prstClr val="black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63DB5-AF64-A841-85C3-CADFE15C04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26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63DB5-AF64-A841-85C3-CADFE15C04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2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63DB5-AF64-A841-85C3-CADFE15C04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65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63DB5-AF64-A841-85C3-CADFE15C04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462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63DB5-AF64-A841-85C3-CADFE15C04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72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63DB5-AF64-A841-85C3-CADFE15C04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226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63DB5-AF64-A841-85C3-CADFE15C04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2953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63DB5-AF64-A841-85C3-CADFE15C04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56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tiff"/><Relationship Id="rId5" Type="http://schemas.openxmlformats.org/officeDocument/2006/relationships/image" Target="../media/image4.jpeg"/><Relationship Id="rId4" Type="http://schemas.openxmlformats.org/officeDocument/2006/relationships/image" Target="../media/image3.tif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B9D3-CF3B-9C44-9DB7-DF10DC73375F}" type="datetimeFigureOut">
              <a:rPr lang="en-US" smtClean="0"/>
              <a:t>9/19/2011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CE88-DD2D-3B4F-9CAC-C4C0DA6C4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67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8382000" cy="5211763"/>
          </a:xfrm>
        </p:spPr>
        <p:txBody>
          <a:bodyPr/>
          <a:lstStyle>
            <a:lvl1pPr>
              <a:defRPr lang="en-US" sz="3200" kern="12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2800" kern="1200" dirty="0" smtClean="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2pPr>
            <a:lvl3pPr>
              <a:defRPr sz="2000">
                <a:solidFill>
                  <a:srgbClr val="CCFFCC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Ian Bird, CERN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56350"/>
            <a:ext cx="2133600" cy="365125"/>
          </a:xfrm>
        </p:spPr>
        <p:txBody>
          <a:bodyPr/>
          <a:lstStyle/>
          <a:p>
            <a:fld id="{8FA168C2-9F18-4032-8801-50E4CEA0EAF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 userDrawn="1"/>
        </p:nvSpPr>
        <p:spPr>
          <a:xfrm rot="16200000">
            <a:off x="-3124200" y="3124201"/>
            <a:ext cx="6858000" cy="609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9" name="Picture 8" descr="WLCG-TextOnly_black.jpg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16200000">
            <a:off x="-588020" y="5250180"/>
            <a:ext cx="1752600" cy="548640"/>
          </a:xfrm>
          <a:prstGeom prst="rect">
            <a:avLst/>
          </a:prstGeom>
        </p:spPr>
      </p:pic>
      <p:pic>
        <p:nvPicPr>
          <p:cNvPr id="10" name="Picture 9" descr="WLCG-logo.jp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76200" y="6324600"/>
            <a:ext cx="457200" cy="457200"/>
          </a:xfrm>
          <a:prstGeom prst="rect">
            <a:avLst/>
          </a:prstGeom>
        </p:spPr>
      </p:pic>
      <p:pic>
        <p:nvPicPr>
          <p:cNvPr id="13" name="Picture 12" descr="01 nyte - globe encounters.tif"/>
          <p:cNvPicPr>
            <a:picLocks noChangeAspect="1"/>
          </p:cNvPicPr>
          <p:nvPr userDrawn="1"/>
        </p:nvPicPr>
        <p:blipFill>
          <a:blip r:embed="rId4" cstate="screen">
            <a:lum contrast="-10000"/>
          </a:blip>
          <a:srcRect/>
          <a:stretch>
            <a:fillRect/>
          </a:stretch>
        </p:blipFill>
        <p:spPr>
          <a:xfrm>
            <a:off x="7951" y="2057400"/>
            <a:ext cx="601649" cy="914400"/>
          </a:xfrm>
          <a:prstGeom prst="rect">
            <a:avLst/>
          </a:prstGeom>
        </p:spPr>
      </p:pic>
      <p:pic>
        <p:nvPicPr>
          <p:cNvPr id="14" name="Picture 13" descr="stacks_banner.jpg"/>
          <p:cNvPicPr>
            <a:picLocks noChangeAspect="1"/>
          </p:cNvPicPr>
          <p:nvPr userDrawn="1"/>
        </p:nvPicPr>
        <p:blipFill>
          <a:blip r:embed="rId5" cstate="screen"/>
          <a:srcRect/>
          <a:stretch>
            <a:fillRect/>
          </a:stretch>
        </p:blipFill>
        <p:spPr>
          <a:xfrm>
            <a:off x="0" y="0"/>
            <a:ext cx="609600" cy="762000"/>
          </a:xfrm>
          <a:prstGeom prst="rect">
            <a:avLst/>
          </a:prstGeom>
        </p:spPr>
      </p:pic>
      <p:pic>
        <p:nvPicPr>
          <p:cNvPr id="15" name="Picture 14" descr="0804041_30.tif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1371600"/>
            <a:ext cx="609600" cy="685800"/>
          </a:xfrm>
          <a:prstGeom prst="rect">
            <a:avLst/>
          </a:prstGeom>
        </p:spPr>
      </p:pic>
      <p:pic>
        <p:nvPicPr>
          <p:cNvPr id="16" name="Picture 15" descr="blueinstall.jpg"/>
          <p:cNvPicPr>
            <a:picLocks noChangeAspect="1"/>
          </p:cNvPicPr>
          <p:nvPr userDrawn="1"/>
        </p:nvPicPr>
        <p:blipFill>
          <a:blip r:embed="rId7" cstate="screen"/>
          <a:srcRect/>
          <a:stretch>
            <a:fillRect/>
          </a:stretch>
        </p:blipFill>
        <p:spPr>
          <a:xfrm>
            <a:off x="0" y="762000"/>
            <a:ext cx="609600" cy="609600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609600" y="0"/>
            <a:ext cx="85344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924800" cy="7620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Candar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2260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9B9D3-CF3B-9C44-9DB7-DF10DC73375F}" type="datetimeFigureOut">
              <a:rPr lang="en-US" smtClean="0"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ACE88-DD2D-3B4F-9CAC-C4C0DA6C4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1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0807031_01-A4-at-144-dpi.jpg"/>
          <p:cNvPicPr>
            <a:picLocks noChangeAspect="1"/>
          </p:cNvPicPr>
          <p:nvPr/>
        </p:nvPicPr>
        <p:blipFill>
          <a:blip r:embed="rId3">
            <a:lum bright="-2000" contrast="2000"/>
          </a:blip>
          <a:stretch>
            <a:fillRect/>
          </a:stretch>
        </p:blipFill>
        <p:spPr>
          <a:xfrm>
            <a:off x="-4318" y="0"/>
            <a:ext cx="9161277" cy="6870958"/>
          </a:xfrm>
          <a:prstGeom prst="rect">
            <a:avLst/>
          </a:prstGeom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81000" y="228600"/>
            <a:ext cx="6096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7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40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WLCG: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40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Input on Sustainability </a:t>
            </a:r>
            <a:endParaRPr lang="de-DE" sz="4000" b="1" i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27659" name="TextBox 12"/>
          <p:cNvSpPr txBox="1">
            <a:spLocks noChangeArrowheads="1"/>
          </p:cNvSpPr>
          <p:nvPr/>
        </p:nvSpPr>
        <p:spPr bwMode="auto">
          <a:xfrm>
            <a:off x="-108520" y="3360474"/>
            <a:ext cx="936104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600" i="1" dirty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charset="0"/>
                <a:ea typeface="ＭＳ Ｐゴシック" charset="-128"/>
                <a:cs typeface="ＭＳ Ｐゴシック" charset="-128"/>
              </a:rPr>
              <a:t>p</a:t>
            </a:r>
            <a:r>
              <a:rPr lang="en-US" sz="2600" i="1" dirty="0" smtClean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charset="0"/>
                <a:ea typeface="ＭＳ Ｐゴシック" charset="-128"/>
                <a:cs typeface="ＭＳ Ｐゴシック" charset="-128"/>
              </a:rPr>
              <a:t>resented by Bob Jones, IT </a:t>
            </a:r>
            <a:r>
              <a:rPr lang="en-US" sz="2600" i="1" dirty="0" err="1" smtClean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charset="0"/>
                <a:ea typeface="ＭＳ Ｐゴシック" charset="-128"/>
                <a:cs typeface="ＭＳ Ｐゴシック" charset="-128"/>
              </a:rPr>
              <a:t>dept</a:t>
            </a:r>
            <a:r>
              <a:rPr lang="en-US" sz="2600" i="1" dirty="0" smtClean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charset="0"/>
                <a:ea typeface="ＭＳ Ｐゴシック" charset="-128"/>
                <a:cs typeface="ＭＳ Ｐゴシック" charset="-128"/>
              </a:rPr>
              <a:t>, CERN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charset="0"/>
                <a:ea typeface="ＭＳ Ｐゴシック" charset="-128"/>
                <a:cs typeface="ＭＳ Ｐゴシック" charset="-128"/>
              </a:rPr>
              <a:t>based on material provided by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charset="0"/>
                <a:ea typeface="ＭＳ Ｐゴシック" charset="-128"/>
                <a:cs typeface="ＭＳ Ｐゴシック" charset="-128"/>
              </a:rPr>
              <a:t>Ian </a:t>
            </a: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charset="0"/>
                <a:ea typeface="ＭＳ Ｐゴシック" charset="-128"/>
                <a:cs typeface="ＭＳ Ｐゴシック" charset="-128"/>
              </a:rPr>
              <a:t>Bird, CERN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charset="0"/>
                <a:ea typeface="ＭＳ Ｐゴシック" charset="-128"/>
                <a:cs typeface="ＭＳ Ｐゴシック" charset="-128"/>
              </a:rPr>
              <a:t> WLCG Project Leader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600" dirty="0" smtClean="0">
              <a:solidFill>
                <a:srgbClr val="FFFF00"/>
              </a:solidFill>
              <a:effectLst>
                <a:outerShdw blurRad="38100" dist="38100" dir="2700000">
                  <a:srgbClr val="000000"/>
                </a:outerShdw>
              </a:effectLst>
              <a:latin typeface="Arial" charset="0"/>
              <a:ea typeface="ＭＳ Ｐゴシック" charset="-128"/>
              <a:cs typeface="ＭＳ Ｐゴシック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FFFF00"/>
              </a:solidFill>
              <a:effectLst>
                <a:outerShdw blurRad="38100" dist="38100" dir="2700000">
                  <a:srgbClr val="000000"/>
                </a:outerShdw>
              </a:effectLst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1" name="Picture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54864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</p:pic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0" y="587758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7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8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  </a:t>
            </a:r>
            <a:r>
              <a:rPr lang="en-GB" sz="28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GB" sz="28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                    Accelerating Science and Innovation</a:t>
            </a:r>
            <a:endParaRPr lang="en-GB" sz="2800" b="1" i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pic>
        <p:nvPicPr>
          <p:cNvPr id="3" name="Picture 2" descr="WLCG-mini-B.jpg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306" b="97521" l="1653" r="9752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300" y="11723"/>
            <a:ext cx="1536700" cy="153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52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LHC Computing has a sustainability plan:  this is called “WLCG”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collaboration was explicitly constructed as the long term organization to manage and evolve LHC computing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Expected to last </a:t>
            </a:r>
            <a:r>
              <a:rPr lang="en-US" i="1" dirty="0" smtClean="0">
                <a:solidFill>
                  <a:schemeClr val="bg1"/>
                </a:solidFill>
              </a:rPr>
              <a:t>at least </a:t>
            </a:r>
            <a:r>
              <a:rPr lang="en-US" dirty="0" smtClean="0">
                <a:solidFill>
                  <a:schemeClr val="bg1"/>
                </a:solidFill>
              </a:rPr>
              <a:t>the lifetime of LHC (&gt;20 years)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Collaboration through an </a:t>
            </a:r>
            <a:r>
              <a:rPr lang="en-US" dirty="0" err="1" smtClean="0">
                <a:solidFill>
                  <a:schemeClr val="bg1"/>
                </a:solidFill>
              </a:rPr>
              <a:t>MoU</a:t>
            </a:r>
            <a:r>
              <a:rPr lang="en-US" dirty="0" smtClean="0">
                <a:solidFill>
                  <a:schemeClr val="bg1"/>
                </a:solidFill>
              </a:rPr>
              <a:t> between CERN (LCG project and experiments) and 50 funding agencies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Current </a:t>
            </a:r>
            <a:r>
              <a:rPr lang="en-US" dirty="0" err="1" smtClean="0">
                <a:solidFill>
                  <a:schemeClr val="bg1"/>
                </a:solidFill>
              </a:rPr>
              <a:t>MoU</a:t>
            </a:r>
            <a:r>
              <a:rPr lang="en-US" dirty="0" smtClean="0">
                <a:solidFill>
                  <a:schemeClr val="bg1"/>
                </a:solidFill>
              </a:rPr>
              <a:t> runs until end 2012, then renewed automatically in 5-year slots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Collaboration is world-wide – Europe is only one (large) part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Resources are pledged to experiments as part of the </a:t>
            </a:r>
            <a:r>
              <a:rPr lang="en-US" dirty="0" err="1" smtClean="0">
                <a:solidFill>
                  <a:schemeClr val="bg1"/>
                </a:solidFill>
              </a:rPr>
              <a:t>MoU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lumMod val="65000"/>
                  </a:prstClr>
                </a:solidFill>
                <a:latin typeface="Calibri"/>
              </a:rPr>
              <a:t>Ian.Bird@cern.ch</a:t>
            </a:r>
            <a:endParaRPr lang="en-US" dirty="0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3336-5C51-4AB1-BEE6-DB5BC4505B2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8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The WLCG user community is large (&gt; 10,000)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BUT: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EGI (and OSG, </a:t>
            </a:r>
            <a:r>
              <a:rPr lang="en-US" sz="2400" dirty="0" err="1" smtClean="0">
                <a:solidFill>
                  <a:schemeClr val="bg1"/>
                </a:solidFill>
              </a:rPr>
              <a:t>etc</a:t>
            </a:r>
            <a:r>
              <a:rPr lang="en-US" sz="2400" dirty="0" smtClean="0">
                <a:solidFill>
                  <a:schemeClr val="bg1"/>
                </a:solidFill>
              </a:rPr>
              <a:t>) are mostly invisible to them: the users interact with experiment computing frameworks which then use grid services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Main concerns of the users are: reliability and availability (of services and resources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The WLCG &amp; EGI relationship is complex</a:t>
            </a: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L</a:t>
            </a:r>
            <a:r>
              <a:rPr lang="en-US" sz="2400" dirty="0" smtClean="0">
                <a:solidFill>
                  <a:schemeClr val="bg1"/>
                </a:solidFill>
              </a:rPr>
              <a:t>ong standing (goes back 10 years)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Heavy User Community / Resource Provider / Service Development &amp; Support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WLCG User 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759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WLCG regards the </a:t>
            </a:r>
            <a:r>
              <a:rPr lang="en-US" dirty="0" err="1" smtClean="0">
                <a:solidFill>
                  <a:schemeClr val="bg1"/>
                </a:solidFill>
              </a:rPr>
              <a:t>EGI-Inspire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project as </a:t>
            </a:r>
            <a:r>
              <a:rPr lang="en-US" dirty="0" smtClean="0">
                <a:solidFill>
                  <a:schemeClr val="bg1"/>
                </a:solidFill>
              </a:rPr>
              <a:t>a transition from project funding (EGEE-like) to a long term model</a:t>
            </a: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Recognises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today many sites rely on some level of project </a:t>
            </a:r>
            <a:r>
              <a:rPr lang="en-US" dirty="0" smtClean="0">
                <a:solidFill>
                  <a:schemeClr val="bg1"/>
                </a:solidFill>
              </a:rPr>
              <a:t>funding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Agree </a:t>
            </a:r>
            <a:r>
              <a:rPr lang="en-US" dirty="0">
                <a:solidFill>
                  <a:schemeClr val="bg1"/>
                </a:solidFill>
              </a:rPr>
              <a:t>that the NGIs </a:t>
            </a:r>
            <a:r>
              <a:rPr lang="en-US" dirty="0" smtClean="0">
                <a:solidFill>
                  <a:schemeClr val="bg1"/>
                </a:solidFill>
              </a:rPr>
              <a:t>and EIROs need </a:t>
            </a:r>
            <a:r>
              <a:rPr lang="en-US" dirty="0">
                <a:solidFill>
                  <a:schemeClr val="bg1"/>
                </a:solidFill>
              </a:rPr>
              <a:t>to be more engaged in non-technical </a:t>
            </a:r>
            <a:r>
              <a:rPr lang="en-US" dirty="0" smtClean="0">
                <a:solidFill>
                  <a:schemeClr val="bg1"/>
                </a:solidFill>
              </a:rPr>
              <a:t>activities</a:t>
            </a:r>
          </a:p>
          <a:p>
            <a:r>
              <a:rPr lang="en-US" dirty="0">
                <a:solidFill>
                  <a:schemeClr val="bg1"/>
                </a:solidFill>
              </a:rPr>
              <a:t>Would like to see a self-sustaining European e-infrastructure that can be relied upon to provide key operational services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Injections of EC (or other) funding to allow specific targeted developments or evolutions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EGI-Inspire</a:t>
            </a:r>
            <a:r>
              <a:rPr lang="en-US" dirty="0" smtClean="0"/>
              <a:t> and sustainability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345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Many Tier 1 and Tier 2 sites depend on the national </a:t>
            </a:r>
            <a:r>
              <a:rPr lang="en-US" dirty="0" err="1" smtClean="0">
                <a:solidFill>
                  <a:schemeClr val="bg1"/>
                </a:solidFill>
              </a:rPr>
              <a:t>organisations</a:t>
            </a:r>
            <a:r>
              <a:rPr lang="en-US" dirty="0" smtClean="0">
                <a:solidFill>
                  <a:schemeClr val="bg1"/>
                </a:solidFill>
              </a:rPr>
              <a:t> for services and support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 many cases WLCG sites provide NGI services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Strong and successful national infrastructures will help ensure a sustainable grid service for WLCG sites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WLCG works with funding agencies and grid sites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Sites may coordinate via their NGI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WLCG should use EGI to talk to all NGIs (rather than individually)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EGI.eu</a:t>
            </a:r>
            <a:r>
              <a:rPr lang="en-US" dirty="0" smtClean="0">
                <a:solidFill>
                  <a:schemeClr val="bg1"/>
                </a:solidFill>
              </a:rPr>
              <a:t> should provide the central coordination of the national infrastructure providers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WLCG and NGIs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059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EGI must have a global view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Resources pledged to WLCG by funding agencies, in Europe are (mostly) operated as part of the EGI grid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NB. Other grids have similar roles – e.g. OSG in US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Interoperability and cooperation are essential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EGI provides services to WLCG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GGUS, Monitoring, Accounting, Security coordination, and other operations activities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WLCG willing to work with EGI on dissemination tasks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</a:t>
            </a:r>
            <a:r>
              <a:rPr lang="en-US" dirty="0" err="1" smtClean="0"/>
              <a:t>EGI.eu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744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WLCG will define how it needs to evolve, in consultation with experiments, sites, infrastructure </a:t>
            </a:r>
            <a:r>
              <a:rPr lang="en-US" dirty="0" smtClean="0">
                <a:solidFill>
                  <a:schemeClr val="bg1"/>
                </a:solidFill>
              </a:rPr>
              <a:t>providers (EGI, OSG, etc.) &amp; </a:t>
            </a:r>
            <a:r>
              <a:rPr lang="en-US" dirty="0" smtClean="0">
                <a:solidFill>
                  <a:schemeClr val="bg1"/>
                </a:solidFill>
              </a:rPr>
              <a:t>technology providers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Will discuss needs for technology with providers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Should not be limited to a particular provider, should be able to mix and match: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Who can deliver to a specific requirement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Issues of support and sustainability should be part of </a:t>
            </a:r>
            <a:r>
              <a:rPr lang="en-US" dirty="0" smtClean="0">
                <a:solidFill>
                  <a:schemeClr val="bg1"/>
                </a:solidFill>
              </a:rPr>
              <a:t>evaluation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O</a:t>
            </a:r>
            <a:r>
              <a:rPr lang="en-US" dirty="0" smtClean="0">
                <a:solidFill>
                  <a:schemeClr val="bg1"/>
                </a:solidFill>
              </a:rPr>
              <a:t>pen source licensed </a:t>
            </a:r>
            <a:r>
              <a:rPr lang="en-US" dirty="0" err="1" smtClean="0">
                <a:solidFill>
                  <a:schemeClr val="bg1"/>
                </a:solidFill>
              </a:rPr>
              <a:t>sw</a:t>
            </a:r>
            <a:r>
              <a:rPr lang="en-US" dirty="0" smtClean="0">
                <a:solidFill>
                  <a:schemeClr val="bg1"/>
                </a:solidFill>
              </a:rPr>
              <a:t> should have an open approach – </a:t>
            </a:r>
            <a:r>
              <a:rPr lang="en-US" b="1" i="1" dirty="0" smtClean="0">
                <a:solidFill>
                  <a:schemeClr val="bg1"/>
                </a:solidFill>
              </a:rPr>
              <a:t>anyone</a:t>
            </a:r>
            <a:r>
              <a:rPr lang="en-US" dirty="0" smtClean="0">
                <a:solidFill>
                  <a:schemeClr val="bg1"/>
                </a:solidFill>
              </a:rPr>
              <a:t> can contribute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providers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528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Not </a:t>
            </a:r>
            <a:r>
              <a:rPr lang="en-US" dirty="0" smtClean="0">
                <a:solidFill>
                  <a:schemeClr val="bg1"/>
                </a:solidFill>
              </a:rPr>
              <a:t>appropriate for large communities such as WLCG that </a:t>
            </a:r>
            <a:r>
              <a:rPr lang="en-US" dirty="0" smtClean="0">
                <a:solidFill>
                  <a:schemeClr val="bg1"/>
                </a:solidFill>
              </a:rPr>
              <a:t>bring resources </a:t>
            </a:r>
            <a:r>
              <a:rPr lang="en-US" dirty="0" smtClean="0">
                <a:solidFill>
                  <a:schemeClr val="bg1"/>
                </a:solidFill>
              </a:rPr>
              <a:t>to </a:t>
            </a:r>
            <a:r>
              <a:rPr lang="en-US" dirty="0" smtClean="0">
                <a:solidFill>
                  <a:schemeClr val="bg1"/>
                </a:solidFill>
              </a:rPr>
              <a:t>EGI (funding </a:t>
            </a:r>
            <a:r>
              <a:rPr lang="en-US" dirty="0" smtClean="0">
                <a:solidFill>
                  <a:schemeClr val="bg1"/>
                </a:solidFill>
              </a:rPr>
              <a:t>agencies </a:t>
            </a:r>
            <a:r>
              <a:rPr lang="en-US" dirty="0" smtClean="0">
                <a:solidFill>
                  <a:schemeClr val="bg1"/>
                </a:solidFill>
              </a:rPr>
              <a:t>pay for resources </a:t>
            </a:r>
            <a:r>
              <a:rPr lang="en-US" dirty="0" smtClean="0">
                <a:solidFill>
                  <a:schemeClr val="bg1"/>
                </a:solidFill>
              </a:rPr>
              <a:t>to the </a:t>
            </a:r>
            <a:r>
              <a:rPr lang="en-US" dirty="0" smtClean="0">
                <a:solidFill>
                  <a:schemeClr val="bg1"/>
                </a:solidFill>
              </a:rPr>
              <a:t>LHC experiments) </a:t>
            </a:r>
            <a:r>
              <a:rPr lang="en-US" dirty="0" smtClean="0">
                <a:solidFill>
                  <a:schemeClr val="bg1"/>
                </a:solidFill>
              </a:rPr>
              <a:t>– thus charging for their use is not </a:t>
            </a:r>
            <a:r>
              <a:rPr lang="en-US" dirty="0" smtClean="0">
                <a:solidFill>
                  <a:schemeClr val="bg1"/>
                </a:solidFill>
              </a:rPr>
              <a:t>possible</a:t>
            </a: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EGI vision/mission is to federate resource </a:t>
            </a:r>
            <a:r>
              <a:rPr lang="en-US" b="1" dirty="0" smtClean="0">
                <a:solidFill>
                  <a:schemeClr val="bg1"/>
                </a:solidFill>
              </a:rPr>
              <a:t>contributed</a:t>
            </a:r>
            <a:r>
              <a:rPr lang="en-US" dirty="0" smtClean="0">
                <a:solidFill>
                  <a:schemeClr val="bg1"/>
                </a:solidFill>
              </a:rPr>
              <a:t> by user communities.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</a:t>
            </a:r>
            <a:r>
              <a:rPr lang="en-US" dirty="0" smtClean="0">
                <a:solidFill>
                  <a:schemeClr val="bg1"/>
                </a:solidFill>
              </a:rPr>
              <a:t>he most common commercial cloud use case involves </a:t>
            </a:r>
            <a:r>
              <a:rPr lang="en-US" b="1" dirty="0" smtClean="0">
                <a:solidFill>
                  <a:schemeClr val="bg1"/>
                </a:solidFill>
              </a:rPr>
              <a:t>procuring</a:t>
            </a:r>
            <a:r>
              <a:rPr lang="en-US" dirty="0" smtClean="0">
                <a:solidFill>
                  <a:schemeClr val="bg1"/>
                </a:solidFill>
              </a:rPr>
              <a:t> resources – </a:t>
            </a:r>
            <a:r>
              <a:rPr lang="en-US" i="1" dirty="0" smtClean="0">
                <a:solidFill>
                  <a:schemeClr val="bg1"/>
                </a:solidFill>
              </a:rPr>
              <a:t>not contributing them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These are two fundamentally different approaches. But in the end the user community has to commit – resources or cash or both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Billing &amp; Charging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934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Stay technically relevant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Branch-out from a niche market</a:t>
            </a: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Virtualisation</a:t>
            </a:r>
            <a:r>
              <a:rPr lang="en-US" dirty="0" smtClean="0">
                <a:solidFill>
                  <a:schemeClr val="bg1"/>
                </a:solidFill>
              </a:rPr>
              <a:t> and cloud services need to be incorporated into the infrastructure – Task Force is a good starting point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Adopt not invent!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New user communities are more likely to embrace clouds than grids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They have not made the investment in grid </a:t>
            </a:r>
            <a:r>
              <a:rPr lang="en-US" dirty="0" err="1" smtClean="0">
                <a:solidFill>
                  <a:schemeClr val="bg1"/>
                </a:solidFill>
              </a:rPr>
              <a:t>mware</a:t>
            </a:r>
            <a:r>
              <a:rPr lang="en-US" dirty="0" smtClean="0">
                <a:solidFill>
                  <a:schemeClr val="bg1"/>
                </a:solidFill>
              </a:rPr>
              <a:t> and will want to use other means of accessing resources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Allow integration of academic/public sites with commercial service providers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Give users the </a:t>
            </a:r>
            <a:r>
              <a:rPr lang="en-US" i="1" dirty="0" smtClean="0">
                <a:solidFill>
                  <a:schemeClr val="bg1"/>
                </a:solidFill>
              </a:rPr>
              <a:t>choice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Support interoperability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Suggestions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4469639"/>
      </p:ext>
    </p:extLst>
  </p:cSld>
  <p:clrMapOvr>
    <a:masterClrMapping/>
  </p:clrMapOvr>
</p:sld>
</file>

<file path=ppt/theme/theme1.xml><?xml version="1.0" encoding="utf-8"?>
<a:theme xmlns:a="http://schemas.openxmlformats.org/drawingml/2006/main" name="WLCG-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WLCG-black.potx</Template>
  <TotalTime>1383</TotalTime>
  <Words>702</Words>
  <Application>Microsoft Office PowerPoint</Application>
  <PresentationFormat>On-screen Show (4:3)</PresentationFormat>
  <Paragraphs>81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WLCG-black</vt:lpstr>
      <vt:lpstr>PowerPoint Presentation</vt:lpstr>
      <vt:lpstr>Introduction</vt:lpstr>
      <vt:lpstr>WLCG User Community</vt:lpstr>
      <vt:lpstr>EGI-Inspire and sustainability</vt:lpstr>
      <vt:lpstr>WLCG and NGIs</vt:lpstr>
      <vt:lpstr>Role of EGI.eu</vt:lpstr>
      <vt:lpstr>Technology providers</vt:lpstr>
      <vt:lpstr>Billing &amp; Charging</vt:lpstr>
      <vt:lpstr>Suggestions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Bird</dc:creator>
  <cp:lastModifiedBy>Bob Jones</cp:lastModifiedBy>
  <cp:revision>21</cp:revision>
  <dcterms:created xsi:type="dcterms:W3CDTF">2011-05-25T09:57:11Z</dcterms:created>
  <dcterms:modified xsi:type="dcterms:W3CDTF">2011-09-20T11:49:55Z</dcterms:modified>
</cp:coreProperties>
</file>