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7" r:id="rId3"/>
  </p:sldMasterIdLst>
  <p:notesMasterIdLst>
    <p:notesMasterId r:id="rId10"/>
  </p:notesMasterIdLst>
  <p:sldIdLst>
    <p:sldId id="258" r:id="rId4"/>
    <p:sldId id="396" r:id="rId5"/>
    <p:sldId id="359" r:id="rId6"/>
    <p:sldId id="424" r:id="rId7"/>
    <p:sldId id="427" r:id="rId8"/>
    <p:sldId id="42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ndreozzi" initials="" lastIdx="3" clrIdx="0"/>
  <p:cmAuthor id="1" name="Michel Dresch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0" autoAdjust="0"/>
    <p:restoredTop sz="96997" autoAdjust="0"/>
  </p:normalViewPr>
  <p:slideViewPr>
    <p:cSldViewPr>
      <p:cViewPr>
        <p:scale>
          <a:sx n="90" d="100"/>
          <a:sy n="90" d="100"/>
        </p:scale>
        <p:origin x="-664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20/09/2011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7492A5-CA6B-4884-B35F-8B1D82C935B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00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80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9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9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22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3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5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2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9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30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theme" Target="../theme/theme2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theme" Target="../theme/theme3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17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8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9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2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30/05/2011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EGI Business Models &amp; Sustainability - EGITF11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hyperlink" Target="http://www.businessmodelgeneration.com/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Business Models &amp; </a:t>
            </a:r>
            <a:br>
              <a:rPr lang="en-GB" dirty="0" smtClean="0"/>
            </a:br>
            <a:r>
              <a:rPr lang="en-GB" dirty="0" smtClean="0"/>
              <a:t>EGI Sustainability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EGI.eu Policy Development Team</a:t>
            </a: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</a:rPr>
              <a:t>EGI Business Models &amp; Sustainability - EGITF11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Evolving IT Landscape</a:t>
            </a:r>
            <a:endParaRPr lang="en-GB" dirty="0" smtClean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412776"/>
            <a:ext cx="8820472" cy="4525963"/>
          </a:xfrm>
        </p:spPr>
        <p:txBody>
          <a:bodyPr/>
          <a:lstStyle/>
          <a:p>
            <a:r>
              <a:rPr lang="en-GB" dirty="0" smtClean="0"/>
              <a:t>Innovative business models are emerging</a:t>
            </a:r>
          </a:p>
          <a:p>
            <a:pPr lvl="1"/>
            <a:r>
              <a:rPr lang="en-GB" dirty="0" smtClean="0"/>
              <a:t>e.g. for cloud computing</a:t>
            </a:r>
          </a:p>
          <a:p>
            <a:r>
              <a:rPr lang="en-GB" dirty="0" smtClean="0"/>
              <a:t>New industries are replacing old</a:t>
            </a:r>
          </a:p>
          <a:p>
            <a:pPr lvl="1"/>
            <a:r>
              <a:rPr lang="en-GB" dirty="0" smtClean="0"/>
              <a:t>e.g. New media (online, smart phones) vs. traditional (newspapers)</a:t>
            </a:r>
          </a:p>
          <a:p>
            <a:r>
              <a:rPr lang="en-GB" dirty="0" smtClean="0"/>
              <a:t>Upstarts are challenging the old guard</a:t>
            </a:r>
          </a:p>
          <a:p>
            <a:pPr lvl="1"/>
            <a:r>
              <a:rPr lang="en-GB" dirty="0" smtClean="0"/>
              <a:t>e.g. Facebook vs. MySpace; Apple vs. Microsoft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mtClean="0"/>
              <a:t>EGI Business Models &amp; Sustainability - EGITF11</a:t>
            </a:r>
            <a:endParaRPr lang="en-US" dirty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AFEE19D-AC68-44E0-A9F3-793CC42538E7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866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5EAE03-69BD-4C08-B18E-8C9F5694E65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5776" y="4221088"/>
            <a:ext cx="2160000" cy="1980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Public Funding Bodies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39552" y="4365104"/>
            <a:ext cx="1851429" cy="64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European Commission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50062" y="5092288"/>
            <a:ext cx="1851429" cy="648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National Research Councils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91880" y="3645024"/>
            <a:ext cx="2160000" cy="212404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0" tIns="46800" rIns="0" rtlCol="0" anchor="t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Service  &amp; Resource Providers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707904" y="4401112"/>
            <a:ext cx="1728190" cy="5400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prstClr val="white"/>
                </a:solidFill>
              </a:rPr>
              <a:t>EGI.eu</a:t>
            </a:r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707904" y="4994134"/>
            <a:ext cx="1728190" cy="72007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/>
                </a:solidFill>
              </a:rPr>
              <a:t>Resource Infrastructure Providers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32480" y="4293096"/>
            <a:ext cx="2160000" cy="1980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Technology Providers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948504" y="4760928"/>
            <a:ext cx="1728192" cy="61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Open Source Providers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48504" y="5445072"/>
            <a:ext cx="1728192" cy="648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prstClr val="white"/>
                </a:solidFill>
              </a:rPr>
              <a:t>Commercial Providers</a:t>
            </a:r>
            <a:endParaRPr lang="en-US" sz="1600" dirty="0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475776" y="2060848"/>
            <a:ext cx="2016344" cy="2178352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  <a:endCxn id="14" idx="0"/>
          </p:cNvCxnSpPr>
          <p:nvPr/>
        </p:nvCxnSpPr>
        <p:spPr>
          <a:xfrm>
            <a:off x="5652120" y="2042736"/>
            <a:ext cx="2160360" cy="225036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547405" y="4149080"/>
            <a:ext cx="1472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Requirements + Feedback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55728" y="4221088"/>
            <a:ext cx="108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Policies + Funding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60032" y="5909210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Policies + Funding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483768" y="1628800"/>
            <a:ext cx="108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Policies + Funding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75435" y="5261138"/>
            <a:ext cx="1276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Strategic Feedback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678196" y="3717032"/>
            <a:ext cx="1718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Requirements + Feedback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492120" y="1052736"/>
            <a:ext cx="2160000" cy="19800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16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User Community</a:t>
            </a:r>
            <a:endParaRPr lang="en-US" sz="1600" b="1" dirty="0">
              <a:solidFill>
                <a:srgbClr val="000000"/>
              </a:solidFill>
            </a:endParaRPr>
          </a:p>
        </p:txBody>
      </p:sp>
      <p:pic>
        <p:nvPicPr>
          <p:cNvPr id="85" name="Picture 84" descr="user community_nob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980728"/>
            <a:ext cx="1872208" cy="1963198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2555776" y="5877272"/>
            <a:ext cx="4176464" cy="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715968" y="3121804"/>
            <a:ext cx="1080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Services + Support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45644" y="3096256"/>
            <a:ext cx="1718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Requirements + Feedback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50681" y="5282044"/>
            <a:ext cx="132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Technology + Support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4644008" y="3032736"/>
            <a:ext cx="240" cy="612288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5651880" y="4725144"/>
            <a:ext cx="1080600" cy="648072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651880" y="4581128"/>
            <a:ext cx="1080600" cy="648072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555776" y="4581128"/>
            <a:ext cx="936104" cy="576064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4499992" y="3033024"/>
            <a:ext cx="0" cy="612000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2555776" y="4725144"/>
            <a:ext cx="936104" cy="576064"/>
          </a:xfrm>
          <a:prstGeom prst="straightConnector1">
            <a:avLst/>
          </a:prstGeom>
          <a:ln>
            <a:solidFill>
              <a:srgbClr val="1F497D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</a:rPr>
              <a:t>EGI Business Models &amp; Sustainability - EGITF11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2051720" y="115541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dirty="0" smtClean="0"/>
              <a:t>EGI Ecosystem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24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3" grpId="0" animBg="1"/>
      <p:bldP spid="12" grpId="0" animBg="1"/>
      <p:bldP spid="18" grpId="0" animBg="1"/>
      <p:bldP spid="19" grpId="0" animBg="1"/>
      <p:bldP spid="14" grpId="0" animBg="1"/>
      <p:bldP spid="20" grpId="0" animBg="1"/>
      <p:bldP spid="21" grpId="0" animBg="1"/>
      <p:bldP spid="69" grpId="0"/>
      <p:bldP spid="70" grpId="0"/>
      <p:bldP spid="71" grpId="0"/>
      <p:bldP spid="72" grpId="0"/>
      <p:bldP spid="73" grpId="0"/>
      <p:bldP spid="74" grpId="0"/>
      <p:bldP spid="15" grpId="0" animBg="1"/>
      <p:bldP spid="57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dirty="0" smtClean="0"/>
              <a:t>What is a Business Model?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5496" y="1052736"/>
            <a:ext cx="8712968" cy="1944216"/>
          </a:xfrm>
        </p:spPr>
        <p:txBody>
          <a:bodyPr/>
          <a:lstStyle/>
          <a:p>
            <a:pPr marL="57150" indent="0">
              <a:buNone/>
            </a:pPr>
            <a:r>
              <a:rPr lang="en-GB" dirty="0" smtClean="0"/>
              <a:t>The rationale of how an organisation creates, delivers, and captures </a:t>
            </a:r>
            <a:r>
              <a:rPr lang="en-GB" dirty="0" smtClean="0"/>
              <a:t>value sustainably</a:t>
            </a:r>
            <a:endParaRPr lang="en-GB" sz="2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2" name="Picture 1" descr="science that make money is bett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4067944" cy="3553024"/>
          </a:xfrm>
          <a:prstGeom prst="rect">
            <a:avLst/>
          </a:prstGeom>
        </p:spPr>
      </p:pic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35496" y="5517232"/>
            <a:ext cx="432048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en-GB" sz="1400" dirty="0" smtClean="0"/>
              <a:t>Source: Business Model Generation </a:t>
            </a:r>
          </a:p>
          <a:p>
            <a:pPr marL="0" lvl="2" indent="0">
              <a:buNone/>
            </a:pPr>
            <a:r>
              <a:rPr lang="en-GB" sz="1400" dirty="0" smtClean="0"/>
              <a:t>(used also in Wikipedia) </a:t>
            </a:r>
            <a:r>
              <a:rPr lang="en-GB" sz="1400" dirty="0" smtClean="0">
                <a:hlinkClick r:id="rId4"/>
              </a:rPr>
              <a:t>http://www.businessmodelgeneration.com/</a:t>
            </a:r>
            <a:endParaRPr lang="en-GB" sz="1400" dirty="0" smtClean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</a:rPr>
              <a:t>EGI Business Models &amp; Sustainability - EGITF11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3995936" y="2276872"/>
            <a:ext cx="5148064" cy="363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b="1" dirty="0" smtClean="0">
                <a:solidFill>
                  <a:srgbClr val="FF0000"/>
                </a:solidFill>
              </a:rPr>
              <a:t>Value Propositions</a:t>
            </a:r>
            <a:endParaRPr lang="en-GB" sz="1800" b="1" dirty="0" smtClean="0">
              <a:solidFill>
                <a:srgbClr val="FF0000"/>
              </a:solidFill>
            </a:endParaRPr>
          </a:p>
          <a:p>
            <a:pPr marL="400050"/>
            <a:r>
              <a:rPr lang="en-GB" sz="2000" i="1" dirty="0" smtClean="0"/>
              <a:t>Newness:</a:t>
            </a:r>
            <a:r>
              <a:rPr lang="en-GB" sz="2000" dirty="0" smtClean="0"/>
              <a:t> Researchers conduct their analysis in more effective ways.</a:t>
            </a:r>
          </a:p>
          <a:p>
            <a:pPr marL="400050"/>
            <a:r>
              <a:rPr lang="en-GB" sz="2000" i="1" dirty="0" smtClean="0"/>
              <a:t>Performance: </a:t>
            </a:r>
            <a:r>
              <a:rPr lang="en-GB" sz="2000" dirty="0" smtClean="0"/>
              <a:t>Optimises IT infrastructure utilisation.</a:t>
            </a:r>
          </a:p>
          <a:p>
            <a:pPr marL="400050"/>
            <a:r>
              <a:rPr lang="en-GB" sz="2000" i="1" dirty="0" smtClean="0"/>
              <a:t>Cost Reduction: </a:t>
            </a:r>
            <a:r>
              <a:rPr lang="en-GB" sz="2000" dirty="0" smtClean="0"/>
              <a:t>Maximise utilisation through multi-tenancy</a:t>
            </a:r>
            <a:r>
              <a:rPr lang="en-GB" sz="1800" dirty="0" smtClean="0"/>
              <a:t>.</a:t>
            </a:r>
          </a:p>
          <a:p>
            <a:pPr marL="400050"/>
            <a:r>
              <a:rPr lang="en-GB" sz="2000" i="1" dirty="0" smtClean="0"/>
              <a:t>Convenience:</a:t>
            </a:r>
            <a:r>
              <a:rPr lang="en-GB" sz="2000" dirty="0" smtClean="0"/>
              <a:t> Improves collaboration by sharing applications, best practices, training material, etc.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04709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Routes to 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GB" dirty="0" smtClean="0"/>
              <a:t>Broaden usage by offering new services</a:t>
            </a:r>
          </a:p>
          <a:p>
            <a:pPr lvl="1"/>
            <a:r>
              <a:rPr lang="en-GB" dirty="0" smtClean="0"/>
              <a:t>Expand market</a:t>
            </a:r>
          </a:p>
          <a:p>
            <a:r>
              <a:rPr lang="en-GB" dirty="0" smtClean="0"/>
              <a:t>Deliver a unique service to the customer</a:t>
            </a:r>
          </a:p>
          <a:p>
            <a:pPr lvl="1"/>
            <a:r>
              <a:rPr lang="en-GB" dirty="0" smtClean="0"/>
              <a:t>Niche market</a:t>
            </a:r>
          </a:p>
          <a:p>
            <a:r>
              <a:rPr lang="en-GB" dirty="0" smtClean="0"/>
              <a:t>Provide cost effectiveness services</a:t>
            </a:r>
          </a:p>
          <a:p>
            <a:pPr lvl="1"/>
            <a:r>
              <a:rPr lang="en-GB" dirty="0" smtClean="0"/>
              <a:t>Mass market</a:t>
            </a:r>
          </a:p>
          <a:p>
            <a:r>
              <a:rPr lang="en-GB" dirty="0"/>
              <a:t>Provide value to national/European funders</a:t>
            </a:r>
          </a:p>
          <a:p>
            <a:pPr lvl="1"/>
            <a:r>
              <a:rPr lang="en-GB" dirty="0" smtClean="0"/>
              <a:t>Direct public funds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mtClean="0"/>
              <a:t>EGI Business Models &amp; Sustainability - EGITF11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629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Way Ahead…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4744"/>
            <a:ext cx="8075612" cy="4525963"/>
          </a:xfrm>
        </p:spPr>
        <p:txBody>
          <a:bodyPr/>
          <a:lstStyle/>
          <a:p>
            <a:r>
              <a:rPr lang="en-GB" dirty="0" smtClean="0"/>
              <a:t>Moving out of our comfort zones</a:t>
            </a:r>
          </a:p>
          <a:p>
            <a:pPr lvl="1"/>
            <a:r>
              <a:rPr lang="en-GB" dirty="0" smtClean="0"/>
              <a:t>Changing for services previously free?</a:t>
            </a:r>
          </a:p>
          <a:p>
            <a:r>
              <a:rPr lang="en-GB" dirty="0" smtClean="0"/>
              <a:t>Examining what needs to be sustained</a:t>
            </a:r>
          </a:p>
          <a:p>
            <a:pPr lvl="1"/>
            <a:r>
              <a:rPr lang="en-GB" dirty="0" smtClean="0"/>
              <a:t>How can a service be sustained and by who?</a:t>
            </a:r>
          </a:p>
          <a:p>
            <a:r>
              <a:rPr lang="en-GB" dirty="0" smtClean="0"/>
              <a:t>Sustaining the EGI ecosystem</a:t>
            </a:r>
          </a:p>
          <a:p>
            <a:pPr lvl="1"/>
            <a:r>
              <a:rPr lang="en-GB" dirty="0" smtClean="0"/>
              <a:t>We are as strong as our weakest part!</a:t>
            </a:r>
          </a:p>
          <a:p>
            <a:r>
              <a:rPr lang="en-GB" dirty="0" smtClean="0"/>
              <a:t>Across EGI as a whole:</a:t>
            </a:r>
          </a:p>
          <a:p>
            <a:pPr lvl="1"/>
            <a:r>
              <a:rPr lang="en-GB" dirty="0" smtClean="0"/>
              <a:t>Strategy </a:t>
            </a:r>
            <a:r>
              <a:rPr lang="en-GB" dirty="0" smtClean="0">
                <a:sym typeface="Wingdings" pitchFamily="2" charset="2"/>
              </a:rPr>
              <a:t> P</a:t>
            </a:r>
            <a:r>
              <a:rPr lang="en-GB" dirty="0" smtClean="0"/>
              <a:t>lan </a:t>
            </a:r>
            <a:r>
              <a:rPr lang="en-GB" dirty="0" smtClean="0">
                <a:sym typeface="Wingdings" pitchFamily="2" charset="2"/>
              </a:rPr>
              <a:t> Implementation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Check back at the Community Forum 2012</a:t>
            </a:r>
            <a:endParaRPr lang="en-GB" dirty="0" smtClean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mtClean="0"/>
              <a:t>EGI Business Models &amp; Sustainability - EGITF11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625B-2D50-4F49-9BE7-AEEB59BBC97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61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15665</TotalTime>
  <Words>347</Words>
  <Application>Microsoft Macintosh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EGI-InSPIRE 2</vt:lpstr>
      <vt:lpstr>EG-InSPIRE</vt:lpstr>
      <vt:lpstr>1_EG-InSPIRE</vt:lpstr>
      <vt:lpstr>Business Models &amp;  EGI Sustainability</vt:lpstr>
      <vt:lpstr>Evolving IT Landscape</vt:lpstr>
      <vt:lpstr>PowerPoint Presentation</vt:lpstr>
      <vt:lpstr>What is a Business Model?</vt:lpstr>
      <vt:lpstr>Routes to Sustainability</vt:lpstr>
      <vt:lpstr>The Way Ahead…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Sergio Andreozzi</cp:lastModifiedBy>
  <cp:revision>170</cp:revision>
  <cp:lastPrinted>2011-07-29T13:02:55Z</cp:lastPrinted>
  <dcterms:created xsi:type="dcterms:W3CDTF">2010-09-03T12:01:03Z</dcterms:created>
  <dcterms:modified xsi:type="dcterms:W3CDTF">2011-09-20T11:32:14Z</dcterms:modified>
</cp:coreProperties>
</file>