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5" r:id="rId2"/>
    <p:sldMasterId id="2147483671" r:id="rId3"/>
    <p:sldMasterId id="2147483676" r:id="rId4"/>
  </p:sldMasterIdLst>
  <p:notesMasterIdLst>
    <p:notesMasterId r:id="rId21"/>
  </p:notesMasterIdLst>
  <p:handoutMasterIdLst>
    <p:handoutMasterId r:id="rId22"/>
  </p:handoutMasterIdLst>
  <p:sldIdLst>
    <p:sldId id="303" r:id="rId5"/>
    <p:sldId id="461" r:id="rId6"/>
    <p:sldId id="464" r:id="rId7"/>
    <p:sldId id="463" r:id="rId8"/>
    <p:sldId id="452" r:id="rId9"/>
    <p:sldId id="453" r:id="rId10"/>
    <p:sldId id="455" r:id="rId11"/>
    <p:sldId id="457" r:id="rId12"/>
    <p:sldId id="456" r:id="rId13"/>
    <p:sldId id="459" r:id="rId14"/>
    <p:sldId id="458" r:id="rId15"/>
    <p:sldId id="460" r:id="rId16"/>
    <p:sldId id="465" r:id="rId17"/>
    <p:sldId id="466" r:id="rId18"/>
    <p:sldId id="467" r:id="rId19"/>
    <p:sldId id="46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398F9C5E-9A28-C049-82FA-15E72F20238A}">
          <p14:sldIdLst>
            <p14:sldId id="303"/>
            <p14:sldId id="461"/>
            <p14:sldId id="464"/>
            <p14:sldId id="463"/>
            <p14:sldId id="452"/>
            <p14:sldId id="453"/>
            <p14:sldId id="455"/>
            <p14:sldId id="457"/>
            <p14:sldId id="456"/>
            <p14:sldId id="459"/>
            <p14:sldId id="458"/>
            <p14:sldId id="460"/>
            <p14:sldId id="465"/>
            <p14:sldId id="466"/>
            <p14:sldId id="467"/>
            <p14:sldId id="469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nes" initials="R" lastIdx="2" clrIdx="0"/>
  <p:cmAuthor id="1" name="Sergio Andreozzi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BB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87623" autoAdjust="0"/>
  </p:normalViewPr>
  <p:slideViewPr>
    <p:cSldViewPr>
      <p:cViewPr>
        <p:scale>
          <a:sx n="66" d="100"/>
          <a:sy n="66" d="100"/>
        </p:scale>
        <p:origin x="-1568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rgio:Downloads:EGINGI%20Sustainabilty%20&amp;%20Business%20Models-Results_vfi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rgio:Downloads:EGINGI%20Sustainabilty%20&amp;%20Business%20Models-Results_vfin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rgio:Downloads:EGINGI%20Sustainabilty%20&amp;%20Business%20Models-Results_vfin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rgio:Downloads:EGINGI%20Sustainabilty%20&amp;%20Business%20Models-Results_v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174795216089173"/>
          <c:y val="0.0316502709888537"/>
          <c:w val="0.90695372776136"/>
          <c:h val="0.869768278965129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38"/>
          </c:dPt>
          <c:dPt>
            <c:idx val="1"/>
            <c:bubble3D val="0"/>
            <c:explosion val="19"/>
          </c:dPt>
          <c:dLbls>
            <c:dLbl>
              <c:idx val="0"/>
              <c:layout>
                <c:manualLayout>
                  <c:x val="0.125078640988516"/>
                  <c:y val="0.01556969015236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719813959023384"/>
                  <c:y val="0.01064198793332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Responses!$A$11:$A$12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Responses!$C$11:$C$12</c:f>
              <c:numCache>
                <c:formatCode>General</c:formatCode>
                <c:ptCount val="2"/>
                <c:pt idx="0">
                  <c:v>2.0</c:v>
                </c:pt>
                <c:pt idx="1">
                  <c:v>13.0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930463692038495"/>
          <c:y val="0.264177967337416"/>
          <c:w val="0.79431605424322"/>
          <c:h val="0.682755176436279"/>
        </c:manualLayout>
      </c:layout>
      <c:pie3DChart>
        <c:varyColors val="1"/>
        <c:ser>
          <c:idx val="0"/>
          <c:order val="0"/>
          <c:explosion val="31"/>
          <c:dLbls>
            <c:dLbl>
              <c:idx val="0"/>
              <c:layout>
                <c:manualLayout>
                  <c:x val="0.00487860892388461"/>
                  <c:y val="-0.0203368328958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0326487314085739"/>
                  <c:y val="-0.006072834645669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Responses!$A$37:$A$38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Responses!$C$37:$C$38</c:f>
              <c:numCache>
                <c:formatCode>General</c:formatCode>
                <c:ptCount val="2"/>
                <c:pt idx="0">
                  <c:v>3.0</c:v>
                </c:pt>
                <c:pt idx="1">
                  <c:v>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958333333333333"/>
          <c:y val="0.310474263633712"/>
          <c:w val="0.802777777777778"/>
          <c:h val="0.622569991251093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016666447944007"/>
                  <c:y val="-0.037037401574803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0.11890113735783"/>
                  <c:y val="-0.050124307378244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0.0180566491688539"/>
                  <c:y val="0.19351815398075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0.0210324616883525"/>
                  <c:y val="-0.051255169341861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Individual </a:t>
                    </a:r>
                    <a:endParaRPr lang="en-US" dirty="0" smtClean="0"/>
                  </a:p>
                  <a:p>
                    <a:r>
                      <a:rPr lang="en-US" dirty="0" smtClean="0"/>
                      <a:t>end-user</a:t>
                    </a:r>
                    <a:r>
                      <a:rPr lang="en-US" dirty="0"/>
                      <a:t>
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Responses!$A$88:$A$91</c:f>
              <c:strCache>
                <c:ptCount val="4"/>
                <c:pt idx="0">
                  <c:v>Other</c:v>
                </c:pt>
                <c:pt idx="1">
                  <c:v>Employing institution of end-user</c:v>
                </c:pt>
                <c:pt idx="2">
                  <c:v>EIRO/NGI related to the end-user’s employing institution</c:v>
                </c:pt>
                <c:pt idx="3">
                  <c:v>Individual end-user</c:v>
                </c:pt>
              </c:strCache>
            </c:strRef>
          </c:cat>
          <c:val>
            <c:numRef>
              <c:f>Responses!$C$88:$C$91</c:f>
              <c:numCache>
                <c:formatCode>General</c:formatCode>
                <c:ptCount val="4"/>
                <c:pt idx="0">
                  <c:v>4.0</c:v>
                </c:pt>
                <c:pt idx="1">
                  <c:v>4.0</c:v>
                </c:pt>
                <c:pt idx="2">
                  <c:v>7.0</c:v>
                </c:pt>
                <c:pt idx="3">
                  <c:v>0.0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cat>
            <c:strRef>
              <c:f>Responses!$A$129:$A$133</c:f>
              <c:strCache>
                <c:ptCount val="5"/>
                <c:pt idx="0">
                  <c:v>0 = Not Critical - Do not receive funding</c:v>
                </c:pt>
                <c:pt idx="1">
                  <c:v>1 = Somewhat</c:v>
                </c:pt>
                <c:pt idx="2">
                  <c:v>2 = Neutral</c:v>
                </c:pt>
                <c:pt idx="3">
                  <c:v>3 = Critical</c:v>
                </c:pt>
                <c:pt idx="4">
                  <c:v>4 = Very Critical - Would not exist without it</c:v>
                </c:pt>
              </c:strCache>
            </c:strRef>
          </c:cat>
          <c:val>
            <c:numRef>
              <c:f>Responses!$C$129:$C$133</c:f>
              <c:numCache>
                <c:formatCode>General</c:formatCode>
                <c:ptCount val="5"/>
                <c:pt idx="0">
                  <c:v>2.0</c:v>
                </c:pt>
                <c:pt idx="1">
                  <c:v>3.0</c:v>
                </c:pt>
                <c:pt idx="2">
                  <c:v>5.0</c:v>
                </c:pt>
                <c:pt idx="3">
                  <c:v>4.0</c:v>
                </c:pt>
                <c:pt idx="4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615592376"/>
        <c:axId val="615589416"/>
      </c:barChart>
      <c:valAx>
        <c:axId val="615589416"/>
        <c:scaling>
          <c:orientation val="minMax"/>
          <c:max val="5.0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615592376"/>
        <c:crosses val="autoZero"/>
        <c:crossBetween val="between"/>
        <c:majorUnit val="1.0"/>
      </c:valAx>
      <c:catAx>
        <c:axId val="61559237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 anchor="ctr" anchorCtr="1"/>
          <a:lstStyle/>
          <a:p>
            <a:pPr algn="l">
              <a:defRPr sz="1400"/>
            </a:pPr>
            <a:endParaRPr lang="en-US"/>
          </a:p>
        </c:txPr>
        <c:crossAx val="61558941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3E4062-7A51-8541-9B5E-27A84D1E6833}" type="doc">
      <dgm:prSet loTypeId="urn:microsoft.com/office/officeart/2005/8/layout/arrow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AD10F7-92B1-6048-B865-7BA137677B81}">
      <dgm:prSet phldrT="[Text]"/>
      <dgm:spPr/>
      <dgm:t>
        <a:bodyPr/>
        <a:lstStyle/>
        <a:p>
          <a:r>
            <a:rPr lang="en-US" dirty="0" smtClean="0"/>
            <a:t>yes</a:t>
          </a:r>
          <a:endParaRPr lang="en-US" dirty="0"/>
        </a:p>
      </dgm:t>
    </dgm:pt>
    <dgm:pt modelId="{3FBAEE2E-0DE9-4A4B-9A90-011974302928}" type="parTrans" cxnId="{0FA990F6-BE41-3244-B7CC-2EF123178D20}">
      <dgm:prSet/>
      <dgm:spPr/>
      <dgm:t>
        <a:bodyPr/>
        <a:lstStyle/>
        <a:p>
          <a:endParaRPr lang="en-US"/>
        </a:p>
      </dgm:t>
    </dgm:pt>
    <dgm:pt modelId="{29CB5434-36C1-1C4B-BCDD-B8C4F7F47D4B}" type="sibTrans" cxnId="{0FA990F6-BE41-3244-B7CC-2EF123178D20}">
      <dgm:prSet/>
      <dgm:spPr/>
      <dgm:t>
        <a:bodyPr/>
        <a:lstStyle/>
        <a:p>
          <a:endParaRPr lang="en-US"/>
        </a:p>
      </dgm:t>
    </dgm:pt>
    <dgm:pt modelId="{5F20752C-B089-E14A-A4EB-EECB6FDB89ED}">
      <dgm:prSet phldrT="[Text]"/>
      <dgm:spPr/>
      <dgm:t>
        <a:bodyPr/>
        <a:lstStyle/>
        <a:p>
          <a:r>
            <a:rPr lang="en-US" dirty="0" smtClean="0"/>
            <a:t>no</a:t>
          </a:r>
          <a:endParaRPr lang="en-US" dirty="0"/>
        </a:p>
      </dgm:t>
    </dgm:pt>
    <dgm:pt modelId="{2290ABA1-1F05-D440-9658-D3332B274CB6}" type="parTrans" cxnId="{B6F93EB4-CBE6-7741-817B-28C708B5680A}">
      <dgm:prSet/>
      <dgm:spPr/>
      <dgm:t>
        <a:bodyPr/>
        <a:lstStyle/>
        <a:p>
          <a:endParaRPr lang="en-US"/>
        </a:p>
      </dgm:t>
    </dgm:pt>
    <dgm:pt modelId="{A2620905-FF93-8042-B9C4-EC12A57A86AF}" type="sibTrans" cxnId="{B6F93EB4-CBE6-7741-817B-28C708B5680A}">
      <dgm:prSet/>
      <dgm:spPr/>
      <dgm:t>
        <a:bodyPr/>
        <a:lstStyle/>
        <a:p>
          <a:endParaRPr lang="en-US"/>
        </a:p>
      </dgm:t>
    </dgm:pt>
    <dgm:pt modelId="{E9F7054F-C3A3-1643-B92B-406497229333}" type="pres">
      <dgm:prSet presAssocID="{113E4062-7A51-8541-9B5E-27A84D1E683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362AA2-B9D0-E549-B64D-C67743BD82C6}" type="pres">
      <dgm:prSet presAssocID="{113E4062-7A51-8541-9B5E-27A84D1E6833}" presName="ribbon" presStyleLbl="node1" presStyleIdx="0" presStyleCnt="1" custLinFactNeighborX="-2632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</dgm:pt>
    <dgm:pt modelId="{0112F33E-546C-5842-B016-B77E24F3D98C}" type="pres">
      <dgm:prSet presAssocID="{113E4062-7A51-8541-9B5E-27A84D1E6833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6D573E-7C4A-7F47-ABBA-2734753D9466}" type="pres">
      <dgm:prSet presAssocID="{113E4062-7A51-8541-9B5E-27A84D1E6833}" presName="rightArrowText" presStyleLbl="node1" presStyleIdx="0" presStyleCnt="1" custLinFactNeighborY="-72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DF3D6B-335D-A743-8BC3-BB7509F6D395}" type="presOf" srcId="{113E4062-7A51-8541-9B5E-27A84D1E6833}" destId="{E9F7054F-C3A3-1643-B92B-406497229333}" srcOrd="0" destOrd="0" presId="urn:microsoft.com/office/officeart/2005/8/layout/arrow6"/>
    <dgm:cxn modelId="{B6F93EB4-CBE6-7741-817B-28C708B5680A}" srcId="{113E4062-7A51-8541-9B5E-27A84D1E6833}" destId="{5F20752C-B089-E14A-A4EB-EECB6FDB89ED}" srcOrd="1" destOrd="0" parTransId="{2290ABA1-1F05-D440-9658-D3332B274CB6}" sibTransId="{A2620905-FF93-8042-B9C4-EC12A57A86AF}"/>
    <dgm:cxn modelId="{A9B2BCF0-25C6-8047-A9FB-371A35CF4F5C}" type="presOf" srcId="{5F20752C-B089-E14A-A4EB-EECB6FDB89ED}" destId="{866D573E-7C4A-7F47-ABBA-2734753D9466}" srcOrd="0" destOrd="0" presId="urn:microsoft.com/office/officeart/2005/8/layout/arrow6"/>
    <dgm:cxn modelId="{B05281EA-FC99-7345-BD14-E420ABC9398F}" type="presOf" srcId="{8CAD10F7-92B1-6048-B865-7BA137677B81}" destId="{0112F33E-546C-5842-B016-B77E24F3D98C}" srcOrd="0" destOrd="0" presId="urn:microsoft.com/office/officeart/2005/8/layout/arrow6"/>
    <dgm:cxn modelId="{0FA990F6-BE41-3244-B7CC-2EF123178D20}" srcId="{113E4062-7A51-8541-9B5E-27A84D1E6833}" destId="{8CAD10F7-92B1-6048-B865-7BA137677B81}" srcOrd="0" destOrd="0" parTransId="{3FBAEE2E-0DE9-4A4B-9A90-011974302928}" sibTransId="{29CB5434-36C1-1C4B-BCDD-B8C4F7F47D4B}"/>
    <dgm:cxn modelId="{2705F11D-E270-6E49-A108-EE8EF5C71F47}" type="presParOf" srcId="{E9F7054F-C3A3-1643-B92B-406497229333}" destId="{20362AA2-B9D0-E549-B64D-C67743BD82C6}" srcOrd="0" destOrd="0" presId="urn:microsoft.com/office/officeart/2005/8/layout/arrow6"/>
    <dgm:cxn modelId="{2503E0C8-C6AF-A441-BD90-B364FCE47CB6}" type="presParOf" srcId="{E9F7054F-C3A3-1643-B92B-406497229333}" destId="{0112F33E-546C-5842-B016-B77E24F3D98C}" srcOrd="1" destOrd="0" presId="urn:microsoft.com/office/officeart/2005/8/layout/arrow6"/>
    <dgm:cxn modelId="{90F9EFB0-1731-D249-AB93-4C6E6640E7AC}" type="presParOf" srcId="{E9F7054F-C3A3-1643-B92B-406497229333}" destId="{866D573E-7C4A-7F47-ABBA-2734753D946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62AA2-B9D0-E549-B64D-C67743BD82C6}">
      <dsp:nvSpPr>
        <dsp:cNvPr id="0" name=""/>
        <dsp:cNvSpPr/>
      </dsp:nvSpPr>
      <dsp:spPr>
        <a:xfrm>
          <a:off x="1080105" y="0"/>
          <a:ext cx="3420380" cy="1368152"/>
        </a:xfrm>
        <a:prstGeom prst="leftRightRibbon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</dsp:sp>
    <dsp:sp modelId="{0112F33E-546C-5842-B016-B77E24F3D98C}">
      <dsp:nvSpPr>
        <dsp:cNvPr id="0" name=""/>
        <dsp:cNvSpPr/>
      </dsp:nvSpPr>
      <dsp:spPr>
        <a:xfrm>
          <a:off x="1580575" y="239426"/>
          <a:ext cx="1128725" cy="670394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10236" rIns="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yes</a:t>
          </a:r>
          <a:endParaRPr lang="en-US" sz="3100" kern="1200" dirty="0"/>
        </a:p>
      </dsp:txBody>
      <dsp:txXfrm>
        <a:off x="1580575" y="239426"/>
        <a:ext cx="1128725" cy="670394"/>
      </dsp:txXfrm>
    </dsp:sp>
    <dsp:sp modelId="{866D573E-7C4A-7F47-ABBA-2734753D9466}">
      <dsp:nvSpPr>
        <dsp:cNvPr id="0" name=""/>
        <dsp:cNvSpPr/>
      </dsp:nvSpPr>
      <dsp:spPr>
        <a:xfrm>
          <a:off x="2880320" y="409727"/>
          <a:ext cx="1333948" cy="670394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10236" rIns="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no</a:t>
          </a:r>
          <a:endParaRPr lang="en-US" sz="3100" kern="1200" dirty="0"/>
        </a:p>
      </dsp:txBody>
      <dsp:txXfrm>
        <a:off x="2880320" y="409727"/>
        <a:ext cx="1333948" cy="670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D213-CE54-4849-A0D8-56B20D07BBBE}" type="datetimeFigureOut">
              <a:rPr lang="en-US" smtClean="0"/>
              <a:t>20/09/2011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B3F29-39DF-8540-BEF3-6BF3EEFCC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325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20/09/2011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672408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672408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4878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98C88-EB0E-4CAB-AC45-45EAEF2FE48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672408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93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Technical Forum 2011 - Lyon, France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672408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672408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4878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98C88-EB0E-4CAB-AC45-45EAEF2FE48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672408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9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4878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98C88-EB0E-4CAB-AC45-45EAEF2FE48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339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Technical Forum 2011 - Lyon, France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672408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672408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4878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98C88-EB0E-4CAB-AC45-45EAEF2FE48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672408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1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Technical Forum 2011 - Lyon, France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theme" Target="../theme/theme3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theme" Target="../theme/theme4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dirty="0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 userDrawn="1"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0423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15816" y="6356350"/>
            <a:ext cx="3672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  <p:sldLayoutId id="2147483664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Technical Forum 2011 - Lyon, France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 userDrawn="1"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81" r:id="rId4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Technical Forum 2011 - Lyon, France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 userDrawn="1"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Technical Forum 2011 - Lyon, France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 userDrawn="1"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documents.egi.eu/document/800" TargetMode="External"/><Relationship Id="rId3" Type="http://schemas.openxmlformats.org/officeDocument/2006/relationships/hyperlink" Target="https://documents.egi.eu/document/799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documents.egi.eu/document/79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672" y="1628800"/>
            <a:ext cx="7200800" cy="1470025"/>
          </a:xfrm>
        </p:spPr>
        <p:txBody>
          <a:bodyPr/>
          <a:lstStyle/>
          <a:p>
            <a:r>
              <a:rPr lang="en-GB" sz="2800" dirty="0" smtClean="0"/>
              <a:t>EGI/NGI Sustainability and Business Model</a:t>
            </a:r>
            <a:br>
              <a:rPr lang="en-GB" sz="2800" dirty="0" smtClean="0"/>
            </a:br>
            <a:r>
              <a:rPr lang="en-GB" sz="2800" dirty="0" smtClean="0"/>
              <a:t>Survey Results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696" y="3429000"/>
            <a:ext cx="6768752" cy="1343000"/>
          </a:xfrm>
        </p:spPr>
        <p:txBody>
          <a:bodyPr/>
          <a:lstStyle/>
          <a:p>
            <a:r>
              <a:rPr lang="en-GB" dirty="0" smtClean="0"/>
              <a:t>Sergio Andreozzi</a:t>
            </a:r>
          </a:p>
          <a:p>
            <a:r>
              <a:rPr lang="en-GB" sz="2800" dirty="0" smtClean="0"/>
              <a:t>Policy Development Manager, </a:t>
            </a:r>
            <a:r>
              <a:rPr lang="en-GB" sz="2800" dirty="0" err="1" smtClean="0"/>
              <a:t>EGI.eu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400" dirty="0" err="1"/>
              <a:t>sergio.andreozzi@egi.eu</a:t>
            </a:r>
            <a:endParaRPr lang="en-GB" sz="2400" dirty="0"/>
          </a:p>
          <a:p>
            <a:endParaRPr lang="en-GB" sz="2800" dirty="0" smtClean="0"/>
          </a:p>
        </p:txBody>
      </p:sp>
      <p:sp>
        <p:nvSpPr>
          <p:cNvPr id="3076" name="Date Placeholder 4"/>
          <p:cNvSpPr>
            <a:spLocks noGrp="1"/>
          </p:cNvSpPr>
          <p:nvPr>
            <p:ph type="dt" sz="half" idx="10"/>
          </p:nvPr>
        </p:nvSpPr>
        <p:spPr>
          <a:xfrm>
            <a:off x="62136" y="6381328"/>
            <a:ext cx="2133600" cy="36046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20/09/2011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752" y="6309320"/>
            <a:ext cx="5112568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mtClean="0">
                <a:solidFill>
                  <a:schemeClr val="bg1"/>
                </a:solidFill>
              </a:rPr>
              <a:t>EGI Technical Forum 2011 - Lyon, France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8574633-1977-4342-8111-E3D962A32562}" type="slidenum">
              <a:rPr lang="fi-FI" smtClean="0">
                <a:solidFill>
                  <a:schemeClr val="bg1"/>
                </a:solidFill>
              </a:rPr>
              <a:pPr/>
              <a:t>1</a:t>
            </a:fld>
            <a:endParaRPr lang="fi-FI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201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NGIs charging users</a:t>
            </a:r>
            <a:br>
              <a:rPr lang="en-US" sz="3600" dirty="0" smtClean="0"/>
            </a:br>
            <a:r>
              <a:rPr lang="en-US" sz="3600" dirty="0" smtClean="0"/>
              <a:t>for Grid services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057180"/>
              </p:ext>
            </p:extLst>
          </p:nvPr>
        </p:nvGraphicFramePr>
        <p:xfrm>
          <a:off x="755576" y="1340768"/>
          <a:ext cx="807561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2244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Who to bill in case of </a:t>
            </a:r>
            <a:br>
              <a:rPr lang="en-US" sz="3600" dirty="0" smtClean="0"/>
            </a:br>
            <a:r>
              <a:rPr lang="en-US" sz="3600" dirty="0" smtClean="0"/>
              <a:t>usage-based pricing?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555311"/>
              </p:ext>
            </p:extLst>
          </p:nvPr>
        </p:nvGraphicFramePr>
        <p:xfrm>
          <a:off x="611188" y="1412875"/>
          <a:ext cx="807561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4979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How Critical is the </a:t>
            </a:r>
            <a:br>
              <a:rPr lang="en-US" sz="3200" dirty="0" smtClean="0"/>
            </a:br>
            <a:r>
              <a:rPr lang="en-US" sz="3200" dirty="0" smtClean="0"/>
              <a:t>renewal of EGI-InSPIRE funding?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3804937"/>
              </p:ext>
            </p:extLst>
          </p:nvPr>
        </p:nvGraphicFramePr>
        <p:xfrm>
          <a:off x="323528" y="1268760"/>
          <a:ext cx="8424936" cy="4806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0575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7859588" cy="4536504"/>
          </a:xfrm>
        </p:spPr>
        <p:txBody>
          <a:bodyPr/>
          <a:lstStyle/>
          <a:p>
            <a:r>
              <a:rPr lang="en-US" dirty="0" smtClean="0"/>
              <a:t>Still not satisfactory engagement by NGIs (15 out of 35 answered)</a:t>
            </a:r>
          </a:p>
          <a:p>
            <a:pPr lvl="1"/>
            <a:r>
              <a:rPr lang="en-US" sz="2400" dirty="0" smtClean="0"/>
              <a:t>Action: non-technical NGI contact should mitigate</a:t>
            </a:r>
          </a:p>
          <a:p>
            <a:r>
              <a:rPr lang="en-US" dirty="0" smtClean="0"/>
              <a:t>Lack of formalized Business Models</a:t>
            </a:r>
          </a:p>
          <a:p>
            <a:pPr lvl="1"/>
            <a:r>
              <a:rPr lang="en-US" sz="2400" dirty="0" smtClean="0"/>
              <a:t>Action: increase awareness, develop common ground, work together to create BM prototypes and patterns for reusability</a:t>
            </a:r>
          </a:p>
          <a:p>
            <a:pPr lvl="2"/>
            <a:r>
              <a:rPr lang="en-US" sz="2000" dirty="0" smtClean="0"/>
              <a:t>Need for everybody!!!</a:t>
            </a:r>
          </a:p>
          <a:p>
            <a:pPr lvl="2"/>
            <a:r>
              <a:rPr lang="en-US" sz="2000" b="1" dirty="0" smtClean="0">
                <a:solidFill>
                  <a:srgbClr val="FF0000"/>
                </a:solidFill>
              </a:rPr>
              <a:t>EGI Sustainability and Business Model </a:t>
            </a:r>
            <a:r>
              <a:rPr lang="en-US" sz="2000" b="1" dirty="0" smtClean="0">
                <a:solidFill>
                  <a:srgbClr val="FF0000"/>
                </a:solidFill>
              </a:rPr>
              <a:t>Workshop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469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68760"/>
            <a:ext cx="8075612" cy="4525963"/>
          </a:xfrm>
        </p:spPr>
        <p:txBody>
          <a:bodyPr/>
          <a:lstStyle/>
          <a:p>
            <a:r>
              <a:rPr lang="en-US" dirty="0"/>
              <a:t>Usage-based pricing</a:t>
            </a:r>
          </a:p>
          <a:p>
            <a:pPr lvl="1"/>
            <a:r>
              <a:rPr lang="en-US" sz="2400" dirty="0"/>
              <a:t>For applicable services, billing employing institution or NGI -&gt; need to adapt accounting systems</a:t>
            </a:r>
          </a:p>
          <a:p>
            <a:pPr lvl="1"/>
            <a:r>
              <a:rPr lang="en-US" sz="2400" dirty="0"/>
              <a:t>Charging individual users is not seen as </a:t>
            </a:r>
            <a:r>
              <a:rPr lang="en-US" sz="2400" dirty="0" smtClean="0"/>
              <a:t>viable</a:t>
            </a:r>
            <a:endParaRPr lang="en-US" dirty="0" smtClean="0"/>
          </a:p>
          <a:p>
            <a:r>
              <a:rPr lang="en-US" dirty="0" smtClean="0"/>
              <a:t>Dependency </a:t>
            </a:r>
            <a:r>
              <a:rPr lang="en-US" dirty="0"/>
              <a:t>on EGI-InSPIRE </a:t>
            </a:r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Some NGI is critically dependent -&gt; action: diversify revenue streams, track and plan for:</a:t>
            </a:r>
          </a:p>
          <a:p>
            <a:pPr lvl="2"/>
            <a:r>
              <a:rPr lang="en-US" dirty="0"/>
              <a:t>Horizon </a:t>
            </a:r>
            <a:r>
              <a:rPr lang="en-US" dirty="0" smtClean="0"/>
              <a:t>2020:</a:t>
            </a:r>
          </a:p>
          <a:p>
            <a:pPr lvl="3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://documents.egi.eu/document/</a:t>
            </a:r>
            <a:r>
              <a:rPr lang="en-US" dirty="0" smtClean="0">
                <a:hlinkClick r:id="rId2"/>
              </a:rPr>
              <a:t>800</a:t>
            </a:r>
            <a:endParaRPr lang="en-US" dirty="0" smtClean="0"/>
          </a:p>
          <a:p>
            <a:pPr lvl="2"/>
            <a:r>
              <a:rPr lang="en-US" dirty="0" smtClean="0"/>
              <a:t>Structural Funds: </a:t>
            </a:r>
          </a:p>
          <a:p>
            <a:pPr lvl="3"/>
            <a:r>
              <a:rPr lang="en-US" dirty="0">
                <a:hlinkClick r:id="rId3"/>
              </a:rPr>
              <a:t>https://documents.egi.eu/document/</a:t>
            </a:r>
            <a:r>
              <a:rPr lang="en-US" dirty="0" smtClean="0">
                <a:hlinkClick r:id="rId3"/>
              </a:rPr>
              <a:t>799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019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2520280"/>
          </a:xfrm>
        </p:spPr>
        <p:txBody>
          <a:bodyPr/>
          <a:lstStyle/>
          <a:p>
            <a:r>
              <a:rPr lang="en-US" dirty="0" smtClean="0"/>
              <a:t>Value Proposition:</a:t>
            </a:r>
          </a:p>
          <a:p>
            <a:pPr lvl="1"/>
            <a:r>
              <a:rPr lang="en-US" dirty="0" smtClean="0"/>
              <a:t>Important to achieve common view on value proposition </a:t>
            </a:r>
            <a:r>
              <a:rPr lang="en-US" dirty="0" smtClean="0"/>
              <a:t>in all provider-consumer relationships of the EGI ecosystem; </a:t>
            </a:r>
            <a:r>
              <a:rPr lang="en-US" dirty="0" smtClean="0"/>
              <a:t>need to evolve the analysis to consider all meaningful relationships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3967896"/>
            <a:ext cx="4392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Tech. </a:t>
            </a:r>
            <a:r>
              <a:rPr lang="en-US" dirty="0"/>
              <a:t>Provider to User Communities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Tech. </a:t>
            </a:r>
            <a:r>
              <a:rPr lang="en-US" dirty="0"/>
              <a:t>Provider to EGI Collaboration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EGI.eu</a:t>
            </a:r>
            <a:r>
              <a:rPr lang="en-US" dirty="0"/>
              <a:t> to NGIs/EIROs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EGI.eu</a:t>
            </a:r>
            <a:r>
              <a:rPr lang="en-US" dirty="0"/>
              <a:t> to User Communities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35488" y="3967896"/>
            <a:ext cx="4608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en-US" dirty="0" smtClean="0"/>
              <a:t>NGIs to User Communities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n-US" dirty="0" smtClean="0"/>
              <a:t>NGIs to Resource </a:t>
            </a:r>
            <a:r>
              <a:rPr lang="en-US" dirty="0" err="1" smtClean="0"/>
              <a:t>Centres</a:t>
            </a:r>
            <a:endParaRPr lang="en-US" dirty="0" smtClean="0"/>
          </a:p>
          <a:p>
            <a:pPr marL="342900" indent="-342900">
              <a:buFont typeface="+mj-lt"/>
              <a:buAutoNum type="arabicPeriod" startAt="5"/>
            </a:pPr>
            <a:r>
              <a:rPr lang="en-US" dirty="0" smtClean="0"/>
              <a:t>Resource </a:t>
            </a:r>
            <a:r>
              <a:rPr lang="en-US" dirty="0" err="1" smtClean="0"/>
              <a:t>Centres</a:t>
            </a:r>
            <a:r>
              <a:rPr lang="en-US" dirty="0" smtClean="0"/>
              <a:t> to User Communities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n-US" dirty="0" smtClean="0"/>
              <a:t>EGI Collaboration to User </a:t>
            </a:r>
            <a:r>
              <a:rPr lang="en-US" dirty="0" err="1" smtClean="0"/>
              <a:t>Communites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7070" y="5517232"/>
            <a:ext cx="82793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For each of these provider-consumer relationship, one or more BMs should be defined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11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24744"/>
            <a:ext cx="8075612" cy="4752528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Thank you!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Policy Development Team @ </a:t>
            </a:r>
            <a:r>
              <a:rPr lang="en-US" sz="3600" dirty="0" err="1" smtClean="0"/>
              <a:t>EGI.eu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u="sng" dirty="0" smtClean="0"/>
              <a:t>Sergio Andreozzi</a:t>
            </a:r>
          </a:p>
          <a:p>
            <a:pPr marL="0" indent="0" algn="ctr">
              <a:buNone/>
            </a:pPr>
            <a:r>
              <a:rPr lang="en-US" sz="3600" dirty="0" err="1" smtClean="0"/>
              <a:t>Sy</a:t>
            </a:r>
            <a:r>
              <a:rPr lang="en-US" sz="3600" dirty="0" smtClean="0"/>
              <a:t> </a:t>
            </a:r>
            <a:r>
              <a:rPr lang="en-US" sz="3600" dirty="0" err="1" smtClean="0"/>
              <a:t>Holsinger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err="1" smtClean="0"/>
              <a:t>Damir</a:t>
            </a:r>
            <a:r>
              <a:rPr lang="en-US" sz="3600" dirty="0" smtClean="0"/>
              <a:t> </a:t>
            </a:r>
            <a:r>
              <a:rPr lang="en-US" sz="3600" dirty="0" err="1" smtClean="0"/>
              <a:t>Marinovic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dirty="0"/>
              <a:t>c</a:t>
            </a:r>
            <a:r>
              <a:rPr lang="en-US" dirty="0" smtClean="0"/>
              <a:t>ontact: </a:t>
            </a:r>
            <a:r>
              <a:rPr lang="en-US" dirty="0" err="1" smtClean="0"/>
              <a:t>policy@egi.eu</a:t>
            </a:r>
            <a:endParaRPr lang="en-US" dirty="0" smtClean="0"/>
          </a:p>
          <a:p>
            <a:pPr marL="0" indent="0" algn="ctr">
              <a:buNone/>
            </a:pPr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13/04/2011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752" y="6304235"/>
            <a:ext cx="5112568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mtClean="0">
                <a:solidFill>
                  <a:schemeClr val="bg1"/>
                </a:solidFill>
              </a:rPr>
              <a:t>EGI User Forum 2011 – Vilnius, Lithuania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710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Goals: </a:t>
            </a:r>
            <a:r>
              <a:rPr lang="en-US" sz="2800" dirty="0" smtClean="0"/>
              <a:t>explore </a:t>
            </a:r>
          </a:p>
          <a:p>
            <a:pPr lvl="1"/>
            <a:r>
              <a:rPr lang="en-US" sz="2400" dirty="0"/>
              <a:t>Maturity of Business Models</a:t>
            </a:r>
          </a:p>
          <a:p>
            <a:pPr lvl="1"/>
            <a:r>
              <a:rPr lang="en-US" sz="2400" dirty="0"/>
              <a:t>Awareness of Business Model design</a:t>
            </a:r>
          </a:p>
          <a:p>
            <a:pPr lvl="1"/>
            <a:r>
              <a:rPr lang="en-US" sz="2400" dirty="0" smtClean="0"/>
              <a:t>Value proposition of</a:t>
            </a:r>
          </a:p>
          <a:p>
            <a:pPr lvl="2"/>
            <a:r>
              <a:rPr lang="en-US" sz="2000" dirty="0" smtClean="0"/>
              <a:t>NGIs to </a:t>
            </a:r>
            <a:r>
              <a:rPr lang="en-US" sz="2000" dirty="0" err="1" smtClean="0"/>
              <a:t>Resounce</a:t>
            </a:r>
            <a:r>
              <a:rPr lang="en-US" sz="2000" dirty="0" smtClean="0"/>
              <a:t> </a:t>
            </a:r>
            <a:r>
              <a:rPr lang="en-US" sz="2000" dirty="0" err="1" smtClean="0"/>
              <a:t>Centres</a:t>
            </a:r>
            <a:endParaRPr lang="en-US" sz="2000" dirty="0" smtClean="0"/>
          </a:p>
          <a:p>
            <a:pPr lvl="2"/>
            <a:r>
              <a:rPr lang="en-US" sz="2000" dirty="0" err="1" smtClean="0"/>
              <a:t>EGI.eu</a:t>
            </a:r>
            <a:r>
              <a:rPr lang="en-US" sz="2000" dirty="0" smtClean="0"/>
              <a:t> to NGIs/EIROs</a:t>
            </a:r>
          </a:p>
          <a:p>
            <a:pPr lvl="2"/>
            <a:r>
              <a:rPr lang="en-US" sz="2000" dirty="0" smtClean="0"/>
              <a:t>EGI to ERA</a:t>
            </a:r>
          </a:p>
          <a:p>
            <a:pPr lvl="1"/>
            <a:r>
              <a:rPr lang="en-US" sz="2400" dirty="0"/>
              <a:t>Criticality of EGI-InSPIRE </a:t>
            </a:r>
            <a:r>
              <a:rPr lang="en-US" sz="2400" dirty="0" smtClean="0"/>
              <a:t>funding </a:t>
            </a:r>
          </a:p>
          <a:p>
            <a:pPr lvl="1"/>
            <a:r>
              <a:rPr lang="en-US" sz="2400" dirty="0" smtClean="0"/>
              <a:t>Revenue streams alternative to EC funding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756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has (not) answered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861736"/>
              </p:ext>
            </p:extLst>
          </p:nvPr>
        </p:nvGraphicFramePr>
        <p:xfrm>
          <a:off x="1691680" y="2492896"/>
          <a:ext cx="5760640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1196752"/>
            <a:ext cx="26642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Belgium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CERN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Czech </a:t>
            </a:r>
            <a:r>
              <a:rPr lang="en-US" sz="1600" dirty="0"/>
              <a:t>Republic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France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Germany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Israel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Italy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Netherlands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Poland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Serbia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Slovakia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Spain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Switzerland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Turkey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UK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660232" y="1196752"/>
            <a:ext cx="2016224" cy="5016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Bulgaria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Cyprus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Croatia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Denmark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Estonia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Finland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Ireland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Greece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Hungary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Latvia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Lithuania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Luxembourg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Macedonia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Moldova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Montenegro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Norway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Portugal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Romania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Slovenia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Sweden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5301208"/>
            <a:ext cx="640871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Survey open for submission from 27 Jul for 1 month</a:t>
            </a:r>
          </a:p>
          <a:p>
            <a:pPr algn="ctr"/>
            <a:r>
              <a:rPr lang="en-US" b="1" dirty="0" smtClean="0"/>
              <a:t>42% answers  </a:t>
            </a:r>
            <a:r>
              <a:rPr lang="en-US" b="1" dirty="0" smtClean="0">
                <a:sym typeface="Wingdings"/>
              </a:rPr>
              <a:t> 54% answers if weighted on Council vote power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10459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4680520" cy="403244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Survey Results and Analysis</a:t>
            </a: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https://</a:t>
            </a:r>
            <a:r>
              <a:rPr lang="en-US" sz="1600" dirty="0" err="1">
                <a:solidFill>
                  <a:schemeClr val="tx1"/>
                </a:solidFill>
              </a:rPr>
              <a:t>documents.egi.eu</a:t>
            </a:r>
            <a:r>
              <a:rPr lang="en-US" sz="1600" dirty="0">
                <a:solidFill>
                  <a:schemeClr val="tx1"/>
                </a:solidFill>
              </a:rPr>
              <a:t>/document/797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141277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8264" y="1052736"/>
            <a:ext cx="3646224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508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NGIs with defined Business Models for Grid Services?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190621"/>
              </p:ext>
            </p:extLst>
          </p:nvPr>
        </p:nvGraphicFramePr>
        <p:xfrm>
          <a:off x="611188" y="1772816"/>
          <a:ext cx="8075612" cy="4166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ounded Rectangular Callout 12"/>
          <p:cNvSpPr/>
          <p:nvPr/>
        </p:nvSpPr>
        <p:spPr>
          <a:xfrm>
            <a:off x="7236296" y="1191880"/>
            <a:ext cx="1800200" cy="1373024"/>
          </a:xfrm>
          <a:prstGeom prst="wedgeRoundRectCallout">
            <a:avLst>
              <a:gd name="adj1" fmla="val -76167"/>
              <a:gd name="adj2" fmla="val 9734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No public documentation available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59632" y="5517232"/>
            <a:ext cx="662473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Urgent need to increase awareness of business model design</a:t>
            </a:r>
          </a:p>
          <a:p>
            <a:pPr algn="ctr"/>
            <a:r>
              <a:rPr lang="en-US" dirty="0" smtClean="0"/>
              <a:t>Next session with a more educational purpose: 16:00-17:30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073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NGI Benefits to </a:t>
            </a:r>
            <a:br>
              <a:rPr lang="en-US" sz="3200" dirty="0" smtClean="0"/>
            </a:br>
            <a:r>
              <a:rPr lang="en-US" sz="3200" dirty="0" smtClean="0"/>
              <a:t>its Resource </a:t>
            </a:r>
            <a:r>
              <a:rPr lang="en-US" sz="3200" dirty="0" err="1" smtClean="0"/>
              <a:t>Centres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07504" y="1844824"/>
            <a:ext cx="8435280" cy="3733875"/>
          </a:xfrm>
        </p:spPr>
        <p:txBody>
          <a:bodyPr/>
          <a:lstStyle/>
          <a:p>
            <a:pPr marL="457200" indent="-457200">
              <a:lnSpc>
                <a:spcPct val="140000"/>
              </a:lnSpc>
              <a:buFont typeface="+mj-lt"/>
              <a:buAutoNum type="arabicPeriod"/>
            </a:pPr>
            <a:r>
              <a:rPr lang="en-GB" sz="2400" dirty="0" smtClean="0"/>
              <a:t>Single, stronger voice with </a:t>
            </a:r>
            <a:r>
              <a:rPr lang="en-GB" sz="2400" dirty="0" err="1" smtClean="0"/>
              <a:t>gov’l</a:t>
            </a:r>
            <a:r>
              <a:rPr lang="en-GB" sz="2400" dirty="0" smtClean="0"/>
              <a:t> and int’l bodies</a:t>
            </a:r>
          </a:p>
          <a:p>
            <a:pPr marL="457200" indent="-457200">
              <a:lnSpc>
                <a:spcPct val="140000"/>
              </a:lnSpc>
              <a:buFont typeface="+mj-lt"/>
              <a:buAutoNum type="arabicPeriod"/>
            </a:pPr>
            <a:r>
              <a:rPr lang="en-GB" sz="2400" dirty="0" smtClean="0"/>
              <a:t>Unique national interface for users</a:t>
            </a:r>
            <a:endParaRPr lang="en-US" sz="2400" dirty="0"/>
          </a:p>
          <a:p>
            <a:pPr marL="457200" lvl="0" indent="-457200">
              <a:lnSpc>
                <a:spcPct val="140000"/>
              </a:lnSpc>
              <a:buFont typeface="+mj-lt"/>
              <a:buAutoNum type="arabicPeriod"/>
            </a:pPr>
            <a:r>
              <a:rPr lang="en-GB" sz="2400" dirty="0" smtClean="0"/>
              <a:t>Federation of distributed computing resources</a:t>
            </a:r>
            <a:endParaRPr lang="en-US" sz="2400" dirty="0"/>
          </a:p>
          <a:p>
            <a:pPr marL="457200" lvl="0" indent="-457200">
              <a:lnSpc>
                <a:spcPct val="140000"/>
              </a:lnSpc>
              <a:buFont typeface="+mj-lt"/>
              <a:buAutoNum type="arabicPeriod"/>
            </a:pPr>
            <a:r>
              <a:rPr lang="en-GB" sz="2400" dirty="0" smtClean="0"/>
              <a:t>Cost </a:t>
            </a:r>
            <a:r>
              <a:rPr lang="en-GB" sz="2400" dirty="0"/>
              <a:t>reduction </a:t>
            </a:r>
            <a:r>
              <a:rPr lang="en-GB" sz="2400" dirty="0" smtClean="0"/>
              <a:t>in running central services</a:t>
            </a:r>
          </a:p>
          <a:p>
            <a:pPr marL="457200" lvl="0" indent="-457200">
              <a:lnSpc>
                <a:spcPct val="140000"/>
              </a:lnSpc>
              <a:buFont typeface="+mj-lt"/>
              <a:buAutoNum type="arabicPeriod"/>
            </a:pPr>
            <a:r>
              <a:rPr lang="en-GB" sz="2400" dirty="0" smtClean="0"/>
              <a:t>Centralized centre of competences</a:t>
            </a:r>
          </a:p>
          <a:p>
            <a:pPr marL="457200" lvl="0" indent="-457200">
              <a:buFont typeface="+mj-lt"/>
              <a:buAutoNum type="arabicPeriod"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092280" y="1988840"/>
            <a:ext cx="50405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668344" y="1988840"/>
            <a:ext cx="144016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Leadership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092280" y="2555612"/>
            <a:ext cx="50405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092280" y="3212976"/>
            <a:ext cx="50405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092280" y="3933056"/>
            <a:ext cx="50405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8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668344" y="2555612"/>
            <a:ext cx="144016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Convenience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668344" y="3212976"/>
            <a:ext cx="144016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Access /Performance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668344" y="3933056"/>
            <a:ext cx="144016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Cost </a:t>
            </a:r>
            <a:r>
              <a:rPr lang="en-US" b="1" dirty="0" err="1" smtClean="0"/>
              <a:t>reduct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668344" y="4418528"/>
            <a:ext cx="144016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Knowledge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092280" y="4427820"/>
            <a:ext cx="50405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62774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EGI.eu</a:t>
            </a:r>
            <a:r>
              <a:rPr lang="en-US" sz="3600" dirty="0" smtClean="0"/>
              <a:t> benefits to NGIs/EIROs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6264696" cy="4525963"/>
          </a:xfrm>
        </p:spPr>
        <p:txBody>
          <a:bodyPr/>
          <a:lstStyle/>
          <a:p>
            <a:pPr marL="457200" lvl="0" indent="-457200">
              <a:lnSpc>
                <a:spcPct val="130000"/>
              </a:lnSpc>
              <a:buFont typeface="+mj-lt"/>
              <a:buAutoNum type="arabicPeriod"/>
            </a:pPr>
            <a:r>
              <a:rPr lang="en-GB" sz="2000" dirty="0" smtClean="0"/>
              <a:t>Central </a:t>
            </a:r>
            <a:r>
              <a:rPr lang="en-GB" sz="2000" dirty="0"/>
              <a:t>coordination </a:t>
            </a:r>
            <a:r>
              <a:rPr lang="en-US" sz="2000" dirty="0" smtClean="0"/>
              <a:t>binding a potential fragmented landscape</a:t>
            </a:r>
            <a:endParaRPr lang="en-US" sz="2000" dirty="0"/>
          </a:p>
          <a:p>
            <a:pPr marL="457200" lvl="0" indent="-457200">
              <a:lnSpc>
                <a:spcPct val="130000"/>
              </a:lnSpc>
              <a:buFont typeface="+mj-lt"/>
              <a:buAutoNum type="arabicPeriod"/>
            </a:pPr>
            <a:r>
              <a:rPr lang="en-GB" sz="2000" dirty="0"/>
              <a:t>Organises workshops and forums for community engagement and knowledge </a:t>
            </a:r>
            <a:r>
              <a:rPr lang="en-GB" sz="2000" dirty="0" smtClean="0"/>
              <a:t>exchange</a:t>
            </a:r>
            <a:endParaRPr lang="en-US" sz="2000" dirty="0"/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en-GB" sz="2000" dirty="0"/>
              <a:t>Single, stronger voice with </a:t>
            </a:r>
            <a:r>
              <a:rPr lang="en-GB" sz="2000" dirty="0" smtClean="0"/>
              <a:t>int’l bodies (e.g., EC)</a:t>
            </a:r>
            <a:endParaRPr lang="en-GB" sz="2000" dirty="0"/>
          </a:p>
          <a:p>
            <a:pPr marL="457200" lvl="0" indent="-457200">
              <a:lnSpc>
                <a:spcPct val="130000"/>
              </a:lnSpc>
              <a:buFont typeface="+mj-lt"/>
              <a:buAutoNum type="arabicPeriod"/>
            </a:pPr>
            <a:r>
              <a:rPr lang="en-GB" sz="2000" dirty="0" smtClean="0"/>
              <a:t>Negotiates </a:t>
            </a:r>
            <a:r>
              <a:rPr lang="en-GB" sz="2000" dirty="0"/>
              <a:t>and interfaces with technology and resource providers on behalf of the community</a:t>
            </a:r>
            <a:r>
              <a:rPr lang="en-GB" sz="2000" dirty="0" smtClean="0"/>
              <a:t>.</a:t>
            </a:r>
          </a:p>
          <a:p>
            <a:pPr marL="457200" lvl="0" indent="-457200">
              <a:lnSpc>
                <a:spcPct val="130000"/>
              </a:lnSpc>
              <a:buFont typeface="+mj-lt"/>
              <a:buAutoNum type="arabicPeriod"/>
            </a:pPr>
            <a:r>
              <a:rPr lang="en-GB" sz="2000" dirty="0" smtClean="0"/>
              <a:t>Uniform interface to collect and prioritise user req.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1547500"/>
            <a:ext cx="165618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Connectivity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16216" y="1547500"/>
            <a:ext cx="7920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14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2411596"/>
            <a:ext cx="165618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Connectivity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16216" y="2411596"/>
            <a:ext cx="7920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11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380312" y="3068960"/>
            <a:ext cx="165618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Leadership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516216" y="3068960"/>
            <a:ext cx="7920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11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380312" y="3645024"/>
            <a:ext cx="165618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Customization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16216" y="3645024"/>
            <a:ext cx="7920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80312" y="4365104"/>
            <a:ext cx="165618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Co-creation /Convenience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516216" y="4365104"/>
            <a:ext cx="7920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133277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EGI benefits to ERA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6264696" cy="4525963"/>
          </a:xfrm>
        </p:spPr>
        <p:txBody>
          <a:bodyPr/>
          <a:lstStyle/>
          <a:p>
            <a:pPr marL="457200" lvl="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000" dirty="0"/>
              <a:t>Optimises IT infrastructure utilisation </a:t>
            </a:r>
          </a:p>
          <a:p>
            <a:pPr marL="457200" lvl="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000" dirty="0" smtClean="0"/>
              <a:t>Shares </a:t>
            </a:r>
            <a:r>
              <a:rPr lang="en-GB" sz="2000" dirty="0"/>
              <a:t>the cost of expensive resources while obtaining more compute </a:t>
            </a:r>
            <a:r>
              <a:rPr lang="en-GB" sz="2000" dirty="0" smtClean="0"/>
              <a:t>power</a:t>
            </a:r>
            <a:endParaRPr lang="en-US" sz="2000" dirty="0"/>
          </a:p>
          <a:p>
            <a:pPr marL="457200" lvl="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000" dirty="0"/>
              <a:t>Improves collaboration with other researchers by sharing applications, best practices, training material, etc.</a:t>
            </a:r>
            <a:endParaRPr lang="en-US" sz="2000" dirty="0"/>
          </a:p>
          <a:p>
            <a:pPr marL="457200" lvl="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000" dirty="0"/>
              <a:t>Researchers conduct their analysis and run computations in new and more effective </a:t>
            </a:r>
            <a:r>
              <a:rPr lang="en-GB" sz="2000" dirty="0" smtClean="0"/>
              <a:t>ways</a:t>
            </a:r>
            <a:endParaRPr lang="en-US" sz="2000" dirty="0"/>
          </a:p>
          <a:p>
            <a:pPr marL="457200" lvl="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000" dirty="0"/>
              <a:t>Reduces costs as a result of improved efficiency and smarter capacity planning.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1403484"/>
            <a:ext cx="165618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Cost Reduction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16216" y="1403484"/>
            <a:ext cx="7920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9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1916832"/>
            <a:ext cx="165618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Access /Performance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16216" y="1916832"/>
            <a:ext cx="7920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8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380312" y="2780928"/>
            <a:ext cx="165618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Connectivity/ Knowledge Ex.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516216" y="2780928"/>
            <a:ext cx="7920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8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380312" y="3923764"/>
            <a:ext cx="165618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Newness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516216" y="3923764"/>
            <a:ext cx="7920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8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380312" y="4725144"/>
            <a:ext cx="165618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Cost Reduction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516216" y="4725144"/>
            <a:ext cx="7920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24073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Which revenue streams </a:t>
            </a:r>
            <a:br>
              <a:rPr lang="en-US" sz="3600" dirty="0" smtClean="0"/>
            </a:br>
            <a:r>
              <a:rPr lang="en-US" sz="3600" dirty="0" smtClean="0"/>
              <a:t>to sustain EGI?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6841132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Structural Funds for NGIs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kind payments within EGI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NGI/EIRO subscription to </a:t>
            </a:r>
            <a:r>
              <a:rPr lang="en-US" dirty="0" err="1" smtClean="0"/>
              <a:t>EGI.eu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Direct charge to consumer’s employing institution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Direct charge to consumer’s NGI/EIRO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Direct charge to consumer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Technical Forum 2011 - Lyon, France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12360" y="1412776"/>
            <a:ext cx="7920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9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812360" y="2060848"/>
            <a:ext cx="7920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9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812360" y="2708920"/>
            <a:ext cx="7920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7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812360" y="3491716"/>
            <a:ext cx="7920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12360" y="4427820"/>
            <a:ext cx="7920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812360" y="5373216"/>
            <a:ext cx="7920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1520" y="5879013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See </a:t>
            </a:r>
            <a:r>
              <a:rPr lang="en-US" dirty="0" smtClean="0"/>
              <a:t> </a:t>
            </a:r>
            <a:r>
              <a:rPr lang="en-US" dirty="0"/>
              <a:t>revenue streams: </a:t>
            </a:r>
            <a:r>
              <a:rPr lang="en-US" dirty="0">
                <a:hlinkClick r:id="rId2"/>
              </a:rPr>
              <a:t>https://documents.egi.eu/document/</a:t>
            </a:r>
            <a:r>
              <a:rPr lang="en-US" dirty="0" smtClean="0">
                <a:hlinkClick r:id="rId2"/>
              </a:rPr>
              <a:t>798</a:t>
            </a:r>
            <a:endParaRPr lang="en-US" dirty="0"/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0214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17449</TotalTime>
  <Words>925</Words>
  <Application>Microsoft Macintosh PowerPoint</Application>
  <PresentationFormat>On-screen Show (4:3)</PresentationFormat>
  <Paragraphs>220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EGI-InSPIRE 2</vt:lpstr>
      <vt:lpstr>EG-InSPIRE</vt:lpstr>
      <vt:lpstr>1_EG-InSPIRE</vt:lpstr>
      <vt:lpstr>2_EG-InSPIRE</vt:lpstr>
      <vt:lpstr>EGI/NGI Sustainability and Business Model Survey Results </vt:lpstr>
      <vt:lpstr>Survey</vt:lpstr>
      <vt:lpstr>Who has (not) answered</vt:lpstr>
      <vt:lpstr>Survey Results and Analysis  https://documents.egi.eu/document/797</vt:lpstr>
      <vt:lpstr>NGIs with defined Business Models for Grid Services?</vt:lpstr>
      <vt:lpstr>NGI Benefits to  its Resource Centres</vt:lpstr>
      <vt:lpstr>EGI.eu benefits to NGIs/EIROs</vt:lpstr>
      <vt:lpstr>EGI benefits to ERA</vt:lpstr>
      <vt:lpstr>Which revenue streams  to sustain EGI?</vt:lpstr>
      <vt:lpstr>NGIs charging users for Grid services</vt:lpstr>
      <vt:lpstr>Who to bill in case of  usage-based pricing?</vt:lpstr>
      <vt:lpstr>How Critical is the  renewal of EGI-InSPIRE funding?</vt:lpstr>
      <vt:lpstr>Findings</vt:lpstr>
      <vt:lpstr>Findings</vt:lpstr>
      <vt:lpstr>Findings</vt:lpstr>
      <vt:lpstr>PowerPoint Presentation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Sergio Andreozzi</cp:lastModifiedBy>
  <cp:revision>308</cp:revision>
  <cp:lastPrinted>2011-03-17T11:06:07Z</cp:lastPrinted>
  <dcterms:created xsi:type="dcterms:W3CDTF">2010-09-03T12:01:03Z</dcterms:created>
  <dcterms:modified xsi:type="dcterms:W3CDTF">2011-09-20T00:52:15Z</dcterms:modified>
</cp:coreProperties>
</file>