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3" r:id="rId2"/>
    <p:sldMasterId id="2147483667" r:id="rId3"/>
  </p:sldMasterIdLst>
  <p:notesMasterIdLst>
    <p:notesMasterId r:id="rId26"/>
  </p:notesMasterIdLst>
  <p:handoutMasterIdLst>
    <p:handoutMasterId r:id="rId27"/>
  </p:handoutMasterIdLst>
  <p:sldIdLst>
    <p:sldId id="258" r:id="rId4"/>
    <p:sldId id="360" r:id="rId5"/>
    <p:sldId id="432" r:id="rId6"/>
    <p:sldId id="396" r:id="rId7"/>
    <p:sldId id="427" r:id="rId8"/>
    <p:sldId id="359" r:id="rId9"/>
    <p:sldId id="435" r:id="rId10"/>
    <p:sldId id="430" r:id="rId11"/>
    <p:sldId id="424" r:id="rId12"/>
    <p:sldId id="431" r:id="rId13"/>
    <p:sldId id="397" r:id="rId14"/>
    <p:sldId id="416" r:id="rId15"/>
    <p:sldId id="425" r:id="rId16"/>
    <p:sldId id="419" r:id="rId17"/>
    <p:sldId id="299" r:id="rId18"/>
    <p:sldId id="420" r:id="rId19"/>
    <p:sldId id="436" r:id="rId20"/>
    <p:sldId id="418" r:id="rId21"/>
    <p:sldId id="437" r:id="rId22"/>
    <p:sldId id="408" r:id="rId23"/>
    <p:sldId id="411" r:id="rId24"/>
    <p:sldId id="41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3" clrIdx="0"/>
  <p:cmAuthor id="1" name="Michel Dresc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0" autoAdjust="0"/>
    <p:restoredTop sz="95385" autoAdjust="0"/>
  </p:normalViewPr>
  <p:slideViewPr>
    <p:cSldViewPr>
      <p:cViewPr>
        <p:scale>
          <a:sx n="90" d="100"/>
          <a:sy n="90" d="100"/>
        </p:scale>
        <p:origin x="-1368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78439-F689-CE48-982D-C5786DF030B3}" type="datetimeFigureOut">
              <a:rPr lang="en-US" smtClean="0"/>
              <a:t>9/22/11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8EE30-BED1-C64A-9446-7E7CE865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309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9/22/11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93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F30AF2-B3AC-4C0D-ACCB-2B4716911F41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61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61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61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9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‘Human Services’ for coordination and community building;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‘Infrastructure Services’ for properly running and monitoring the infrastructure;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‘Technical Services’ for supporting the collaboration and interaction of the user, operations and technology communities.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57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‘Human Services’ for coordination and community building;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‘Infrastructure Services’ for properly running and monitoring the infrastructure;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‘Technical Services’ for supporting the collaboration and interaction of the user, operations and technology communities.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57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‘Human Services’ for coordination and community building;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‘Infrastructure Services’ for properly running and monitoring the infrastructure;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‘Technical Services’ for supporting the collaboration and interaction of the user, operations and technology communities.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57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‘Human Services’ for coordination and community building;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‘Infrastructure Services’ for properly running and monitoring the infrastructure;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‘Technical Services’ for supporting the collaboration and interaction of the user, operations and technology communities.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57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others: brokerage,</a:t>
            </a:r>
            <a:r>
              <a:rPr lang="en-US" baseline="0" dirty="0" smtClean="0"/>
              <a:t> advertising, lending/renting/leasing, licensing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39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61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61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61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80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00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9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61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61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20/09/2011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Business Models &amp; Sustainability – EGI TF Lyon - Sept 2011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20/09/2011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Business Models &amp; Sustainability – EGI TF Lyon - Sept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25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Models &amp; Sustainability – EGI TF Lyon - Sept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4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Models &amp; Sustainability – EGI TF Lyon - Sept 2011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9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20/09/2011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Business Models &amp; Sustainability – EGI TF Lyon - Sept 2011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Models &amp; Sustainability – EGI TF Lyon - Sept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Business Models &amp; Sustainability – EGI TF Lyon - Sept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20/09/2011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Business Models &amp; Sustainability – EGI TF Lyon - Sept 2011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Business Models &amp; Sustainability – EGI TF Lyon - Sept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Business Models &amp; Sustainability – EGI TF Lyon - Sept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theme" Target="../theme/theme2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theme" Target="../theme/theme3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Business Models &amp; Sustainability – EGI TF Lyon - Sept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Business Models &amp; Sustainability – EGI TF Lyon - Sept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Business Models &amp; Sustainability – EGI TF Lyon - Sept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s.egi.eu/document/798" TargetMode="External"/><Relationship Id="rId4" Type="http://schemas.openxmlformats.org/officeDocument/2006/relationships/hyperlink" Target="https://documents.egi.eu/document/313" TargetMode="External"/><Relationship Id="rId5" Type="http://schemas.openxmlformats.org/officeDocument/2006/relationships/hyperlink" Target="http://en.wikipedia.org/wiki/Business_Model_Canvas" TargetMode="External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go.egi.eu/yaqz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modelgeneration.com/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1700808"/>
            <a:ext cx="7200800" cy="1470025"/>
          </a:xfrm>
        </p:spPr>
        <p:txBody>
          <a:bodyPr/>
          <a:lstStyle/>
          <a:p>
            <a:pPr eaLnBrk="1" hangingPunct="1"/>
            <a:r>
              <a:rPr lang="en-GB" dirty="0" smtClean="0"/>
              <a:t>Intro to Business Models &amp; </a:t>
            </a:r>
            <a:br>
              <a:rPr lang="en-GB" dirty="0" smtClean="0"/>
            </a:br>
            <a:r>
              <a:rPr lang="en-GB" dirty="0" smtClean="0"/>
              <a:t>EGI Sustainability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3526160"/>
            <a:ext cx="5832648" cy="2207096"/>
          </a:xfrm>
        </p:spPr>
        <p:txBody>
          <a:bodyPr/>
          <a:lstStyle/>
          <a:p>
            <a:pPr eaLnBrk="1" hangingPunct="1"/>
            <a:r>
              <a:rPr lang="en-GB" dirty="0" smtClean="0"/>
              <a:t>Sy Holsinger</a:t>
            </a:r>
          </a:p>
          <a:p>
            <a:pPr eaLnBrk="1" hangingPunct="1"/>
            <a:r>
              <a:rPr lang="en-GB" sz="2800" dirty="0" smtClean="0"/>
              <a:t>Policy Development Officer, EGI.eu</a:t>
            </a:r>
          </a:p>
          <a:p>
            <a:pPr eaLnBrk="1" hangingPunct="1"/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/>
            <a:r>
              <a:rPr lang="en-GB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sy.holsinger</a:t>
            </a:r>
            <a:r>
              <a:rPr lang="en-GB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@egi.eu</a:t>
            </a:r>
            <a:endParaRPr lang="en-GB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76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20/09/2011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Business Models &amp; Sustainability – EGI TF Lyon -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Sept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574633-1977-4342-8111-E3D962A32562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i-FI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How do we describe </a:t>
            </a:r>
            <a:br>
              <a:rPr lang="en-US" sz="3200" dirty="0" smtClean="0"/>
            </a:br>
            <a:r>
              <a:rPr lang="en-US" sz="3200" dirty="0" smtClean="0"/>
              <a:t>a Business Model?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Business Models &amp; Sustainability – EGI TF Lyon - Sept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0" y="1071550"/>
            <a:ext cx="8532440" cy="523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64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/>
              <a:t>Where to start?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824536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GB" sz="2800" dirty="0" smtClean="0"/>
              <a:t>Customer Segments </a:t>
            </a:r>
            <a:r>
              <a:rPr lang="en-GB" sz="2400" dirty="0" smtClean="0"/>
              <a:t>– Who do you serve?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sz="2800" dirty="0" smtClean="0"/>
              <a:t>Value Propositions </a:t>
            </a:r>
            <a:r>
              <a:rPr lang="en-GB" sz="2400" dirty="0" smtClean="0"/>
              <a:t>– What do you solve or satisfy?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sz="2800" dirty="0" smtClean="0"/>
              <a:t>Channels </a:t>
            </a:r>
            <a:r>
              <a:rPr lang="en-GB" sz="2400" dirty="0" smtClean="0"/>
              <a:t>– How is it delivered and communicated?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sz="2800" dirty="0" smtClean="0"/>
              <a:t>Customer Relationships </a:t>
            </a:r>
            <a:r>
              <a:rPr lang="en-GB" sz="2400" dirty="0" smtClean="0"/>
              <a:t>– Interactions?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sz="2800" dirty="0" smtClean="0"/>
              <a:t>Key Resources </a:t>
            </a:r>
            <a:r>
              <a:rPr lang="en-GB" sz="2400" dirty="0" smtClean="0"/>
              <a:t>– What is needed to provide X?</a:t>
            </a:r>
            <a:endParaRPr lang="en-GB" sz="2800" dirty="0" smtClean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sz="2800" dirty="0" smtClean="0"/>
              <a:t>Key Activities </a:t>
            </a:r>
            <a:r>
              <a:rPr lang="en-GB" sz="2400" dirty="0" smtClean="0"/>
              <a:t>– Performing what / Must dos?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sz="2800" dirty="0" smtClean="0"/>
              <a:t>Key Partnerships </a:t>
            </a:r>
            <a:r>
              <a:rPr lang="en-GB" sz="2400" dirty="0" smtClean="0"/>
              <a:t>– Suppliers / External expertise?</a:t>
            </a: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Cost Structure</a:t>
            </a:r>
            <a:r>
              <a:rPr lang="en-GB" sz="2400" dirty="0"/>
              <a:t> – All costs incurred equal what, where?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Revenue </a:t>
            </a:r>
            <a:r>
              <a:rPr lang="en-GB" sz="2800" dirty="0"/>
              <a:t>Streams </a:t>
            </a:r>
            <a:r>
              <a:rPr lang="en-GB" sz="2400" dirty="0"/>
              <a:t>– Pricing / Collection mechanisms</a:t>
            </a:r>
            <a:r>
              <a:rPr lang="en-GB" sz="2400" dirty="0" smtClean="0"/>
              <a:t>?</a:t>
            </a:r>
            <a:endParaRPr lang="en-GB" sz="2800" dirty="0"/>
          </a:p>
        </p:txBody>
      </p:sp>
      <p:sp>
        <p:nvSpPr>
          <p:cNvPr id="12292" name="Date Placeholder 7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20/09/2011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94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FEE19D-AC68-44E0-A9F3-793CC42538E7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Business Models &amp; Sustainability – EGI TF Lyon -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Sept 2011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63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4320480"/>
          </a:xfrm>
        </p:spPr>
        <p:txBody>
          <a:bodyPr/>
          <a:lstStyle/>
          <a:p>
            <a:r>
              <a:rPr lang="en-GB" sz="2800" dirty="0"/>
              <a:t>Who do you serve</a:t>
            </a:r>
            <a:r>
              <a:rPr lang="en-GB" sz="2800" dirty="0" smtClean="0"/>
              <a:t>?</a:t>
            </a:r>
          </a:p>
          <a:p>
            <a:pPr lvl="1"/>
            <a:r>
              <a:rPr lang="en-GB" sz="2500" dirty="0" smtClean="0"/>
              <a:t>Mass Market </a:t>
            </a:r>
            <a:r>
              <a:rPr lang="en-GB" sz="2000" dirty="0" smtClean="0"/>
              <a:t>(e.g. consumer electronics)</a:t>
            </a:r>
            <a:endParaRPr lang="en-GB" sz="2500" dirty="0" smtClean="0"/>
          </a:p>
          <a:p>
            <a:pPr lvl="1"/>
            <a:r>
              <a:rPr lang="en-GB" sz="2500" dirty="0" smtClean="0"/>
              <a:t>Niche Market </a:t>
            </a:r>
            <a:r>
              <a:rPr lang="en-GB" sz="2000" dirty="0" smtClean="0"/>
              <a:t>(e.g. car part manufactures)</a:t>
            </a:r>
          </a:p>
          <a:p>
            <a:pPr lvl="1"/>
            <a:r>
              <a:rPr lang="en-GB" sz="2500" dirty="0" smtClean="0"/>
              <a:t>Segmented </a:t>
            </a:r>
            <a:r>
              <a:rPr lang="en-GB" sz="2000" dirty="0" smtClean="0"/>
              <a:t>– branch/arm of industry (e.g. </a:t>
            </a:r>
            <a:r>
              <a:rPr lang="en-GB" sz="2000" dirty="0"/>
              <a:t>p</a:t>
            </a:r>
            <a:r>
              <a:rPr lang="en-GB" sz="2000" dirty="0" smtClean="0"/>
              <a:t>recision instruments – medical, military, watches, tools)</a:t>
            </a:r>
          </a:p>
          <a:p>
            <a:pPr lvl="1"/>
            <a:r>
              <a:rPr lang="en-GB" sz="2500" dirty="0" smtClean="0"/>
              <a:t>Diversified </a:t>
            </a:r>
            <a:r>
              <a:rPr lang="en-GB" sz="2000" dirty="0" smtClean="0"/>
              <a:t>– 1 company two different sectors (e.g. </a:t>
            </a:r>
            <a:r>
              <a:rPr lang="en-GB" sz="2000" dirty="0" err="1" smtClean="0"/>
              <a:t>Amazon.com</a:t>
            </a:r>
            <a:r>
              <a:rPr lang="en-GB" sz="2000" dirty="0" smtClean="0"/>
              <a:t> / AWS)</a:t>
            </a:r>
          </a:p>
          <a:p>
            <a:pPr lvl="1"/>
            <a:r>
              <a:rPr lang="en-GB" sz="2500" dirty="0" smtClean="0"/>
              <a:t>Multi-side Platforms </a:t>
            </a:r>
            <a:r>
              <a:rPr lang="en-GB" sz="2400" dirty="0" smtClean="0"/>
              <a:t>- joins two different customer groups</a:t>
            </a:r>
            <a:r>
              <a:rPr lang="en-GB" sz="2500" dirty="0" smtClean="0"/>
              <a:t> </a:t>
            </a:r>
            <a:r>
              <a:rPr lang="en-GB" sz="2000" dirty="0" smtClean="0"/>
              <a:t>(e.g. Visa, Newspapers, Google – card holders/merchants; consumers/advertisers)</a:t>
            </a:r>
            <a:endParaRPr lang="en-GB" sz="1400" dirty="0"/>
          </a:p>
        </p:txBody>
      </p:sp>
      <p:sp>
        <p:nvSpPr>
          <p:cNvPr id="12292" name="Date Placeholder 7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20/09/2011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94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FEE19D-AC68-44E0-A9F3-793CC42538E7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Business Models &amp; Sustainability – EGI TF Lyon -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Sept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2051720" y="116632"/>
            <a:ext cx="64087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4000" dirty="0" smtClean="0"/>
              <a:t>1. Customer Segments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1800200" y="5445224"/>
            <a:ext cx="5292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100" dirty="0" smtClean="0">
                <a:solidFill>
                  <a:srgbClr val="FF0000"/>
                </a:solidFill>
              </a:rPr>
              <a:t>EGI Collaboration: Niche Market </a:t>
            </a:r>
          </a:p>
          <a:p>
            <a:pPr marL="0" indent="0" algn="ctr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(computing needs for science and research) </a:t>
            </a:r>
          </a:p>
        </p:txBody>
      </p:sp>
    </p:spTree>
    <p:extLst>
      <p:ext uri="{BB962C8B-B14F-4D97-AF65-F5344CB8AC3E}">
        <p14:creationId xmlns:p14="http://schemas.microsoft.com/office/powerpoint/2010/main" val="3215391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112568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800" dirty="0" smtClean="0"/>
              <a:t>What </a:t>
            </a:r>
            <a:r>
              <a:rPr lang="en-GB" sz="2800" dirty="0"/>
              <a:t>do you solve or satisfy</a:t>
            </a:r>
            <a:r>
              <a:rPr lang="en-GB" sz="2800" dirty="0" smtClean="0"/>
              <a:t>?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000" dirty="0" smtClean="0"/>
              <a:t>Newness, Performance, Customisation, Design, Brand, Price, Cost /Risk Reduction, Convenience, </a:t>
            </a:r>
            <a:r>
              <a:rPr lang="en-GB" sz="2000" dirty="0"/>
              <a:t>Accessibility</a:t>
            </a:r>
            <a:r>
              <a:rPr lang="en-GB" sz="2000" dirty="0" smtClean="0"/>
              <a:t>, Usability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800" dirty="0" smtClean="0"/>
              <a:t>EGI </a:t>
            </a:r>
            <a:r>
              <a:rPr lang="en-GB" sz="2000" dirty="0" smtClean="0"/>
              <a:t>(just a few examples)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000" i="1" dirty="0" smtClean="0"/>
              <a:t>Newness:</a:t>
            </a:r>
            <a:r>
              <a:rPr lang="en-GB" sz="2000" dirty="0" smtClean="0"/>
              <a:t> Researchers </a:t>
            </a:r>
            <a:r>
              <a:rPr lang="en-GB" sz="2000" dirty="0"/>
              <a:t>conduct their analysis and run computations in new and more effective </a:t>
            </a:r>
            <a:r>
              <a:rPr lang="en-GB" sz="2000" dirty="0" smtClean="0"/>
              <a:t>ways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000" i="1" dirty="0" smtClean="0"/>
              <a:t>Performance: </a:t>
            </a:r>
            <a:r>
              <a:rPr lang="en-GB" sz="2000" dirty="0" smtClean="0"/>
              <a:t>Optimises </a:t>
            </a:r>
            <a:r>
              <a:rPr lang="en-GB" sz="2000" dirty="0"/>
              <a:t>IT infrastructure utilisation for both responsiveness to dynamic workloads and economy of </a:t>
            </a:r>
            <a:r>
              <a:rPr lang="en-GB" sz="2000" dirty="0" smtClean="0"/>
              <a:t>scale</a:t>
            </a:r>
            <a:endParaRPr lang="en-GB" sz="20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000" i="1" dirty="0" smtClean="0"/>
              <a:t>Cost Reduction: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GB" sz="1600" dirty="0" smtClean="0"/>
              <a:t>Shares </a:t>
            </a:r>
            <a:r>
              <a:rPr lang="en-GB" sz="1600" dirty="0"/>
              <a:t>the cost of expensive resources while obtaining more compute </a:t>
            </a:r>
            <a:r>
              <a:rPr lang="en-GB" sz="1600" dirty="0" smtClean="0"/>
              <a:t>power</a:t>
            </a:r>
            <a:endParaRPr lang="en-GB" sz="1600" dirty="0"/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GB" sz="1600" dirty="0"/>
              <a:t>Reduces costs as a result of improved efficiency and smarter capacity </a:t>
            </a:r>
            <a:r>
              <a:rPr lang="en-GB" sz="1600" dirty="0" smtClean="0"/>
              <a:t>planning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000" i="1" dirty="0" smtClean="0"/>
              <a:t>Convenience:</a:t>
            </a:r>
            <a:r>
              <a:rPr lang="en-GB" sz="2000" dirty="0" smtClean="0"/>
              <a:t> Improves </a:t>
            </a:r>
            <a:r>
              <a:rPr lang="en-GB" sz="2000" dirty="0"/>
              <a:t>collaboration with other researchers by sharing applications, best practices, training material, etc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12292" name="Date Placeholder 7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20/09/2011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94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FEE19D-AC68-44E0-A9F3-793CC42538E7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Business Models &amp; Sustainability – EGI TF Lyon -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Sept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2051720" y="115541"/>
            <a:ext cx="64087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4000" dirty="0" smtClean="0"/>
              <a:t>2. Value Propositions</a:t>
            </a:r>
          </a:p>
        </p:txBody>
      </p:sp>
    </p:spTree>
    <p:extLst>
      <p:ext uri="{BB962C8B-B14F-4D97-AF65-F5344CB8AC3E}">
        <p14:creationId xmlns:p14="http://schemas.microsoft.com/office/powerpoint/2010/main" val="147743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Date Placeholder 7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20/09/2011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94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FEE19D-AC68-44E0-A9F3-793CC42538E7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Business Models &amp; Sustainability – EGI TF Lyon -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Sept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2051720" y="116632"/>
            <a:ext cx="64087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4000" dirty="0" smtClean="0"/>
              <a:t>3. Channels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954016"/>
              </p:ext>
            </p:extLst>
          </p:nvPr>
        </p:nvGraphicFramePr>
        <p:xfrm>
          <a:off x="107504" y="2767086"/>
          <a:ext cx="9001000" cy="2822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"/>
                <a:gridCol w="1477868"/>
                <a:gridCol w="1584176"/>
                <a:gridCol w="1872208"/>
                <a:gridCol w="1728192"/>
                <a:gridCol w="1584176"/>
              </a:tblGrid>
              <a:tr h="34180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Awareness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Evaluation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Purchase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Delivery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After</a:t>
                      </a:r>
                      <a:r>
                        <a:rPr lang="en-US" sz="1800" baseline="0" dirty="0" smtClean="0"/>
                        <a:t> Sales</a:t>
                      </a:r>
                      <a:endParaRPr lang="en-US" sz="1800" dirty="0"/>
                    </a:p>
                  </a:txBody>
                  <a:tcPr anchor="ctr"/>
                </a:tc>
              </a:tr>
              <a:tr h="88298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Direct</a:t>
                      </a:r>
                    </a:p>
                    <a:p>
                      <a:r>
                        <a:rPr lang="en-US" sz="1400" b="1" dirty="0" smtClean="0"/>
                        <a:t>Indirect</a:t>
                      </a:r>
                    </a:p>
                    <a:p>
                      <a:r>
                        <a:rPr lang="en-US" sz="1400" b="1" dirty="0" smtClean="0"/>
                        <a:t>Partner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How do we raise awareness about our products and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services?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How do we help customers evaluate our Value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Proposition?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How do we allow customers to purchase</a:t>
                      </a:r>
                      <a:r>
                        <a:rPr lang="en-US" sz="1400" baseline="0" dirty="0" smtClean="0"/>
                        <a:t> specific products and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services?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How do we deliver</a:t>
                      </a:r>
                      <a:r>
                        <a:rPr lang="en-US" sz="1400" baseline="0" dirty="0" smtClean="0"/>
                        <a:t> v</a:t>
                      </a:r>
                      <a:r>
                        <a:rPr lang="en-US" sz="1400" dirty="0" smtClean="0"/>
                        <a:t>alue to customers?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How do we provide</a:t>
                      </a:r>
                      <a:r>
                        <a:rPr lang="en-US" sz="1400" baseline="0" dirty="0" smtClean="0"/>
                        <a:t> post-purchase customer support?</a:t>
                      </a:r>
                      <a:endParaRPr lang="en-US" sz="1400" dirty="0"/>
                    </a:p>
                  </a:txBody>
                  <a:tcPr anchor="ctr"/>
                </a:tc>
              </a:tr>
              <a:tr h="1511515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EGI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04400" indent="-104400" algn="l">
                        <a:buFont typeface="Arial"/>
                        <a:buChar char="•"/>
                      </a:pPr>
                      <a:r>
                        <a:rPr lang="en-US" sz="1400" dirty="0" smtClean="0"/>
                        <a:t>Dissemination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200" baseline="0" dirty="0" smtClean="0"/>
                        <a:t>(</a:t>
                      </a:r>
                      <a:r>
                        <a:rPr lang="en-US" sz="1200" dirty="0" smtClean="0"/>
                        <a:t>Articles, press releases, events, social media)</a:t>
                      </a:r>
                    </a:p>
                    <a:p>
                      <a:pPr marL="104400" marR="0" indent="-1044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Outreach</a:t>
                      </a:r>
                      <a:r>
                        <a:rPr lang="en-US" sz="1400" baseline="0" dirty="0" smtClean="0"/>
                        <a:t> Events</a:t>
                      </a:r>
                    </a:p>
                    <a:p>
                      <a:pPr marL="104400" marR="0" indent="-1044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UCST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4400" indent="-104400">
                        <a:buFont typeface="Arial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Surveys</a:t>
                      </a:r>
                    </a:p>
                    <a:p>
                      <a:pPr marL="104400" indent="-104400">
                        <a:buFont typeface="Arial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Monitoring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(helpdesk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tickets)</a:t>
                      </a:r>
                    </a:p>
                    <a:p>
                      <a:pPr marL="104400" indent="-104400">
                        <a:buFont typeface="Arial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Metrics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(user satisfaction, impact, performance)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4400" indent="-104400">
                        <a:buFont typeface="Arial"/>
                        <a:buChar char="•"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4400" indent="-104400">
                        <a:buFont typeface="Arial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Public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Funding</a:t>
                      </a:r>
                    </a:p>
                    <a:p>
                      <a:pPr marL="104400" indent="-104400">
                        <a:buFont typeface="Arial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In-kind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effort</a:t>
                      </a:r>
                    </a:p>
                    <a:p>
                      <a:pPr marL="104400" indent="-104400">
                        <a:buFont typeface="Arial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Free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4400" indent="-104400">
                        <a:buFont typeface="Arial"/>
                        <a:buChar char="•"/>
                      </a:pPr>
                      <a:r>
                        <a:rPr lang="en-US" sz="1400" dirty="0" smtClean="0"/>
                        <a:t>Portals/Client API</a:t>
                      </a:r>
                    </a:p>
                    <a:p>
                      <a:pPr marL="104400" indent="-104400">
                        <a:buFont typeface="Arial"/>
                        <a:buChar char="•"/>
                      </a:pPr>
                      <a:r>
                        <a:rPr lang="en-US" sz="1400" dirty="0" smtClean="0"/>
                        <a:t>Collaboration</a:t>
                      </a:r>
                      <a:r>
                        <a:rPr lang="en-US" sz="1400" baseline="0" dirty="0" smtClean="0"/>
                        <a:t> Tools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4400" indent="-104400">
                        <a:buFont typeface="Arial"/>
                        <a:buChar char="•"/>
                      </a:pPr>
                      <a:r>
                        <a:rPr lang="en-US" sz="1400" dirty="0" smtClean="0"/>
                        <a:t>Helpdesk support</a:t>
                      </a:r>
                    </a:p>
                    <a:p>
                      <a:pPr marL="104400" indent="-104400">
                        <a:buFont typeface="Arial"/>
                        <a:buChar char="•"/>
                      </a:pPr>
                      <a:r>
                        <a:rPr lang="en-US" sz="1400" dirty="0" smtClean="0"/>
                        <a:t>UCB</a:t>
                      </a:r>
                    </a:p>
                    <a:p>
                      <a:pPr marL="104400" indent="-104400">
                        <a:buFont typeface="Arial"/>
                        <a:buChar char="•"/>
                      </a:pPr>
                      <a:r>
                        <a:rPr lang="en-US" sz="1400" dirty="0" smtClean="0"/>
                        <a:t>UCST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Content Placeholder 4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1512168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400" dirty="0"/>
              <a:t>How is it delivered and communicated?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 smtClean="0"/>
              <a:t>Direct: e.g. in-house sales/marketing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 smtClean="0"/>
              <a:t>Indirect: e.g. website, promotional material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 smtClean="0"/>
              <a:t>Partner: e.g. using network for expanded reach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671626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164287" cy="865187"/>
          </a:xfrm>
        </p:spPr>
        <p:txBody>
          <a:bodyPr/>
          <a:lstStyle/>
          <a:p>
            <a:r>
              <a:rPr lang="en-GB" sz="3600" dirty="0" smtClean="0"/>
              <a:t>4. Customer Relationships</a:t>
            </a:r>
            <a:endParaRPr lang="en-GB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FF2-4A42-4568-B7C3-BD1D639236E0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20/09/2011</a:t>
            </a:r>
            <a:endParaRPr lang="en-GB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Business Models &amp; Sustainability – EGI TF Lyon -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Sept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Content Placeholder 4"/>
          <p:cNvSpPr txBox="1">
            <a:spLocks/>
          </p:cNvSpPr>
          <p:nvPr/>
        </p:nvSpPr>
        <p:spPr>
          <a:xfrm>
            <a:off x="323528" y="1124744"/>
            <a:ext cx="8640960" cy="504056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How do you interact with customers?</a:t>
            </a:r>
          </a:p>
          <a:p>
            <a:pPr lvl="1"/>
            <a:r>
              <a:rPr lang="en-GB" sz="2400" dirty="0" smtClean="0"/>
              <a:t>Personal Assistance </a:t>
            </a:r>
            <a:r>
              <a:rPr lang="en-GB" sz="2000" dirty="0" smtClean="0"/>
              <a:t>– Human interaction</a:t>
            </a:r>
          </a:p>
          <a:p>
            <a:pPr lvl="1"/>
            <a:r>
              <a:rPr lang="en-GB" sz="2400" dirty="0" smtClean="0"/>
              <a:t>Dedicated </a:t>
            </a:r>
            <a:r>
              <a:rPr lang="en-GB" sz="2400" dirty="0"/>
              <a:t>P</a:t>
            </a:r>
            <a:r>
              <a:rPr lang="en-GB" sz="2400" dirty="0" smtClean="0"/>
              <a:t>ersonal Assistance </a:t>
            </a:r>
            <a:r>
              <a:rPr lang="en-GB" sz="2000" dirty="0" smtClean="0"/>
              <a:t>– a representative specific to an individual customer/client</a:t>
            </a:r>
          </a:p>
          <a:p>
            <a:pPr lvl="1"/>
            <a:r>
              <a:rPr lang="en-GB" sz="2400" dirty="0" smtClean="0"/>
              <a:t>Self-Service </a:t>
            </a:r>
            <a:r>
              <a:rPr lang="en-GB" sz="2000" dirty="0" smtClean="0"/>
              <a:t>– no direct relationship; org. provides all the necessary means for client to help themselves</a:t>
            </a:r>
          </a:p>
          <a:p>
            <a:pPr lvl="1"/>
            <a:r>
              <a:rPr lang="en-GB" sz="2400" dirty="0" smtClean="0"/>
              <a:t>Automated Services </a:t>
            </a:r>
            <a:r>
              <a:rPr lang="en-GB" sz="2000" dirty="0" smtClean="0"/>
              <a:t>– automated process for client interaction (e.g. online profiles, info orders/usage)</a:t>
            </a:r>
          </a:p>
          <a:p>
            <a:pPr lvl="1"/>
            <a:r>
              <a:rPr lang="en-GB" sz="2400" dirty="0" smtClean="0"/>
              <a:t>Communities </a:t>
            </a:r>
            <a:r>
              <a:rPr lang="en-GB" sz="2000" dirty="0" smtClean="0"/>
              <a:t>– user communities to create personal networks, knowledge exchange, solutions to problems</a:t>
            </a:r>
          </a:p>
          <a:p>
            <a:pPr lvl="1"/>
            <a:r>
              <a:rPr lang="en-GB" sz="2400" dirty="0" smtClean="0"/>
              <a:t>Co-creation</a:t>
            </a:r>
            <a:r>
              <a:rPr lang="en-GB" sz="2000" dirty="0" smtClean="0"/>
              <a:t> – vendor/developer and customers working together for increased value creation</a:t>
            </a:r>
            <a:endParaRPr lang="en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043608" y="1691516"/>
            <a:ext cx="29523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4355812"/>
            <a:ext cx="187220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5085184"/>
            <a:ext cx="172819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00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5. Key Resources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4896544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2800" dirty="0" smtClean="0"/>
              <a:t>What are the key assets to </a:t>
            </a:r>
            <a:r>
              <a:rPr lang="en-GB" sz="2800" dirty="0"/>
              <a:t>provide </a:t>
            </a:r>
            <a:r>
              <a:rPr lang="en-GB" sz="2800" dirty="0" smtClean="0"/>
              <a:t>your value?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GB" sz="2400" dirty="0" smtClean="0"/>
              <a:t>Physical </a:t>
            </a:r>
            <a:r>
              <a:rPr lang="en-GB" sz="2000" dirty="0" smtClean="0"/>
              <a:t>(e.g. IT infrastructure)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GB" sz="2400" dirty="0" smtClean="0"/>
              <a:t>Intellectual </a:t>
            </a:r>
            <a:r>
              <a:rPr lang="en-GB" sz="2000" dirty="0" smtClean="0"/>
              <a:t>(e.g. expertise for dedicated consultancy)</a:t>
            </a:r>
            <a:r>
              <a:rPr lang="en-GB" sz="2400" dirty="0" smtClean="0"/>
              <a:t> 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GB" sz="2400" dirty="0" smtClean="0"/>
              <a:t>Human</a:t>
            </a:r>
            <a:r>
              <a:rPr lang="en-GB" sz="2000" dirty="0" smtClean="0"/>
              <a:t> (e.g. site administrator, user support)</a:t>
            </a:r>
            <a:endParaRPr lang="en-GB" sz="2400" dirty="0"/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GB" sz="2400" dirty="0" smtClean="0"/>
              <a:t>Financial </a:t>
            </a:r>
            <a:r>
              <a:rPr lang="en-GB" sz="2000" dirty="0" smtClean="0"/>
              <a:t>(e.g. grants/project funding)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0" name="Footer Placeholder 5"/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Business Models &amp; Sustainability – EGI TF Lyon - Sept 2011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201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6. Key Activities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896544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800" dirty="0" smtClean="0"/>
              <a:t>What activities must you do or be performed in order to deliver the expected value?</a:t>
            </a:r>
            <a:endParaRPr lang="en-GB" sz="3000" dirty="0" smtClean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400" dirty="0" smtClean="0"/>
              <a:t>Production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400" dirty="0" smtClean="0"/>
              <a:t>Problem Solving (e.g. consultancy on how to solve problems using the grid)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400" dirty="0" smtClean="0"/>
              <a:t>Platform/Network (e.g. platform management, promotion)</a:t>
            </a:r>
          </a:p>
          <a:p>
            <a:pPr lvl="1"/>
            <a:endParaRPr lang="en-GB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0" name="Footer Placeholder 5"/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Business Models &amp; Sustainability – EGI TF Lyon - Sept 2011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95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7. Key Partnerships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4896544"/>
          </a:xfrm>
        </p:spPr>
        <p:txBody>
          <a:bodyPr/>
          <a:lstStyle/>
          <a:p>
            <a:r>
              <a:rPr lang="en-GB" sz="3000" dirty="0" smtClean="0"/>
              <a:t>Who are your partners? Suppliers?</a:t>
            </a:r>
          </a:p>
          <a:p>
            <a:pPr lvl="1"/>
            <a:r>
              <a:rPr lang="en-GB" sz="2600" dirty="0" smtClean="0"/>
              <a:t>NGIs / EIROs</a:t>
            </a:r>
          </a:p>
          <a:p>
            <a:pPr lvl="1"/>
            <a:r>
              <a:rPr lang="en-GB" sz="2600" dirty="0" smtClean="0"/>
              <a:t>Technology Providers</a:t>
            </a:r>
          </a:p>
          <a:p>
            <a:pPr lvl="1"/>
            <a:r>
              <a:rPr lang="en-GB" sz="2600" dirty="0" smtClean="0"/>
              <a:t>Resource Infrastructure Providers</a:t>
            </a:r>
          </a:p>
          <a:p>
            <a:pPr lvl="1"/>
            <a:r>
              <a:rPr lang="en-GB" sz="2600" dirty="0" smtClean="0"/>
              <a:t>Virtual Research Communities</a:t>
            </a:r>
          </a:p>
          <a:p>
            <a:pPr lvl="1"/>
            <a:r>
              <a:rPr lang="en-GB" sz="2600" dirty="0" smtClean="0"/>
              <a:t>Commercial Organisations</a:t>
            </a:r>
          </a:p>
          <a:p>
            <a:pPr lvl="1"/>
            <a:r>
              <a:rPr lang="en-GB" sz="2600" dirty="0" smtClean="0"/>
              <a:t>European Commission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0" name="Footer Placeholder 5"/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Business Models &amp; Sustainability – EGI TF Lyon - Sept 2011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939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8</a:t>
            </a:r>
            <a:r>
              <a:rPr lang="en-GB" sz="4000" dirty="0" smtClean="0"/>
              <a:t>. Cost Structure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4896544"/>
          </a:xfrm>
        </p:spPr>
        <p:txBody>
          <a:bodyPr/>
          <a:lstStyle/>
          <a:p>
            <a:r>
              <a:rPr lang="en-GB" sz="2800" dirty="0" smtClean="0"/>
              <a:t>All costs incurred to operate the business model</a:t>
            </a:r>
            <a:endParaRPr lang="en-GB" sz="2800" dirty="0"/>
          </a:p>
          <a:p>
            <a:pPr lvl="1"/>
            <a:r>
              <a:rPr lang="en-GB" sz="2400" dirty="0" smtClean="0"/>
              <a:t>2 broad classes of cost structures</a:t>
            </a:r>
          </a:p>
          <a:p>
            <a:pPr lvl="2"/>
            <a:r>
              <a:rPr lang="en-GB" sz="2000" dirty="0" smtClean="0"/>
              <a:t>Cost-driven: focus on minimising costs</a:t>
            </a:r>
          </a:p>
          <a:p>
            <a:pPr lvl="2"/>
            <a:r>
              <a:rPr lang="en-GB" sz="2000" dirty="0" smtClean="0"/>
              <a:t>Value-driven: focus on value</a:t>
            </a:r>
          </a:p>
          <a:p>
            <a:pPr lvl="1"/>
            <a:r>
              <a:rPr lang="en-GB" sz="2400" dirty="0" smtClean="0"/>
              <a:t>As for many business models, EGI falls in between</a:t>
            </a:r>
          </a:p>
          <a:p>
            <a:pPr lvl="1"/>
            <a:r>
              <a:rPr lang="en-GB" sz="2400" dirty="0" smtClean="0"/>
              <a:t>Specific costs to be evaluated through the e-Fiscal project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0" name="Footer Placeholder 5"/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Business Models &amp; Sustainability – EGI TF Lyon - Sept 2011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88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/>
              <a:t>Content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323528" y="1124744"/>
            <a:ext cx="8712968" cy="475252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800" dirty="0" smtClean="0"/>
              <a:t>Objectives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800" dirty="0" smtClean="0"/>
              <a:t>Context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800" dirty="0" smtClean="0"/>
              <a:t>EGI Sustainability </a:t>
            </a:r>
            <a:r>
              <a:rPr lang="en-GB" sz="2800" dirty="0"/>
              <a:t>Plans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800" dirty="0" smtClean="0"/>
              <a:t>What </a:t>
            </a:r>
            <a:r>
              <a:rPr lang="en-GB" sz="2800" dirty="0"/>
              <a:t>is a Business Model</a:t>
            </a:r>
            <a:r>
              <a:rPr lang="en-GB" sz="2800" dirty="0" smtClean="0"/>
              <a:t>?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800" dirty="0" smtClean="0"/>
              <a:t>EGI in the Business Model Canvas</a:t>
            </a:r>
            <a:endParaRPr lang="en-GB" sz="28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800" dirty="0" smtClean="0"/>
              <a:t>Summary</a:t>
            </a:r>
            <a:endParaRPr lang="en-GB" sz="2800" dirty="0"/>
          </a:p>
        </p:txBody>
      </p:sp>
      <p:sp>
        <p:nvSpPr>
          <p:cNvPr id="12292" name="Date Placeholder 7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20/09/2011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94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FEE19D-AC68-44E0-A9F3-793CC42538E7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Business Models &amp; Sustainability – EGI TF Lyon -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Sept 2011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38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9. Revenue Streams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6408712" cy="2736304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100"/>
              </a:spcAft>
            </a:pPr>
            <a:r>
              <a:rPr lang="en-GB" sz="2400" dirty="0" smtClean="0"/>
              <a:t>Subscription Fee</a:t>
            </a:r>
          </a:p>
          <a:p>
            <a:pPr lvl="1">
              <a:spcBef>
                <a:spcPts val="200"/>
              </a:spcBef>
              <a:spcAft>
                <a:spcPts val="100"/>
              </a:spcAft>
            </a:pPr>
            <a:r>
              <a:rPr lang="en-GB" sz="2000" dirty="0" smtClean="0"/>
              <a:t>Monthly or yearly fees (e.g. membership)</a:t>
            </a:r>
          </a:p>
          <a:p>
            <a:pPr>
              <a:spcBef>
                <a:spcPts val="200"/>
              </a:spcBef>
              <a:spcAft>
                <a:spcPts val="100"/>
              </a:spcAft>
            </a:pPr>
            <a:r>
              <a:rPr lang="en-GB" sz="2400" dirty="0"/>
              <a:t>Usage-based</a:t>
            </a:r>
          </a:p>
          <a:p>
            <a:pPr lvl="1">
              <a:spcBef>
                <a:spcPts val="200"/>
              </a:spcBef>
              <a:spcAft>
                <a:spcPts val="100"/>
              </a:spcAft>
            </a:pPr>
            <a:r>
              <a:rPr lang="en-GB" sz="2000" dirty="0"/>
              <a:t>Billing according to usage of services or resources that can be quantified </a:t>
            </a:r>
            <a:r>
              <a:rPr lang="en-GB" sz="2000" dirty="0" smtClean="0"/>
              <a:t>numerically</a:t>
            </a:r>
            <a:endParaRPr lang="en-GB" sz="2000" dirty="0"/>
          </a:p>
          <a:p>
            <a:pPr>
              <a:spcBef>
                <a:spcPts val="200"/>
              </a:spcBef>
              <a:spcAft>
                <a:spcPts val="100"/>
              </a:spcAft>
            </a:pPr>
            <a:r>
              <a:rPr lang="en-GB" sz="2400" dirty="0" smtClean="0"/>
              <a:t>Professional Services</a:t>
            </a:r>
          </a:p>
          <a:p>
            <a:pPr lvl="1">
              <a:spcBef>
                <a:spcPts val="200"/>
              </a:spcBef>
              <a:spcAft>
                <a:spcPts val="100"/>
              </a:spcAft>
            </a:pPr>
            <a:r>
              <a:rPr lang="en-GB" sz="2000" dirty="0"/>
              <a:t>D</a:t>
            </a:r>
            <a:r>
              <a:rPr lang="en-GB" sz="2000" dirty="0" smtClean="0"/>
              <a:t>edicated or special services upon request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671" y="1046539"/>
            <a:ext cx="2650825" cy="245446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07504" y="3212976"/>
            <a:ext cx="885698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sz="1800" dirty="0" smtClean="0"/>
          </a:p>
          <a:p>
            <a:pPr>
              <a:spcBef>
                <a:spcPts val="200"/>
              </a:spcBef>
              <a:spcAft>
                <a:spcPts val="100"/>
              </a:spcAft>
            </a:pPr>
            <a:r>
              <a:rPr lang="en-GB" sz="2400" dirty="0" smtClean="0"/>
              <a:t>Free Access: </a:t>
            </a:r>
            <a:r>
              <a:rPr lang="en-GB" sz="2000" dirty="0"/>
              <a:t>Zero cost services that are supported by </a:t>
            </a:r>
            <a:r>
              <a:rPr lang="en-GB" sz="2000" dirty="0" smtClean="0"/>
              <a:t>other </a:t>
            </a:r>
            <a:r>
              <a:rPr lang="en-GB" sz="2000" dirty="0"/>
              <a:t>income streams (e.g. paid premium services</a:t>
            </a:r>
            <a:r>
              <a:rPr lang="en-GB" sz="2000" dirty="0" smtClean="0"/>
              <a:t>)</a:t>
            </a:r>
          </a:p>
          <a:p>
            <a:pPr>
              <a:spcBef>
                <a:spcPts val="200"/>
              </a:spcBef>
              <a:spcAft>
                <a:spcPts val="100"/>
              </a:spcAft>
            </a:pPr>
            <a:r>
              <a:rPr lang="en-GB" sz="2400" dirty="0" smtClean="0"/>
              <a:t>In-kind Effort Sources: </a:t>
            </a:r>
            <a:r>
              <a:rPr lang="en-GB" sz="2000" dirty="0" smtClean="0"/>
              <a:t>collaborative efforts</a:t>
            </a:r>
          </a:p>
          <a:p>
            <a:pPr>
              <a:spcBef>
                <a:spcPts val="200"/>
              </a:spcBef>
              <a:spcAft>
                <a:spcPts val="100"/>
              </a:spcAft>
            </a:pPr>
            <a:r>
              <a:rPr lang="en-GB" sz="2400" dirty="0" smtClean="0"/>
              <a:t>Public Funding</a:t>
            </a:r>
          </a:p>
          <a:p>
            <a:pPr lvl="1">
              <a:spcBef>
                <a:spcPts val="200"/>
              </a:spcBef>
              <a:spcAft>
                <a:spcPts val="100"/>
              </a:spcAft>
            </a:pPr>
            <a:r>
              <a:rPr lang="en-GB" sz="1800" dirty="0" smtClean="0"/>
              <a:t>Project: submit project proposals for specific activities</a:t>
            </a:r>
          </a:p>
          <a:p>
            <a:pPr lvl="1">
              <a:spcBef>
                <a:spcPts val="200"/>
              </a:spcBef>
              <a:spcAft>
                <a:spcPts val="100"/>
              </a:spcAft>
            </a:pPr>
            <a:r>
              <a:rPr lang="en-GB" sz="1800" dirty="0" smtClean="0"/>
              <a:t>Recurrent: become a budget line item</a:t>
            </a:r>
            <a:endParaRPr lang="en-GB" sz="1800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Business Models &amp; Sustainability – EGI TF Lyon -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Sept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1187624" y="5661248"/>
            <a:ext cx="72008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buNone/>
            </a:pPr>
            <a:r>
              <a:rPr lang="en-GB" sz="1800" dirty="0" smtClean="0">
                <a:solidFill>
                  <a:srgbClr val="FF0000"/>
                </a:solidFill>
              </a:rPr>
              <a:t>Each </a:t>
            </a:r>
            <a:r>
              <a:rPr lang="en-GB" sz="1800" dirty="0">
                <a:solidFill>
                  <a:srgbClr val="FF0000"/>
                </a:solidFill>
              </a:rPr>
              <a:t>revenue stream may have different associated pricing </a:t>
            </a:r>
            <a:r>
              <a:rPr lang="en-GB" sz="1800" dirty="0" smtClean="0">
                <a:solidFill>
                  <a:srgbClr val="FF0000"/>
                </a:solidFill>
              </a:rPr>
              <a:t>mechanisms (e.g. such as fixed </a:t>
            </a:r>
            <a:r>
              <a:rPr lang="en-GB" sz="1800" dirty="0">
                <a:solidFill>
                  <a:srgbClr val="FF0000"/>
                </a:solidFill>
              </a:rPr>
              <a:t>list </a:t>
            </a:r>
            <a:r>
              <a:rPr lang="en-GB" sz="1800" dirty="0" smtClean="0">
                <a:solidFill>
                  <a:srgbClr val="FF0000"/>
                </a:solidFill>
              </a:rPr>
              <a:t>prices, </a:t>
            </a:r>
            <a:r>
              <a:rPr lang="en-GB" sz="1800" dirty="0">
                <a:solidFill>
                  <a:srgbClr val="FF0000"/>
                </a:solidFill>
              </a:rPr>
              <a:t>volume </a:t>
            </a:r>
            <a:r>
              <a:rPr lang="en-GB" sz="1800" dirty="0" smtClean="0">
                <a:solidFill>
                  <a:srgbClr val="FF0000"/>
                </a:solidFill>
              </a:rPr>
              <a:t>dependent)</a:t>
            </a:r>
            <a:endParaRPr lang="en-GB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00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68552"/>
          </a:xfrm>
        </p:spPr>
        <p:txBody>
          <a:bodyPr/>
          <a:lstStyle/>
          <a:p>
            <a:r>
              <a:rPr lang="en-GB" sz="2800" dirty="0" smtClean="0"/>
              <a:t>Overview</a:t>
            </a:r>
          </a:p>
          <a:p>
            <a:pPr lvl="1"/>
            <a:r>
              <a:rPr lang="en-GB" sz="2400" dirty="0" smtClean="0"/>
              <a:t>Covered the components of a business model</a:t>
            </a:r>
          </a:p>
          <a:p>
            <a:pPr lvl="1"/>
            <a:r>
              <a:rPr lang="en-GB" sz="2400" dirty="0" smtClean="0"/>
              <a:t>Provided a high-level overview on how it relates to EGI</a:t>
            </a:r>
          </a:p>
          <a:p>
            <a:pPr lvl="1"/>
            <a:r>
              <a:rPr lang="en-GB" sz="2400" dirty="0" smtClean="0"/>
              <a:t>Emphasized the impact on EGI’s sustainability</a:t>
            </a:r>
            <a:endParaRPr lang="en-GB" dirty="0"/>
          </a:p>
          <a:p>
            <a:r>
              <a:rPr lang="en-GB" sz="2800" dirty="0"/>
              <a:t>Next </a:t>
            </a:r>
            <a:r>
              <a:rPr lang="en-GB" sz="2800" dirty="0" smtClean="0"/>
              <a:t>Steps</a:t>
            </a:r>
          </a:p>
          <a:p>
            <a:pPr lvl="1"/>
            <a:r>
              <a:rPr lang="en-GB" sz="2400" dirty="0" smtClean="0"/>
              <a:t>NGIs to work on defining their individual business models</a:t>
            </a:r>
          </a:p>
          <a:p>
            <a:pPr lvl="1"/>
            <a:r>
              <a:rPr lang="en-GB" sz="2400" dirty="0" smtClean="0"/>
              <a:t>Continue the discussion on the best way forward in defining a strategy, a vision, for where we see ourselves in the future</a:t>
            </a:r>
          </a:p>
          <a:p>
            <a:pPr lvl="1"/>
            <a:r>
              <a:rPr lang="en-GB" sz="2400" dirty="0" smtClean="0"/>
              <a:t>Please complete the questionnaire before you leave </a:t>
            </a:r>
            <a:endParaRPr lang="en-GB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20/09/2011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t>21</a:t>
            </a:fld>
            <a:endParaRPr lang="en-GB"/>
          </a:p>
        </p:txBody>
      </p:sp>
      <p:sp>
        <p:nvSpPr>
          <p:cNvPr id="7" name="Footer Placeholder 5"/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Business Models &amp; Sustainability – EGI TF Lyon - Sept 2011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4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284984"/>
            <a:ext cx="8075612" cy="1296144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Thank you!</a:t>
            </a:r>
          </a:p>
          <a:p>
            <a:pPr marL="0" indent="0" algn="ctr">
              <a:buNone/>
            </a:pP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policy@egi.eu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4725144"/>
            <a:ext cx="885698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800" dirty="0" smtClean="0"/>
              <a:t>References</a:t>
            </a:r>
          </a:p>
          <a:p>
            <a:r>
              <a:rPr lang="en-GB" sz="1400" dirty="0" smtClean="0"/>
              <a:t>EGI TF Sustainability and Business Model Session </a:t>
            </a:r>
            <a:r>
              <a:rPr lang="en-GB" sz="1400" dirty="0"/>
              <a:t>- </a:t>
            </a:r>
            <a:r>
              <a:rPr lang="en-GB" sz="1400" dirty="0">
                <a:hlinkClick r:id="rId2"/>
              </a:rPr>
              <a:t>http://go.egi.eu/</a:t>
            </a:r>
            <a:r>
              <a:rPr lang="en-GB" sz="1400" dirty="0" smtClean="0">
                <a:hlinkClick r:id="rId2"/>
              </a:rPr>
              <a:t>yaqzs</a:t>
            </a:r>
            <a:r>
              <a:rPr lang="en-GB" sz="1400" dirty="0" smtClean="0"/>
              <a:t> </a:t>
            </a:r>
          </a:p>
          <a:p>
            <a:r>
              <a:rPr lang="en-GB" sz="1400" dirty="0"/>
              <a:t>Session Material - </a:t>
            </a:r>
            <a:r>
              <a:rPr lang="en-GB" sz="1400" dirty="0">
                <a:hlinkClick r:id="rId3"/>
              </a:rPr>
              <a:t>https://documents.egi.eu/document/</a:t>
            </a:r>
            <a:r>
              <a:rPr lang="en-GB" sz="1400" dirty="0" smtClean="0">
                <a:hlinkClick r:id="rId3"/>
              </a:rPr>
              <a:t>798</a:t>
            </a:r>
            <a:r>
              <a:rPr lang="en-GB" sz="1400" dirty="0" smtClean="0"/>
              <a:t> </a:t>
            </a:r>
          </a:p>
          <a:p>
            <a:r>
              <a:rPr lang="en-GB" sz="1400" dirty="0" smtClean="0"/>
              <a:t>EGI Sustainability Plan (D2.7) - </a:t>
            </a:r>
            <a:r>
              <a:rPr lang="en-GB" sz="1400" dirty="0" smtClean="0">
                <a:hlinkClick r:id="rId4"/>
              </a:rPr>
              <a:t>https://documents.egi.eu/document/313</a:t>
            </a:r>
            <a:r>
              <a:rPr lang="en-GB" sz="1400" dirty="0" smtClean="0"/>
              <a:t> </a:t>
            </a:r>
          </a:p>
          <a:p>
            <a:r>
              <a:rPr lang="en-GB" sz="1400" dirty="0"/>
              <a:t>Business Model </a:t>
            </a:r>
            <a:r>
              <a:rPr lang="en-GB" sz="1400" dirty="0" smtClean="0"/>
              <a:t>Canvas - </a:t>
            </a:r>
            <a:r>
              <a:rPr lang="en-GB" sz="1400" dirty="0" smtClean="0">
                <a:hlinkClick r:id="rId5"/>
              </a:rPr>
              <a:t>http</a:t>
            </a:r>
            <a:r>
              <a:rPr lang="en-GB" sz="1400" dirty="0">
                <a:hlinkClick r:id="rId5"/>
              </a:rPr>
              <a:t>://en.wikipedia.org/wiki/</a:t>
            </a:r>
            <a:r>
              <a:rPr lang="en-GB" sz="1400" dirty="0" smtClean="0">
                <a:hlinkClick r:id="rId5"/>
              </a:rPr>
              <a:t>Business_Model_Canvas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632" y="1052736"/>
            <a:ext cx="6840760" cy="2360062"/>
          </a:xfrm>
          <a:prstGeom prst="rect">
            <a:avLst/>
          </a:prstGeom>
        </p:spPr>
      </p:pic>
      <p:sp>
        <p:nvSpPr>
          <p:cNvPr id="8" name="Footer Placeholder 5"/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Business Models &amp; Sustainability – EGI TF Lyon - Sept 2011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/>
              <a:t>Objectives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04056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 smtClean="0"/>
              <a:t>Introduce the components of a business model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 smtClean="0"/>
              <a:t>Provide a context for how business models apply to EGI and have direct impact on sustainability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 smtClean="0"/>
              <a:t>Encourage NGIs/EIROs to develop their own business model for providing grid services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/>
              <a:t>Through outlining a model by which to follow and related information</a:t>
            </a:r>
          </a:p>
        </p:txBody>
      </p:sp>
      <p:sp>
        <p:nvSpPr>
          <p:cNvPr id="12292" name="Date Placeholder 7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20/09/2011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94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FEE19D-AC68-44E0-A9F3-793CC42538E7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Business Models &amp; Sustainability – EGI TF Lyon -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Sept 2011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92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/>
              <a:t>Evolving IT Landscape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680520"/>
          </a:xfrm>
        </p:spPr>
        <p:txBody>
          <a:bodyPr/>
          <a:lstStyle/>
          <a:p>
            <a:pPr eaLnBrk="1" hangingPunct="1"/>
            <a:r>
              <a:rPr lang="en-GB" sz="2400" dirty="0" smtClean="0"/>
              <a:t>Today, countless innovative business models are emerging</a:t>
            </a:r>
          </a:p>
          <a:p>
            <a:pPr lvl="1"/>
            <a:r>
              <a:rPr lang="en-GB" sz="2000" dirty="0"/>
              <a:t>e</a:t>
            </a:r>
            <a:r>
              <a:rPr lang="en-GB" sz="2000" dirty="0" smtClean="0"/>
              <a:t>.g. cloud computing</a:t>
            </a:r>
          </a:p>
          <a:p>
            <a:pPr eaLnBrk="1" hangingPunct="1"/>
            <a:r>
              <a:rPr lang="en-GB" sz="2400" dirty="0" smtClean="0"/>
              <a:t>Entirely new industries are forming as old ones fade</a:t>
            </a:r>
          </a:p>
          <a:p>
            <a:pPr lvl="1"/>
            <a:r>
              <a:rPr lang="en-GB" sz="2000" dirty="0" smtClean="0"/>
              <a:t>e.g. New media (online, smart phones) vs. traditional (newspapers)</a:t>
            </a:r>
            <a:endParaRPr lang="en-GB" sz="2000" dirty="0"/>
          </a:p>
          <a:p>
            <a:pPr eaLnBrk="1" hangingPunct="1"/>
            <a:r>
              <a:rPr lang="en-GB" sz="2400" dirty="0" smtClean="0"/>
              <a:t>Upstarts are challenging the old guard, some of who are struggling feverishly to reinvest themselves</a:t>
            </a:r>
          </a:p>
          <a:p>
            <a:pPr lvl="1"/>
            <a:r>
              <a:rPr lang="en-GB" sz="2000" dirty="0"/>
              <a:t>e.g. Facebook vs. </a:t>
            </a:r>
            <a:r>
              <a:rPr lang="en-GB" sz="2000" dirty="0" smtClean="0"/>
              <a:t>MySpace; Apple </a:t>
            </a:r>
            <a:r>
              <a:rPr lang="en-GB" sz="2000" dirty="0"/>
              <a:t>vs. </a:t>
            </a:r>
            <a:r>
              <a:rPr lang="en-GB" sz="2000" dirty="0" smtClean="0"/>
              <a:t>Microsoft</a:t>
            </a:r>
          </a:p>
          <a:p>
            <a:r>
              <a:rPr lang="en-GB" sz="2400" dirty="0" smtClean="0"/>
              <a:t>So ask </a:t>
            </a:r>
            <a:r>
              <a:rPr lang="en-GB" sz="2400" dirty="0"/>
              <a:t>yourself:</a:t>
            </a:r>
          </a:p>
          <a:p>
            <a:pPr lvl="1"/>
            <a:r>
              <a:rPr lang="en-GB" sz="2000" dirty="0"/>
              <a:t>How do you imagine your organisation’s structure around distributing computing might look two, five or ten years </a:t>
            </a:r>
            <a:r>
              <a:rPr lang="en-GB" sz="2000" dirty="0" smtClean="0"/>
              <a:t>from </a:t>
            </a:r>
            <a:r>
              <a:rPr lang="en-GB" sz="2000" dirty="0"/>
              <a:t>now?</a:t>
            </a:r>
          </a:p>
          <a:p>
            <a:pPr lvl="1"/>
            <a:r>
              <a:rPr lang="en-GB" sz="2000" dirty="0"/>
              <a:t>Will you/it still be here?</a:t>
            </a:r>
          </a:p>
          <a:p>
            <a:pPr lvl="1"/>
            <a:r>
              <a:rPr lang="en-GB" sz="2000" dirty="0"/>
              <a:t>What would you need to change to </a:t>
            </a:r>
            <a:r>
              <a:rPr lang="en-GB" sz="2000" dirty="0" smtClean="0"/>
              <a:t>ensure </a:t>
            </a:r>
            <a:r>
              <a:rPr lang="en-GB" sz="2000" dirty="0"/>
              <a:t>your </a:t>
            </a:r>
            <a:r>
              <a:rPr lang="en-GB" sz="2000" dirty="0" smtClean="0"/>
              <a:t>relevancy</a:t>
            </a:r>
            <a:r>
              <a:rPr lang="en-GB" sz="2000" dirty="0"/>
              <a:t>?</a:t>
            </a:r>
          </a:p>
        </p:txBody>
      </p:sp>
      <p:sp>
        <p:nvSpPr>
          <p:cNvPr id="12292" name="Date Placeholder 7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20/09/2011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94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FEE19D-AC68-44E0-A9F3-793CC42538E7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680" y="587727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EGI / NGI Sustainability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Business Models &amp; Sustainability – EGI TF Lyon -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Sept 2011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68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Sustainability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060848"/>
            <a:ext cx="8856984" cy="4176464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300"/>
              </a:spcAft>
            </a:pPr>
            <a:r>
              <a:rPr lang="en-GB" sz="2400" dirty="0" smtClean="0"/>
              <a:t>Time to:</a:t>
            </a:r>
          </a:p>
          <a:p>
            <a:pPr lvl="1">
              <a:spcBef>
                <a:spcPts val="200"/>
              </a:spcBef>
              <a:spcAft>
                <a:spcPts val="300"/>
              </a:spcAft>
            </a:pPr>
            <a:r>
              <a:rPr lang="en-GB" sz="2000" dirty="0" smtClean="0"/>
              <a:t>Increase </a:t>
            </a:r>
            <a:r>
              <a:rPr lang="en-GB" sz="2000" dirty="0"/>
              <a:t>the flexibility of the infrastructure </a:t>
            </a:r>
            <a:r>
              <a:rPr lang="en-GB" sz="2000" dirty="0" smtClean="0"/>
              <a:t>to broaden user communities</a:t>
            </a:r>
            <a:endParaRPr lang="en-GB" sz="2000" dirty="0"/>
          </a:p>
          <a:p>
            <a:pPr lvl="2">
              <a:spcBef>
                <a:spcPts val="200"/>
              </a:spcBef>
              <a:spcAft>
                <a:spcPts val="300"/>
              </a:spcAft>
            </a:pP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Integration of clouds and </a:t>
            </a:r>
            <a:r>
              <a:rPr lang="en-GB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virtualisation, HPC infrastructures</a:t>
            </a:r>
          </a:p>
          <a:p>
            <a:pPr lvl="1">
              <a:spcBef>
                <a:spcPts val="200"/>
              </a:spcBef>
              <a:spcAft>
                <a:spcPts val="300"/>
              </a:spcAft>
            </a:pPr>
            <a:r>
              <a:rPr lang="en-GB" sz="2000" dirty="0"/>
              <a:t>Continue to move from a project-based model</a:t>
            </a:r>
          </a:p>
          <a:p>
            <a:pPr lvl="2">
              <a:spcBef>
                <a:spcPts val="200"/>
              </a:spcBef>
              <a:spcAft>
                <a:spcPts val="300"/>
              </a:spcAft>
            </a:pPr>
            <a:r>
              <a:rPr lang="en-GB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Funding to focus </a:t>
            </a: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 </a:t>
            </a:r>
            <a:r>
              <a:rPr lang="en-GB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research and innovation</a:t>
            </a:r>
          </a:p>
          <a:p>
            <a:pPr lvl="2">
              <a:spcBef>
                <a:spcPts val="200"/>
              </a:spcBef>
              <a:spcAft>
                <a:spcPts val="300"/>
              </a:spcAft>
            </a:pPr>
            <a:r>
              <a:rPr lang="en-GB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Prepare </a:t>
            </a: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application for ERIC Organisational </a:t>
            </a:r>
            <a:r>
              <a:rPr lang="en-GB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Model</a:t>
            </a:r>
          </a:p>
          <a:p>
            <a:pPr lvl="2">
              <a:spcBef>
                <a:spcPts val="200"/>
              </a:spcBef>
              <a:spcAft>
                <a:spcPts val="300"/>
              </a:spcAft>
            </a:pPr>
            <a:r>
              <a:rPr lang="en-GB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Define business </a:t>
            </a: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models for </a:t>
            </a:r>
            <a:r>
              <a:rPr lang="en-GB" sz="1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long</a:t>
            </a: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-term financial sustainability of </a:t>
            </a:r>
            <a:r>
              <a:rPr lang="en-GB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EGI</a:t>
            </a:r>
          </a:p>
          <a:p>
            <a:pPr lvl="1">
              <a:spcBef>
                <a:spcPts val="200"/>
              </a:spcBef>
              <a:spcAft>
                <a:spcPts val="300"/>
              </a:spcAft>
            </a:pPr>
            <a:r>
              <a:rPr lang="en-GB" sz="2000" dirty="0" smtClean="0"/>
              <a:t>Ensure </a:t>
            </a:r>
            <a:r>
              <a:rPr lang="en-GB" sz="2000" dirty="0"/>
              <a:t>sustainability of NGIs</a:t>
            </a:r>
          </a:p>
          <a:p>
            <a:pPr lvl="2">
              <a:spcBef>
                <a:spcPts val="200"/>
              </a:spcBef>
              <a:spcAft>
                <a:spcPts val="300"/>
              </a:spcAft>
            </a:pP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Directly engage ministries and national research councils</a:t>
            </a:r>
          </a:p>
          <a:p>
            <a:pPr lvl="2">
              <a:spcBef>
                <a:spcPts val="200"/>
              </a:spcBef>
              <a:spcAft>
                <a:spcPts val="300"/>
              </a:spcAft>
            </a:pP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 </a:t>
            </a:r>
            <a:r>
              <a:rPr lang="en-GB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better positioned with a </a:t>
            </a:r>
            <a:r>
              <a:rPr lang="en-GB" sz="1800" dirty="0" smtClean="0">
                <a:solidFill>
                  <a:srgbClr val="FF0000"/>
                </a:solidFill>
              </a:rPr>
              <a:t>detailed strategy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625B-2D50-4F49-9BE7-AEEB59BBC970}" type="slidenum">
              <a:rPr lang="en-GB" smtClean="0"/>
              <a:t>5</a:t>
            </a:fld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3568" y="1052736"/>
            <a:ext cx="807561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200" dirty="0" smtClean="0">
                <a:solidFill>
                  <a:schemeClr val="accent2">
                    <a:lumMod val="75000"/>
                  </a:schemeClr>
                </a:solidFill>
              </a:rPr>
              <a:t>Bottom line </a:t>
            </a:r>
            <a:r>
              <a:rPr lang="en-GB" sz="2200" dirty="0">
                <a:solidFill>
                  <a:schemeClr val="accent2">
                    <a:lumMod val="75000"/>
                  </a:schemeClr>
                </a:solidFill>
              </a:rPr>
              <a:t>= </a:t>
            </a:r>
            <a:r>
              <a:rPr lang="en-GB" sz="2200" dirty="0" smtClean="0">
                <a:solidFill>
                  <a:schemeClr val="accent2">
                    <a:lumMod val="75000"/>
                  </a:schemeClr>
                </a:solidFill>
              </a:rPr>
              <a:t>Coordinating </a:t>
            </a:r>
            <a:r>
              <a:rPr lang="en-GB" sz="2200" dirty="0">
                <a:solidFill>
                  <a:schemeClr val="accent2">
                    <a:lumMod val="75000"/>
                  </a:schemeClr>
                </a:solidFill>
              </a:rPr>
              <a:t>and maintaining a </a:t>
            </a:r>
            <a:r>
              <a:rPr lang="en-GB" sz="2200" dirty="0" smtClean="0">
                <a:solidFill>
                  <a:schemeClr val="accent2">
                    <a:lumMod val="75000"/>
                  </a:schemeClr>
                </a:solidFill>
              </a:rPr>
              <a:t>world-class </a:t>
            </a:r>
            <a:r>
              <a:rPr lang="en-GB" sz="2200" dirty="0">
                <a:solidFill>
                  <a:schemeClr val="accent2">
                    <a:lumMod val="75000"/>
                  </a:schemeClr>
                </a:solidFill>
              </a:rPr>
              <a:t>infrastructure costs time and </a:t>
            </a:r>
            <a:r>
              <a:rPr lang="en-GB" sz="2200" dirty="0" smtClean="0">
                <a:solidFill>
                  <a:schemeClr val="accent2">
                    <a:lumMod val="75000"/>
                  </a:schemeClr>
                </a:solidFill>
              </a:rPr>
              <a:t>money</a:t>
            </a:r>
            <a:endParaRPr lang="en-GB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Business Models &amp; Sustainability – EGI TF Lyon -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Sept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29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20/09/2011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5776" y="4221088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Public Funding Bodies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39552" y="4365104"/>
            <a:ext cx="1851429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European Commission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0062" y="5092288"/>
            <a:ext cx="1851429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National Research Councils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91880" y="3645024"/>
            <a:ext cx="2160000" cy="212404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46800" rIns="0" rtlCol="0" anchor="t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Service  &amp; Resource Providers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707904" y="4401112"/>
            <a:ext cx="1728190" cy="540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prstClr val="white"/>
                </a:solidFill>
              </a:rPr>
              <a:t>EGI.eu</a:t>
            </a:r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707904" y="4994134"/>
            <a:ext cx="1728190" cy="720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Resource Infrastructure Providers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32480" y="4293096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Technology Providers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48504" y="4760928"/>
            <a:ext cx="1728192" cy="612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Open Source Providers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948504" y="5445072"/>
            <a:ext cx="1728192" cy="64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Commercial Providers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475776" y="2060848"/>
            <a:ext cx="2016344" cy="217835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5" idx="3"/>
            <a:endCxn id="14" idx="0"/>
          </p:cNvCxnSpPr>
          <p:nvPr/>
        </p:nvCxnSpPr>
        <p:spPr>
          <a:xfrm>
            <a:off x="5652120" y="2042736"/>
            <a:ext cx="2160360" cy="2250360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547405" y="4149080"/>
            <a:ext cx="1472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555728" y="4221088"/>
            <a:ext cx="10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860032" y="590921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483768" y="1628800"/>
            <a:ext cx="10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575435" y="5261138"/>
            <a:ext cx="127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Strategic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678196" y="3717032"/>
            <a:ext cx="171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92120" y="1052736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6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User Community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555776" y="5877272"/>
            <a:ext cx="4176464" cy="0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715968" y="3121804"/>
            <a:ext cx="10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Services + Support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45644" y="3096256"/>
            <a:ext cx="171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50681" y="5282044"/>
            <a:ext cx="132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Technology + Support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4644008" y="3032736"/>
            <a:ext cx="240" cy="612288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5651880" y="4725144"/>
            <a:ext cx="1080600" cy="64807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651880" y="4581128"/>
            <a:ext cx="1080600" cy="64807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2555776" y="4581128"/>
            <a:ext cx="936104" cy="576064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4499992" y="3033024"/>
            <a:ext cx="0" cy="612000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2555776" y="4725144"/>
            <a:ext cx="936104" cy="576064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Business Models &amp; Sustainability – EGI TF Lyon -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Sept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 bwMode="auto">
          <a:xfrm>
            <a:off x="2051720" y="115541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dirty="0" smtClean="0"/>
              <a:t>EGI Ecosystem</a:t>
            </a:r>
            <a:endParaRPr lang="en-GB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24" y="980728"/>
            <a:ext cx="206959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44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FF2-4A42-4568-B7C3-BD1D639236E0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20/09/2011</a:t>
            </a:r>
            <a:endParaRPr lang="en-GB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Business Models &amp; Sustainability – EGI TF Lyon -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Sept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Content Placeholder 4"/>
          <p:cNvSpPr txBox="1">
            <a:spLocks/>
          </p:cNvSpPr>
          <p:nvPr/>
        </p:nvSpPr>
        <p:spPr>
          <a:xfrm>
            <a:off x="323528" y="1196752"/>
            <a:ext cx="8640960" cy="25922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What are the relevant provider to consumer relationships in the EGI ecosystem?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2671752"/>
            <a:ext cx="4392488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dirty="0" smtClean="0"/>
              <a:t>Tech. Provider to User Communities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dirty="0" smtClean="0"/>
              <a:t>Tech. Provider to EGI Collaboration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dirty="0" smtClean="0"/>
              <a:t>EGI.eu to NGIs/EIROs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dirty="0" smtClean="0"/>
              <a:t>EGI.eu to User Communities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355976" y="2636912"/>
            <a:ext cx="4608512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5"/>
            </a:pPr>
            <a:r>
              <a:rPr lang="en-GB" dirty="0" smtClean="0"/>
              <a:t>NGIs to User Communities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5"/>
            </a:pPr>
            <a:r>
              <a:rPr lang="en-GB" dirty="0" smtClean="0"/>
              <a:t>NGIs to Resource Centres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5"/>
            </a:pPr>
            <a:r>
              <a:rPr lang="en-GB" dirty="0" smtClean="0"/>
              <a:t>Resource Centres to User Communities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5"/>
            </a:pPr>
            <a:r>
              <a:rPr lang="en-GB" dirty="0" smtClean="0"/>
              <a:t>EGI Collaboration to User Communities</a:t>
            </a:r>
          </a:p>
          <a:p>
            <a:endParaRPr lang="en-GB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 bwMode="auto">
          <a:xfrm>
            <a:off x="1187624" y="5373216"/>
            <a:ext cx="72008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buNone/>
            </a:pPr>
            <a:r>
              <a:rPr lang="en-GB" sz="1800" dirty="0">
                <a:solidFill>
                  <a:srgbClr val="FF0000"/>
                </a:solidFill>
              </a:rPr>
              <a:t>For each of these provider-consumer </a:t>
            </a:r>
            <a:r>
              <a:rPr lang="en-GB" sz="1800" dirty="0" smtClean="0">
                <a:solidFill>
                  <a:srgbClr val="FF0000"/>
                </a:solidFill>
              </a:rPr>
              <a:t>relationships, </a:t>
            </a:r>
            <a:r>
              <a:rPr lang="en-GB" sz="1800" dirty="0">
                <a:solidFill>
                  <a:srgbClr val="FF0000"/>
                </a:solidFill>
              </a:rPr>
              <a:t>one or more b</a:t>
            </a:r>
            <a:r>
              <a:rPr lang="en-GB" sz="1800" dirty="0" smtClean="0">
                <a:solidFill>
                  <a:srgbClr val="FF0000"/>
                </a:solidFill>
              </a:rPr>
              <a:t>usiness </a:t>
            </a:r>
            <a:r>
              <a:rPr lang="en-GB" sz="1800" dirty="0">
                <a:solidFill>
                  <a:srgbClr val="FF0000"/>
                </a:solidFill>
              </a:rPr>
              <a:t>m</a:t>
            </a:r>
            <a:r>
              <a:rPr lang="en-GB" sz="1800" dirty="0" smtClean="0">
                <a:solidFill>
                  <a:srgbClr val="FF0000"/>
                </a:solidFill>
              </a:rPr>
              <a:t>odels </a:t>
            </a:r>
            <a:r>
              <a:rPr lang="en-GB" sz="1800" dirty="0">
                <a:solidFill>
                  <a:srgbClr val="FF0000"/>
                </a:solidFill>
              </a:rPr>
              <a:t>should be defined</a:t>
            </a:r>
          </a:p>
          <a:p>
            <a:pPr marL="0" indent="0" algn="ctr">
              <a:spcBef>
                <a:spcPts val="300"/>
              </a:spcBef>
              <a:buNone/>
            </a:pP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164287" cy="865187"/>
          </a:xfrm>
        </p:spPr>
        <p:txBody>
          <a:bodyPr/>
          <a:lstStyle/>
          <a:p>
            <a:r>
              <a:rPr lang="en-GB" sz="3600" dirty="0" smtClean="0"/>
              <a:t>Provider to Consumer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1319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Who/What needs to be sustained?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496944" cy="4669979"/>
          </a:xfrm>
        </p:spPr>
        <p:txBody>
          <a:bodyPr/>
          <a:lstStyle/>
          <a:p>
            <a:r>
              <a:rPr lang="en-US" dirty="0" smtClean="0"/>
              <a:t>Who</a:t>
            </a:r>
          </a:p>
          <a:p>
            <a:pPr lvl="1"/>
            <a:r>
              <a:rPr lang="en-US" dirty="0" smtClean="0"/>
              <a:t>The EGI Collaboration/Partnership</a:t>
            </a:r>
          </a:p>
          <a:p>
            <a:pPr lvl="2"/>
            <a:r>
              <a:rPr lang="en-US" dirty="0" smtClean="0"/>
              <a:t>NGIs/EIROs</a:t>
            </a:r>
          </a:p>
          <a:p>
            <a:pPr lvl="2"/>
            <a:r>
              <a:rPr lang="en-US" dirty="0" smtClean="0"/>
              <a:t>Resource </a:t>
            </a:r>
            <a:r>
              <a:rPr lang="en-US" dirty="0" err="1" smtClean="0"/>
              <a:t>Centres</a:t>
            </a:r>
            <a:endParaRPr lang="en-US" dirty="0" smtClean="0"/>
          </a:p>
          <a:p>
            <a:pPr lvl="2"/>
            <a:r>
              <a:rPr lang="en-US" dirty="0" smtClean="0"/>
              <a:t>EGI.eu</a:t>
            </a:r>
            <a:endParaRPr lang="en-US" dirty="0"/>
          </a:p>
          <a:p>
            <a:pPr lvl="1"/>
            <a:r>
              <a:rPr lang="en-US" dirty="0" smtClean="0"/>
              <a:t>User </a:t>
            </a:r>
            <a:r>
              <a:rPr lang="en-US" dirty="0"/>
              <a:t>Communities</a:t>
            </a:r>
          </a:p>
          <a:p>
            <a:pPr lvl="1"/>
            <a:r>
              <a:rPr lang="en-US" dirty="0" smtClean="0"/>
              <a:t>Technology Providers</a:t>
            </a:r>
          </a:p>
          <a:p>
            <a:r>
              <a:rPr lang="en-US" dirty="0" smtClean="0"/>
              <a:t>What</a:t>
            </a:r>
          </a:p>
          <a:p>
            <a:pPr lvl="1"/>
            <a:r>
              <a:rPr lang="en-US" dirty="0" smtClean="0"/>
              <a:t>EGI Service Portfolio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Business Models &amp; Sustainability – EGI TF Lyon - Sept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43808" y="580526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1683637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/>
              <a:t>What is a Business Model?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251520" y="2420888"/>
            <a:ext cx="4752528" cy="252028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sz="2800" dirty="0" smtClean="0"/>
              <a:t>Definition: </a:t>
            </a:r>
          </a:p>
          <a:p>
            <a:r>
              <a:rPr lang="en-GB" sz="2200" dirty="0" smtClean="0"/>
              <a:t>The rationale of how an organisation creates, delivers, and captures value sustainably</a:t>
            </a:r>
          </a:p>
        </p:txBody>
      </p:sp>
      <p:sp>
        <p:nvSpPr>
          <p:cNvPr id="12292" name="Date Placeholder 7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20/09/2011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94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FEE19D-AC68-44E0-A9F3-793CC42538E7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107504" y="5445224"/>
            <a:ext cx="367240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GB" sz="1400" dirty="0" smtClean="0"/>
              <a:t>Source: Business Model Generation </a:t>
            </a:r>
          </a:p>
          <a:p>
            <a:pPr marL="0" lvl="2" indent="0">
              <a:buNone/>
            </a:pPr>
            <a:r>
              <a:rPr lang="en-GB" sz="1400" dirty="0" smtClean="0"/>
              <a:t>(used also in Wikipedia) </a:t>
            </a:r>
            <a:r>
              <a:rPr lang="en-GB" sz="1400" dirty="0" smtClean="0">
                <a:hlinkClick r:id="rId3"/>
              </a:rPr>
              <a:t>http://www.businessmodelgeneration.com/</a:t>
            </a:r>
            <a:endParaRPr lang="en-GB" sz="1400" dirty="0" smtClean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Business Models &amp; Sustainability – EGI TF Lyon -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Sept 2011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Barter Business Models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44824"/>
            <a:ext cx="3931277" cy="43924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1052736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Every organisation has a business model, including non-profits.</a:t>
            </a:r>
          </a:p>
          <a:p>
            <a:r>
              <a:rPr lang="en-GB" dirty="0" smtClean="0"/>
              <a:t>To survive, every organisation that creates and delivers value must generate enough revenue to cover its expenses.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709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20134</TotalTime>
  <Words>2043</Words>
  <Application>Microsoft Macintosh PowerPoint</Application>
  <PresentationFormat>On-screen Show (4:3)</PresentationFormat>
  <Paragraphs>315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EGI-InSPIRE 2</vt:lpstr>
      <vt:lpstr>EG-InSPIRE</vt:lpstr>
      <vt:lpstr>1_EG-InSPIRE</vt:lpstr>
      <vt:lpstr>Intro to Business Models &amp;  EGI Sustainability</vt:lpstr>
      <vt:lpstr>Content</vt:lpstr>
      <vt:lpstr>Objectives</vt:lpstr>
      <vt:lpstr>Evolving IT Landscape</vt:lpstr>
      <vt:lpstr>Sustainability</vt:lpstr>
      <vt:lpstr>PowerPoint Presentation</vt:lpstr>
      <vt:lpstr>Provider to Consumer</vt:lpstr>
      <vt:lpstr>Who/What needs to be sustained?</vt:lpstr>
      <vt:lpstr>What is a Business Model?</vt:lpstr>
      <vt:lpstr>How do we describe  a Business Model?</vt:lpstr>
      <vt:lpstr>Where to start?</vt:lpstr>
      <vt:lpstr>PowerPoint Presentation</vt:lpstr>
      <vt:lpstr>PowerPoint Presentation</vt:lpstr>
      <vt:lpstr>PowerPoint Presentation</vt:lpstr>
      <vt:lpstr>4. Customer Relationships</vt:lpstr>
      <vt:lpstr>5. Key Resources</vt:lpstr>
      <vt:lpstr>6. Key Activities</vt:lpstr>
      <vt:lpstr>7. Key Partnerships</vt:lpstr>
      <vt:lpstr>8. Cost Structure</vt:lpstr>
      <vt:lpstr>9. Revenue Streams</vt:lpstr>
      <vt:lpstr>Summary</vt:lpstr>
      <vt:lpstr>PowerPoint Presentation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Sy Holsinger</cp:lastModifiedBy>
  <cp:revision>230</cp:revision>
  <cp:lastPrinted>2011-07-29T13:02:55Z</cp:lastPrinted>
  <dcterms:created xsi:type="dcterms:W3CDTF">2010-09-03T12:01:03Z</dcterms:created>
  <dcterms:modified xsi:type="dcterms:W3CDTF">2011-09-22T14:13:17Z</dcterms:modified>
</cp:coreProperties>
</file>