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3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6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9.xml" ContentType="application/vnd.openxmlformats-officedocument.presentationml.notesSlid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notesSlides/notesSlide10.xml" ContentType="application/vnd.openxmlformats-officedocument.presentationml.notesSlide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notesSlides/notesSlide11.xml" ContentType="application/vnd.openxmlformats-officedocument.presentationml.notesSlide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notesSlides/notesSlide14.xml" ContentType="application/vnd.openxmlformats-officedocument.presentationml.notesSlide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notesSlides/notesSlide15.xml" ContentType="application/vnd.openxmlformats-officedocument.presentationml.notesSlide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notesSlides/notesSlide16.xml" ContentType="application/vnd.openxmlformats-officedocument.presentationml.notesSlide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notesSlides/notesSlide17.xml" ContentType="application/vnd.openxmlformats-officedocument.presentationml.notesSlide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9" r:id="rId2"/>
    <p:sldId id="261" r:id="rId3"/>
    <p:sldId id="289" r:id="rId4"/>
    <p:sldId id="288" r:id="rId5"/>
    <p:sldId id="281" r:id="rId6"/>
    <p:sldId id="290" r:id="rId7"/>
    <p:sldId id="291" r:id="rId8"/>
    <p:sldId id="282" r:id="rId9"/>
    <p:sldId id="292" r:id="rId10"/>
    <p:sldId id="298" r:id="rId11"/>
    <p:sldId id="299" r:id="rId12"/>
    <p:sldId id="293" r:id="rId13"/>
    <p:sldId id="283" r:id="rId14"/>
    <p:sldId id="295" r:id="rId15"/>
    <p:sldId id="296" r:id="rId16"/>
    <p:sldId id="300" r:id="rId17"/>
    <p:sldId id="275" r:id="rId18"/>
    <p:sldId id="277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79CC93D-E52E-4D84-901B-11D7331DD495}">
          <p14:sldIdLst>
            <p14:sldId id="259"/>
          </p14:sldIdLst>
        </p14:section>
        <p14:section name="Overview and Objectives" id="{ABA716BF-3A5C-4ADB-94C9-CFEF84EBA240}">
          <p14:sldIdLst>
            <p14:sldId id="261"/>
            <p14:sldId id="289"/>
            <p14:sldId id="288"/>
            <p14:sldId id="281"/>
            <p14:sldId id="290"/>
            <p14:sldId id="291"/>
            <p14:sldId id="282"/>
            <p14:sldId id="292"/>
            <p14:sldId id="298"/>
            <p14:sldId id="299"/>
            <p14:sldId id="293"/>
            <p14:sldId id="283"/>
            <p14:sldId id="295"/>
            <p14:sldId id="296"/>
            <p14:sldId id="300"/>
          </p14:sldIdLst>
        </p14:section>
        <p14:section name="Conclusion and Summary" id="{790CEF5B-569A-4C2F-BED5-750B08C0E5AD}">
          <p14:sldIdLst>
            <p14:sldId id="275"/>
            <p14:sldId id="277"/>
          </p14:sldIdLst>
        </p14:section>
        <p14:section name="Appendix" id="{3F78B471-41DA-46F2-A8E4-97E471896AB3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9ED6"/>
    <a:srgbClr val="00330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174" autoAdjust="0"/>
    <p:restoredTop sz="83977" autoAdjust="0"/>
  </p:normalViewPr>
  <p:slideViewPr>
    <p:cSldViewPr>
      <p:cViewPr varScale="1">
        <p:scale>
          <a:sx n="61" d="100"/>
          <a:sy n="61" d="100"/>
        </p:scale>
        <p:origin x="-172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4" d="100"/>
        <a:sy n="154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3144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3FDC75-7F73-4A4A-A77C-09AADF00E0EA}" type="datetimeFigureOut">
              <a:rPr lang="en-US" smtClean="0"/>
              <a:pPr/>
              <a:t>9/20/2011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9226BF-1F13-42D3-80DC-373E7ADD1EB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51659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AEF76B-3757-4A0B-AF93-28494465C1DD}" type="datetimeFigureOut">
              <a:rPr lang="en-US" smtClean="0"/>
              <a:pPr/>
              <a:t>9/20/2011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693FD4-8F83-4EF7-AC3F-0DC0388986B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32211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This template can be used as a starter file for presenting training materials in a group setting.</a:t>
            </a:r>
          </a:p>
          <a:p>
            <a:endParaRPr lang="en-US" dirty="0" smtClean="0"/>
          </a:p>
          <a:p>
            <a:pPr lvl="0"/>
            <a:r>
              <a:rPr lang="en-US" sz="1200" b="1" dirty="0" smtClean="0"/>
              <a:t>Sections</a:t>
            </a:r>
            <a:endParaRPr lang="en-US" sz="1200" b="0" dirty="0" smtClean="0"/>
          </a:p>
          <a:p>
            <a:pPr lvl="0"/>
            <a:r>
              <a:rPr lang="en-US" sz="1200" b="0" dirty="0" smtClean="0"/>
              <a:t>Right-click on a slide to add sections.</a:t>
            </a:r>
            <a:r>
              <a:rPr lang="en-US" sz="1200" b="0" baseline="0" dirty="0" smtClean="0"/>
              <a:t> Sections can help to organize your slides or facilitate collaboration between multiple authors.</a:t>
            </a:r>
            <a:endParaRPr lang="en-US" sz="1200" b="0" dirty="0" smtClean="0"/>
          </a:p>
          <a:p>
            <a:pPr lvl="0"/>
            <a:endParaRPr lang="en-US" sz="1200" b="1" dirty="0" smtClean="0"/>
          </a:p>
          <a:p>
            <a:pPr lvl="0"/>
            <a:r>
              <a:rPr lang="en-US" sz="1200" b="1" dirty="0" smtClean="0"/>
              <a:t>Notes</a:t>
            </a:r>
          </a:p>
          <a:p>
            <a:pPr lvl="0"/>
            <a:r>
              <a:rPr lang="en-US" sz="1200" dirty="0" smtClean="0"/>
              <a:t>Use the Notes section for delivery notes or to provide additional details for the audience.</a:t>
            </a:r>
            <a:r>
              <a:rPr lang="en-US" sz="1200" baseline="0" dirty="0" smtClean="0"/>
              <a:t> View these notes in Presentation View during your presentation. </a:t>
            </a:r>
          </a:p>
          <a:p>
            <a:pPr lvl="0">
              <a:buFontTx/>
              <a:buNone/>
            </a:pPr>
            <a:r>
              <a:rPr lang="en-US" sz="1200" dirty="0" smtClean="0"/>
              <a:t>Keep in mind the font size (important for accessibility, visibility, videotaping, and online production)</a:t>
            </a:r>
          </a:p>
          <a:p>
            <a:pPr lvl="0"/>
            <a:endParaRPr lang="en-US" sz="1200" dirty="0" smtClean="0"/>
          </a:p>
          <a:p>
            <a:pPr lvl="0">
              <a:buFontTx/>
              <a:buNone/>
            </a:pPr>
            <a:r>
              <a:rPr lang="en-US" sz="1200" b="1" dirty="0" smtClean="0"/>
              <a:t>Coordinated colors </a:t>
            </a:r>
          </a:p>
          <a:p>
            <a:pPr lvl="0">
              <a:buFontTx/>
              <a:buNone/>
            </a:pPr>
            <a:r>
              <a:rPr lang="en-US" sz="1200" dirty="0" smtClean="0"/>
              <a:t>Pay particular attention to the graphs, charts, and text boxes.</a:t>
            </a:r>
            <a:r>
              <a:rPr lang="en-US" sz="1200" baseline="0" dirty="0" smtClean="0"/>
              <a:t> </a:t>
            </a:r>
            <a:endParaRPr lang="en-US" sz="1200" dirty="0" smtClean="0"/>
          </a:p>
          <a:p>
            <a:pPr lvl="0"/>
            <a:r>
              <a:rPr lang="en-US" sz="1200" dirty="0" smtClean="0"/>
              <a:t>Consider that attendees will print in black and white or </a:t>
            </a:r>
            <a:r>
              <a:rPr lang="en-US" sz="1200" dirty="0" err="1" smtClean="0"/>
              <a:t>grayscale</a:t>
            </a:r>
            <a:r>
              <a:rPr lang="en-US" sz="1200" dirty="0" smtClean="0"/>
              <a:t>. Run a test print to make sure your colors work when printed in pure black and white and </a:t>
            </a:r>
            <a:r>
              <a:rPr lang="en-US" sz="1200" dirty="0" err="1" smtClean="0"/>
              <a:t>grayscale</a:t>
            </a:r>
            <a:r>
              <a:rPr lang="en-US" sz="1200" dirty="0" smtClean="0"/>
              <a:t>.</a:t>
            </a:r>
          </a:p>
          <a:p>
            <a:pPr lvl="0">
              <a:buFontTx/>
              <a:buNone/>
            </a:pPr>
            <a:endParaRPr lang="en-US" sz="1200" dirty="0" smtClean="0"/>
          </a:p>
          <a:p>
            <a:pPr lvl="0">
              <a:buFontTx/>
              <a:buNone/>
            </a:pPr>
            <a:r>
              <a:rPr lang="en-US" sz="1200" b="1" dirty="0" smtClean="0"/>
              <a:t>Graphics, tables, and graphs</a:t>
            </a:r>
          </a:p>
          <a:p>
            <a:pPr lvl="0"/>
            <a:r>
              <a:rPr lang="en-US" sz="1200" dirty="0" smtClean="0"/>
              <a:t>Keep it simple: If possible, use consistent, non-distracting styles and colors.</a:t>
            </a:r>
          </a:p>
          <a:p>
            <a:pPr lvl="0"/>
            <a:r>
              <a:rPr lang="en-US" sz="1200" dirty="0" smtClean="0"/>
              <a:t>Label all graphs and tables.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 smtClean="0"/>
              <a:t>Give a brief overview of the presentation.</a:t>
            </a:r>
            <a:r>
              <a:rPr lang="en-US" baseline="0" dirty="0" smtClean="0"/>
              <a:t> D</a:t>
            </a:r>
            <a:r>
              <a:rPr lang="en-US" dirty="0" smtClean="0"/>
              <a:t>escribe the major focus of the presentation and why it is important.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Introduce each of the major topics.</a:t>
            </a:r>
          </a:p>
          <a:p>
            <a:r>
              <a:rPr lang="en-US" dirty="0" smtClean="0"/>
              <a:t>To provide a road map for the audience, you</a:t>
            </a:r>
            <a:r>
              <a:rPr lang="en-US" baseline="0" dirty="0" smtClean="0"/>
              <a:t> can </a:t>
            </a:r>
            <a:r>
              <a:rPr lang="en-US" dirty="0" smtClean="0"/>
              <a:t>repeat this Overview slide throughout the presentation, highlighting the particular topic you will discuss next.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 smtClean="0"/>
              <a:t>Give a brief overview of the presentation.</a:t>
            </a:r>
            <a:r>
              <a:rPr lang="en-US" baseline="0" dirty="0" smtClean="0"/>
              <a:t> D</a:t>
            </a:r>
            <a:r>
              <a:rPr lang="en-US" dirty="0" smtClean="0"/>
              <a:t>escribe the major focus of the presentation and why it is important.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Introduce each of the major topics.</a:t>
            </a:r>
          </a:p>
          <a:p>
            <a:r>
              <a:rPr lang="en-US" dirty="0" smtClean="0"/>
              <a:t>To provide a road map for the audience, you</a:t>
            </a:r>
            <a:r>
              <a:rPr lang="en-US" baseline="0" dirty="0" smtClean="0"/>
              <a:t> can </a:t>
            </a:r>
            <a:r>
              <a:rPr lang="en-US" dirty="0" smtClean="0"/>
              <a:t>repeat this Overview slide throughout the presentation, highlighting the particular topic you will discuss next.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 smtClean="0"/>
              <a:t>Give a brief overview of the presentation.</a:t>
            </a:r>
            <a:r>
              <a:rPr lang="en-US" baseline="0" dirty="0" smtClean="0"/>
              <a:t> D</a:t>
            </a:r>
            <a:r>
              <a:rPr lang="en-US" dirty="0" smtClean="0"/>
              <a:t>escribe the major focus of the presentation and why it is important.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Introduce each of the major topics.</a:t>
            </a:r>
          </a:p>
          <a:p>
            <a:r>
              <a:rPr lang="en-US" dirty="0" smtClean="0"/>
              <a:t>To provide a road map for the audience, you</a:t>
            </a:r>
            <a:r>
              <a:rPr lang="en-US" baseline="0" dirty="0" smtClean="0"/>
              <a:t> can </a:t>
            </a:r>
            <a:r>
              <a:rPr lang="en-US" dirty="0" smtClean="0"/>
              <a:t>repeat this Overview slide throughout the presentation, highlighting the particular topic you will discuss next.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 smtClean="0"/>
              <a:t>Give a brief overview of the presentation.</a:t>
            </a:r>
            <a:r>
              <a:rPr lang="en-US" baseline="0" dirty="0" smtClean="0"/>
              <a:t> D</a:t>
            </a:r>
            <a:r>
              <a:rPr lang="en-US" dirty="0" smtClean="0"/>
              <a:t>escribe the major focus of the presentation and why it is important.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Introduce each of the major topics.</a:t>
            </a:r>
          </a:p>
          <a:p>
            <a:r>
              <a:rPr lang="en-US" dirty="0" smtClean="0"/>
              <a:t>To provide a road map for the audience, you</a:t>
            </a:r>
            <a:r>
              <a:rPr lang="en-US" baseline="0" dirty="0" smtClean="0"/>
              <a:t> can </a:t>
            </a:r>
            <a:r>
              <a:rPr lang="en-US" dirty="0" smtClean="0"/>
              <a:t>repeat this Overview slide throughout the presentation, highlighting the particular topic you will discuss next.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 smtClean="0"/>
              <a:t>Give a brief overview of the presentation.</a:t>
            </a:r>
            <a:r>
              <a:rPr lang="en-US" baseline="0" dirty="0" smtClean="0"/>
              <a:t> D</a:t>
            </a:r>
            <a:r>
              <a:rPr lang="en-US" dirty="0" smtClean="0"/>
              <a:t>escribe the major focus of the presentation and why it is important.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Introduce each of the major topics.</a:t>
            </a:r>
          </a:p>
          <a:p>
            <a:r>
              <a:rPr lang="en-US" dirty="0" smtClean="0"/>
              <a:t>To provide a road map for the audience, you</a:t>
            </a:r>
            <a:r>
              <a:rPr lang="en-US" baseline="0" dirty="0" smtClean="0"/>
              <a:t> can </a:t>
            </a:r>
            <a:r>
              <a:rPr lang="en-US" dirty="0" smtClean="0"/>
              <a:t>repeat this Overview slide throughout the presentation, highlighting the particular topic you will discuss next.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 smtClean="0"/>
              <a:t>Give a brief overview of the presentation.</a:t>
            </a:r>
            <a:r>
              <a:rPr lang="en-US" baseline="0" dirty="0" smtClean="0"/>
              <a:t> D</a:t>
            </a:r>
            <a:r>
              <a:rPr lang="en-US" dirty="0" smtClean="0"/>
              <a:t>escribe the major focus of the presentation and why it is important.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Introduce each of the major topics.</a:t>
            </a:r>
          </a:p>
          <a:p>
            <a:r>
              <a:rPr lang="en-US" dirty="0" smtClean="0"/>
              <a:t>To provide a road map for the audience, you</a:t>
            </a:r>
            <a:r>
              <a:rPr lang="en-US" baseline="0" dirty="0" smtClean="0"/>
              <a:t> can </a:t>
            </a:r>
            <a:r>
              <a:rPr lang="en-US" dirty="0" smtClean="0"/>
              <a:t>repeat this Overview slide throughout the presentation, highlighting the particular topic you will discuss next.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Summarize presentation content by restating the important points from the lessons.</a:t>
            </a:r>
          </a:p>
          <a:p>
            <a:r>
              <a:rPr lang="en-US" dirty="0" smtClean="0"/>
              <a:t>What do you want the audience to remember when they leave your presentation?</a:t>
            </a:r>
          </a:p>
          <a:p>
            <a:endParaRPr lang="en-US" dirty="0" smtClean="0"/>
          </a:p>
          <a:p>
            <a:r>
              <a:rPr lang="en-US" dirty="0" smtClean="0"/>
              <a:t>Save your presentation to a video for easy distribution (To create a video, click the File tab, and then click Share.  Under File Types, click Create a Video.)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3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dirty="0" smtClean="0"/>
              <a:t>Microsoft </a:t>
            </a:r>
            <a:r>
              <a:rPr lang="en-US" b="1" dirty="0" smtClean="0"/>
              <a:t>Engineering Excellence</a:t>
            </a:r>
            <a:endParaRPr lang="en-US" dirty="0" smtClean="0"/>
          </a:p>
        </p:txBody>
      </p:sp>
      <p:sp>
        <p:nvSpPr>
          <p:cNvPr id="41987" name="Rectangle 25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dirty="0" smtClean="0"/>
              <a:t>Microsoft Confidential</a:t>
            </a:r>
          </a:p>
        </p:txBody>
      </p:sp>
      <p:sp>
        <p:nvSpPr>
          <p:cNvPr id="41988" name="Rectangle 26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B44A5F-6CE4-493C-A0D7-6834FF76660C}" type="slidenum">
              <a:rPr lang="en-US" smtClean="0"/>
              <a:pPr/>
              <a:t>18</a:t>
            </a:fld>
            <a:endParaRPr lang="en-US" dirty="0" smtClean="0"/>
          </a:p>
        </p:txBody>
      </p:sp>
      <p:sp>
        <p:nvSpPr>
          <p:cNvPr id="419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450850"/>
            <a:ext cx="4572000" cy="3429000"/>
          </a:xfrm>
          <a:ln/>
        </p:spPr>
      </p:sp>
      <p:sp>
        <p:nvSpPr>
          <p:cNvPr id="419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7492" y="4130104"/>
            <a:ext cx="6261652" cy="4554823"/>
          </a:xfrm>
          <a:noFill/>
          <a:ln/>
        </p:spPr>
        <p:txBody>
          <a:bodyPr/>
          <a:lstStyle/>
          <a:p>
            <a:pPr>
              <a:buFontTx/>
              <a:buNone/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 smtClean="0"/>
              <a:t>Give a brief overview of the presentation.</a:t>
            </a:r>
            <a:r>
              <a:rPr lang="en-US" baseline="0" dirty="0" smtClean="0"/>
              <a:t> D</a:t>
            </a:r>
            <a:r>
              <a:rPr lang="en-US" dirty="0" smtClean="0"/>
              <a:t>escribe the major focus of the presentation and why it is important.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Introduce each of the major topics.</a:t>
            </a:r>
          </a:p>
          <a:p>
            <a:r>
              <a:rPr lang="en-US" dirty="0" smtClean="0"/>
              <a:t>To provide a road map for the audience, you</a:t>
            </a:r>
            <a:r>
              <a:rPr lang="en-US" baseline="0" dirty="0" smtClean="0"/>
              <a:t> can </a:t>
            </a:r>
            <a:r>
              <a:rPr lang="en-US" dirty="0" smtClean="0"/>
              <a:t>repeat this Overview slide throughout the presentation, highlighting the particular topic you will discuss next.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 smtClean="0"/>
              <a:t>Give a brief overview of the presentation.</a:t>
            </a:r>
            <a:r>
              <a:rPr lang="en-US" baseline="0" dirty="0" smtClean="0"/>
              <a:t> D</a:t>
            </a:r>
            <a:r>
              <a:rPr lang="en-US" dirty="0" smtClean="0"/>
              <a:t>escribe the major focus of the presentation and why it is important.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Introduce each of the major topics.</a:t>
            </a:r>
          </a:p>
          <a:p>
            <a:r>
              <a:rPr lang="en-US" dirty="0" smtClean="0"/>
              <a:t>To provide a road map for the audience, you</a:t>
            </a:r>
            <a:r>
              <a:rPr lang="en-US" baseline="0" dirty="0" smtClean="0"/>
              <a:t> can </a:t>
            </a:r>
            <a:r>
              <a:rPr lang="en-US" dirty="0" smtClean="0"/>
              <a:t>repeat this Overview slide throughout the presentation, highlighting the particular topic you will discuss next.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 smtClean="0"/>
              <a:t>Give a brief overview of the presentation.</a:t>
            </a:r>
            <a:r>
              <a:rPr lang="en-US" baseline="0" dirty="0" smtClean="0"/>
              <a:t> D</a:t>
            </a:r>
            <a:r>
              <a:rPr lang="en-US" dirty="0" smtClean="0"/>
              <a:t>escribe the major focus of the presentation and why it is important.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Introduce each of the major topics.</a:t>
            </a:r>
          </a:p>
          <a:p>
            <a:r>
              <a:rPr lang="en-US" dirty="0" smtClean="0"/>
              <a:t>To provide a road map for the audience, you</a:t>
            </a:r>
            <a:r>
              <a:rPr lang="en-US" baseline="0" dirty="0" smtClean="0"/>
              <a:t> can </a:t>
            </a:r>
            <a:r>
              <a:rPr lang="en-US" dirty="0" smtClean="0"/>
              <a:t>repeat this Overview slide throughout the presentation, highlighting the particular topic you will discuss next.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This is another option</a:t>
            </a:r>
            <a:r>
              <a:rPr lang="en-US" sz="1200" baseline="0" dirty="0" smtClean="0"/>
              <a:t> for an Overview slides using transitions.</a:t>
            </a:r>
            <a:endParaRPr lang="en-US" sz="12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 smtClean="0"/>
              <a:t>Give a brief overview of the presentation.</a:t>
            </a:r>
            <a:r>
              <a:rPr lang="en-US" baseline="0" dirty="0" smtClean="0"/>
              <a:t> D</a:t>
            </a:r>
            <a:r>
              <a:rPr lang="en-US" dirty="0" smtClean="0"/>
              <a:t>escribe the major focus of the presentation and why it is important.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Introduce each of the major topics.</a:t>
            </a:r>
          </a:p>
          <a:p>
            <a:r>
              <a:rPr lang="en-US" dirty="0" smtClean="0"/>
              <a:t>To provide a road map for the audience, you</a:t>
            </a:r>
            <a:r>
              <a:rPr lang="en-US" baseline="0" dirty="0" smtClean="0"/>
              <a:t> can </a:t>
            </a:r>
            <a:r>
              <a:rPr lang="en-US" dirty="0" smtClean="0"/>
              <a:t>repeat this Overview slide throughout the presentation, highlighting the particular topic you will discuss next.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 smtClean="0"/>
              <a:t>Give a brief overview of the presentation.</a:t>
            </a:r>
            <a:r>
              <a:rPr lang="en-US" baseline="0" dirty="0" smtClean="0"/>
              <a:t> D</a:t>
            </a:r>
            <a:r>
              <a:rPr lang="en-US" dirty="0" smtClean="0"/>
              <a:t>escribe the major focus of the presentation and why it is important.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Introduce each of the major topics.</a:t>
            </a:r>
          </a:p>
          <a:p>
            <a:r>
              <a:rPr lang="en-US" dirty="0" smtClean="0"/>
              <a:t>To provide a road map for the audience, you</a:t>
            </a:r>
            <a:r>
              <a:rPr lang="en-US" baseline="0" dirty="0" smtClean="0"/>
              <a:t> can </a:t>
            </a:r>
            <a:r>
              <a:rPr lang="en-US" dirty="0" smtClean="0"/>
              <a:t>repeat this Overview slide throughout the presentation, highlighting the particular topic you will discuss next.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 smtClean="0"/>
              <a:t>Give a brief overview of the presentation.</a:t>
            </a:r>
            <a:r>
              <a:rPr lang="en-US" baseline="0" dirty="0" smtClean="0"/>
              <a:t> D</a:t>
            </a:r>
            <a:r>
              <a:rPr lang="en-US" dirty="0" smtClean="0"/>
              <a:t>escribe the major focus of the presentation and why it is important.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Introduce each of the major topics.</a:t>
            </a:r>
          </a:p>
          <a:p>
            <a:r>
              <a:rPr lang="en-US" dirty="0" smtClean="0"/>
              <a:t>To provide a road map for the audience, you</a:t>
            </a:r>
            <a:r>
              <a:rPr lang="en-US" baseline="0" dirty="0" smtClean="0"/>
              <a:t> can </a:t>
            </a:r>
            <a:r>
              <a:rPr lang="en-US" dirty="0" smtClean="0"/>
              <a:t>repeat this Overview slide throughout the presentation, highlighting the particular topic you will discuss next.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590800" y="2286000"/>
            <a:ext cx="6180224" cy="1470025"/>
          </a:xfrm>
        </p:spPr>
        <p:txBody>
          <a:bodyPr anchor="t"/>
          <a:lstStyle>
            <a:lvl1pPr algn="r">
              <a:defRPr b="1" cap="small" baseline="0">
                <a:solidFill>
                  <a:srgbClr val="0033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400" y="4038600"/>
            <a:ext cx="4772528" cy="990600"/>
          </a:xfrm>
        </p:spPr>
        <p:txBody>
          <a:bodyPr>
            <a:normAutofit/>
          </a:bodyPr>
          <a:lstStyle>
            <a:lvl1pPr marL="0" indent="0" algn="r">
              <a:buNone/>
              <a:defRPr sz="2000" b="0">
                <a:solidFill>
                  <a:schemeClr val="tx1"/>
                </a:solidFill>
                <a:latin typeface="Georgia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251"/>
            <a:ext cx="3721618" cy="6858000"/>
          </a:xfrm>
          <a:prstGeom prst="rect">
            <a:avLst/>
          </a:prstGeom>
        </p:spPr>
      </p:pic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858000" y="5105400"/>
            <a:ext cx="1828800" cy="990600"/>
          </a:xfrm>
        </p:spPr>
        <p:txBody>
          <a:bodyPr>
            <a:normAutofit/>
          </a:bodyPr>
          <a:lstStyle>
            <a:lvl1pPr marL="0" indent="0" algn="ctr">
              <a:buNone/>
              <a:defRPr sz="2000" baseline="0"/>
            </a:lvl1pPr>
          </a:lstStyle>
          <a:p>
            <a:r>
              <a:rPr lang="en-US" dirty="0" smtClean="0"/>
              <a:t>Company Logo</a:t>
            </a:r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9/20/2011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9/20/2011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ground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762000" y="6356350"/>
            <a:ext cx="2133600" cy="365125"/>
          </a:xfrm>
        </p:spPr>
        <p:txBody>
          <a:bodyPr/>
          <a:lstStyle/>
          <a:p>
            <a:fld id="{757B281C-5159-4971-8228-52B9A72E9ED2}" type="datetimeFigureOut">
              <a:rPr lang="en-US" smtClean="0"/>
              <a:pPr/>
              <a:t>9/20/2011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52800" y="6356350"/>
            <a:ext cx="2895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161049" y="-3176815"/>
            <a:ext cx="2819400" cy="91730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0" y="3048000"/>
            <a:ext cx="4343400" cy="1362075"/>
          </a:xfrm>
        </p:spPr>
        <p:txBody>
          <a:bodyPr anchor="b" anchorCtr="0"/>
          <a:lstStyle>
            <a:lvl1pPr algn="l">
              <a:defRPr sz="4000" b="1" cap="small" baseline="0">
                <a:solidFill>
                  <a:srgbClr val="0033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9/20/2011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781800" y="5334000"/>
            <a:ext cx="2133600" cy="9906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Company Logo</a:t>
            </a:r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269632"/>
            <a:ext cx="8077200" cy="1143000"/>
          </a:xfrm>
        </p:spPr>
        <p:txBody>
          <a:bodyPr anchor="ctr" anchorCtr="0"/>
          <a:lstStyle>
            <a:lvl1pPr algn="l">
              <a:defRPr lang="en-US" dirty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96413"/>
            <a:ext cx="8077200" cy="4297363"/>
          </a:xfrm>
        </p:spPr>
        <p:txBody>
          <a:bodyPr>
            <a:normAutofit/>
          </a:bodyPr>
          <a:lstStyle>
            <a:lvl1pPr>
              <a:defRPr sz="3200">
                <a:latin typeface="+mn-lt"/>
              </a:defRPr>
            </a:lvl1pPr>
            <a:lvl2pPr>
              <a:defRPr sz="2800">
                <a:latin typeface="+mn-lt"/>
              </a:defRPr>
            </a:lvl2pPr>
            <a:lvl3pPr>
              <a:defRPr sz="2400">
                <a:latin typeface="+mn-lt"/>
              </a:defRPr>
            </a:lvl3pPr>
            <a:lvl4pPr>
              <a:defRPr sz="2400">
                <a:latin typeface="+mn-lt"/>
              </a:defRPr>
            </a:lvl4pPr>
            <a:lvl5pPr>
              <a:defRPr sz="2400"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9/20/2011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9/20/2011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36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36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9/20/2011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36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9/20/2011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9/20/2011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9/20/2011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274638"/>
            <a:ext cx="5867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9/20/2011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8077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1600200"/>
            <a:ext cx="80772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20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7B281C-5159-4971-8228-52B9A72E9ED2}" type="datetimeFigureOut">
              <a:rPr lang="en-US" smtClean="0"/>
              <a:pPr/>
              <a:t>9/20/2011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528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52400" y="-109183"/>
            <a:ext cx="818707" cy="708318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3" r:id="rId5"/>
    <p:sldLayoutId id="2147483656" r:id="rId6"/>
    <p:sldLayoutId id="2147483657" r:id="rId7"/>
    <p:sldLayoutId id="2147483658" r:id="rId8"/>
    <p:sldLayoutId id="2147483659" r:id="rId9"/>
    <p:sldLayoutId id="2147483654" r:id="rId10"/>
    <p:sldLayoutId id="2147483655" r:id="rId11"/>
    <p:sldLayoutId id="2147483663" r:id="rId12"/>
  </p:sldLayoutIdLst>
  <p:transition spd="slow">
    <p:wipe dir="d"/>
  </p:transition>
  <p:timing>
    <p:tnLst>
      <p:par>
        <p:cTn id="1" dur="indefinite" restart="never" nodeType="tmRoot"/>
      </p:par>
    </p:tnLst>
  </p:timing>
  <p:txStyles>
    <p:titleStyle>
      <a:lvl1pPr algn="l" defTabSz="914400" rtl="1" eaLnBrk="1" latinLnBrk="0" hangingPunct="1">
        <a:spcBef>
          <a:spcPct val="0"/>
        </a:spcBef>
        <a:buNone/>
        <a:defRPr lang="en-US" sz="4400" kern="1200" dirty="0" smtClean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image" Target="../media/image6.jpe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25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34.xml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39.xml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5" Type="http://schemas.openxmlformats.org/officeDocument/2006/relationships/notesSlide" Target="../notesSlides/notesSlide16.xml"/><Relationship Id="rId4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5" Type="http://schemas.openxmlformats.org/officeDocument/2006/relationships/notesSlide" Target="../notesSlides/notesSlide17.xml"/><Relationship Id="rId4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4" Type="http://schemas.openxmlformats.org/officeDocument/2006/relationships/notesSlide" Target="../notesSlides/notesSlide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16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image" Target="../media/image8.jpg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/>
        <p:txBody>
          <a:bodyPr/>
          <a:lstStyle/>
          <a:p>
            <a:pPr algn="l"/>
            <a:r>
              <a:rPr lang="en-US" dirty="0" smtClean="0"/>
              <a:t>EGI Business Model Concrete Example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3995936" y="4077072"/>
            <a:ext cx="4772528" cy="990600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en-US" sz="2400" dirty="0" smtClean="0">
                <a:latin typeface="+mn-lt"/>
              </a:rPr>
              <a:t>Zeev Vaxman Fisher</a:t>
            </a:r>
            <a:endParaRPr lang="he-IL" sz="2400" dirty="0" smtClean="0">
              <a:latin typeface="+mn-lt"/>
            </a:endParaRPr>
          </a:p>
          <a:p>
            <a:pPr algn="l"/>
            <a:r>
              <a:rPr lang="en-US" sz="2400" dirty="0" smtClean="0">
                <a:latin typeface="+mn-lt"/>
              </a:rPr>
              <a:t>IUCC </a:t>
            </a:r>
            <a:r>
              <a:rPr lang="en-US" sz="2400" dirty="0" smtClean="0">
                <a:latin typeface="+mn-lt"/>
              </a:rPr>
              <a:t>, </a:t>
            </a:r>
            <a:r>
              <a:rPr lang="en-US" sz="2400" dirty="0" err="1" smtClean="0">
                <a:latin typeface="+mn-lt"/>
              </a:rPr>
              <a:t>Isragrid</a:t>
            </a:r>
            <a:r>
              <a:rPr lang="en-US" sz="2400" dirty="0" smtClean="0">
                <a:latin typeface="+mn-lt"/>
              </a:rPr>
              <a:t> Director</a:t>
            </a:r>
          </a:p>
          <a:p>
            <a:pPr algn="l"/>
            <a:r>
              <a:rPr lang="en-US" sz="2400" dirty="0" smtClean="0">
                <a:latin typeface="+mn-lt"/>
              </a:rPr>
              <a:t>20/9/11</a:t>
            </a:r>
            <a:endParaRPr lang="en-US" sz="2400" dirty="0"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1196752"/>
            <a:ext cx="3441700" cy="635000"/>
          </a:xfrm>
          <a:prstGeom prst="rect">
            <a:avLst/>
          </a:prstGeom>
        </p:spPr>
      </p:pic>
      <p:sp>
        <p:nvSpPr>
          <p:cNvPr id="5" name="Subtitle 2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3995936" y="5318720"/>
            <a:ext cx="4772528" cy="99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2000" b="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>
                <a:latin typeface="+mn-lt"/>
              </a:rPr>
              <a:t>EGI Technical </a:t>
            </a:r>
            <a:r>
              <a:rPr lang="en-US" dirty="0" smtClean="0">
                <a:latin typeface="+mn-lt"/>
              </a:rPr>
              <a:t>Forum 2011</a:t>
            </a:r>
            <a:endParaRPr lang="en-US" dirty="0">
              <a:latin typeface="+mn-lt"/>
            </a:endParaRPr>
          </a:p>
          <a:p>
            <a:pPr algn="l"/>
            <a:r>
              <a:rPr lang="en-US" dirty="0">
                <a:latin typeface="+mn-lt"/>
              </a:rPr>
              <a:t>Lyon, France</a:t>
            </a:r>
            <a:endParaRPr lang="en-US" dirty="0">
              <a:latin typeface="+mn-lt"/>
            </a:endParaRPr>
          </a:p>
        </p:txBody>
      </p:sp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GB" dirty="0"/>
              <a:t>New EGI BM </a:t>
            </a:r>
            <a:r>
              <a:rPr lang="en-GB" dirty="0" smtClean="0"/>
              <a:t>Explained – cont.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762000" y="1412776"/>
            <a:ext cx="8077200" cy="5184576"/>
          </a:xfrm>
        </p:spPr>
        <p:txBody>
          <a:bodyPr>
            <a:noAutofit/>
          </a:bodyPr>
          <a:lstStyle/>
          <a:p>
            <a:pPr algn="l" rtl="0">
              <a:spcBef>
                <a:spcPts val="1200"/>
              </a:spcBef>
              <a:spcAft>
                <a:spcPts val="600"/>
              </a:spcAft>
            </a:pPr>
            <a:r>
              <a:rPr lang="en-US" sz="2400" dirty="0"/>
              <a:t>Typical customers of the model are the “long tail” users – small/medium science users who do not have enough resources in terms of knowledge and compute resources</a:t>
            </a:r>
            <a:r>
              <a:rPr lang="en-US" sz="2400" dirty="0" smtClean="0"/>
              <a:t>.</a:t>
            </a:r>
          </a:p>
          <a:p>
            <a:pPr algn="l" rtl="0">
              <a:spcBef>
                <a:spcPts val="1200"/>
              </a:spcBef>
              <a:spcAft>
                <a:spcPts val="600"/>
              </a:spcAft>
            </a:pPr>
            <a:r>
              <a:rPr lang="en-US" sz="2400" dirty="0" smtClean="0"/>
              <a:t>EGI </a:t>
            </a:r>
            <a:r>
              <a:rPr lang="en-US" sz="2400" dirty="0"/>
              <a:t>will enable resource centers to earn money on resources that are there anyway so they will have strong motive to participate ( especially under current economic pressure </a:t>
            </a:r>
            <a:r>
              <a:rPr lang="en-US" sz="2400" dirty="0" smtClean="0"/>
              <a:t>).</a:t>
            </a:r>
          </a:p>
          <a:p>
            <a:pPr algn="l" rtl="0">
              <a:spcBef>
                <a:spcPts val="1200"/>
              </a:spcBef>
              <a:spcAft>
                <a:spcPts val="600"/>
              </a:spcAft>
            </a:pPr>
            <a:r>
              <a:rPr lang="en-US" sz="2400" dirty="0" smtClean="0"/>
              <a:t>The price for using the premium service will be competitive comparing to commercial cloud providers since the resources and platform are there anyway.</a:t>
            </a:r>
            <a:endParaRPr lang="en-US" sz="2400" dirty="0" smtClean="0"/>
          </a:p>
          <a:p>
            <a:pPr algn="l" rtl="0">
              <a:spcBef>
                <a:spcPts val="1200"/>
              </a:spcBef>
              <a:spcAft>
                <a:spcPts val="600"/>
              </a:spcAft>
            </a:pPr>
            <a:r>
              <a:rPr lang="en-US" sz="2400" dirty="0"/>
              <a:t>The model combine the benefits of the grid as </a:t>
            </a:r>
            <a:r>
              <a:rPr lang="en-US" sz="2400" dirty="0" err="1"/>
              <a:t>PaaS</a:t>
            </a:r>
            <a:r>
              <a:rPr lang="en-US" sz="2400" dirty="0"/>
              <a:t> with the cloud computing delivery </a:t>
            </a:r>
            <a:r>
              <a:rPr lang="en-US" sz="2400" dirty="0" smtClean="0"/>
              <a:t>model and create win/win/win outcome </a:t>
            </a:r>
            <a:r>
              <a:rPr lang="en-US" sz="2400" dirty="0"/>
              <a:t>for all </a:t>
            </a:r>
            <a:r>
              <a:rPr lang="en-US" sz="2400" dirty="0" smtClean="0"/>
              <a:t>stakeholders</a:t>
            </a:r>
            <a:r>
              <a:rPr lang="en-US" sz="2400" dirty="0" smtClean="0"/>
              <a:t>. </a:t>
            </a:r>
            <a:endParaRPr lang="en-US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3264475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en-GB" sz="3600" dirty="0"/>
              <a:t>New EGI BM </a:t>
            </a:r>
            <a:r>
              <a:rPr lang="en-GB" sz="3600" dirty="0" smtClean="0"/>
              <a:t>Explained – Implementation</a:t>
            </a:r>
            <a:endParaRPr lang="en-US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762000" y="1412776"/>
            <a:ext cx="8077200" cy="5184576"/>
          </a:xfrm>
        </p:spPr>
        <p:txBody>
          <a:bodyPr>
            <a:noAutofit/>
          </a:bodyPr>
          <a:lstStyle/>
          <a:p>
            <a:pPr algn="l" rtl="0">
              <a:spcBef>
                <a:spcPts val="1200"/>
              </a:spcBef>
              <a:spcAft>
                <a:spcPts val="600"/>
              </a:spcAft>
            </a:pPr>
            <a:r>
              <a:rPr lang="en-US" sz="2400" dirty="0" smtClean="0"/>
              <a:t>Establish new </a:t>
            </a:r>
            <a:r>
              <a:rPr lang="en-US" sz="2400" dirty="0"/>
              <a:t>VO “</a:t>
            </a:r>
            <a:r>
              <a:rPr lang="en-US" sz="2400" dirty="0" err="1"/>
              <a:t>UsageBased</a:t>
            </a:r>
            <a:r>
              <a:rPr lang="en-US" sz="2400" dirty="0" smtClean="0"/>
              <a:t>”. </a:t>
            </a:r>
            <a:r>
              <a:rPr lang="en-US" sz="2400" dirty="0"/>
              <a:t>VO manager is EGI.eu. Each NGI will be able to join users after setting procedural arrangements.</a:t>
            </a:r>
          </a:p>
          <a:p>
            <a:pPr algn="l" rtl="0">
              <a:spcBef>
                <a:spcPts val="1200"/>
              </a:spcBef>
              <a:spcAft>
                <a:spcPts val="600"/>
              </a:spcAft>
            </a:pPr>
            <a:r>
              <a:rPr lang="en-US" sz="2400" dirty="0"/>
              <a:t>The NGI’s will join resource centers ( complete or part of it ) to the new </a:t>
            </a:r>
            <a:r>
              <a:rPr lang="en-US" sz="2400" dirty="0" smtClean="0"/>
              <a:t>VO.</a:t>
            </a:r>
          </a:p>
          <a:p>
            <a:pPr algn="l" rtl="0">
              <a:spcBef>
                <a:spcPts val="1200"/>
              </a:spcBef>
              <a:spcAft>
                <a:spcPts val="600"/>
              </a:spcAft>
            </a:pPr>
            <a:r>
              <a:rPr lang="en-US" sz="2400" dirty="0"/>
              <a:t>Each resource center will be able to change the amount of resources that are dedicated to the new VO according to its internal </a:t>
            </a:r>
            <a:r>
              <a:rPr lang="en-US" sz="2400" dirty="0" smtClean="0"/>
              <a:t>peak times.</a:t>
            </a:r>
            <a:endParaRPr lang="en-US" sz="2400" dirty="0" smtClean="0"/>
          </a:p>
          <a:p>
            <a:pPr algn="l" rtl="0">
              <a:spcBef>
                <a:spcPts val="1200"/>
              </a:spcBef>
              <a:spcAft>
                <a:spcPts val="600"/>
              </a:spcAft>
            </a:pPr>
            <a:r>
              <a:rPr lang="en-US" sz="2400" dirty="0"/>
              <a:t>Resource center can be any kind of provider ( academic, industry, hosting facility ). However , they will have to join the local E&amp;R fast network</a:t>
            </a:r>
            <a:r>
              <a:rPr lang="en-US" sz="2400" dirty="0" smtClean="0"/>
              <a:t>.</a:t>
            </a:r>
            <a:endParaRPr lang="en-US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6815097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New EGI BM </a:t>
            </a:r>
            <a:r>
              <a:rPr lang="en-GB" dirty="0" smtClean="0"/>
              <a:t>Explained – Cash flow.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762000" y="1412776"/>
            <a:ext cx="8077200" cy="4752528"/>
          </a:xfrm>
        </p:spPr>
        <p:txBody>
          <a:bodyPr>
            <a:noAutofit/>
          </a:bodyPr>
          <a:lstStyle/>
          <a:p>
            <a:pPr algn="l" rtl="0">
              <a:spcBef>
                <a:spcPts val="1200"/>
              </a:spcBef>
              <a:spcAft>
                <a:spcPts val="600"/>
              </a:spcAft>
            </a:pPr>
            <a:r>
              <a:rPr lang="en-US" sz="2400" dirty="0" smtClean="0"/>
              <a:t>Public funding for core activities </a:t>
            </a:r>
          </a:p>
          <a:p>
            <a:pPr algn="l" rtl="0">
              <a:spcBef>
                <a:spcPts val="1200"/>
              </a:spcBef>
              <a:spcAft>
                <a:spcPts val="600"/>
              </a:spcAft>
            </a:pPr>
            <a:r>
              <a:rPr lang="en-US" sz="2400" dirty="0" smtClean="0"/>
              <a:t>The </a:t>
            </a:r>
            <a:r>
              <a:rPr lang="en-US" sz="2400" dirty="0"/>
              <a:t>resource centers will get money for compute cycles that are consumed. </a:t>
            </a:r>
            <a:endParaRPr lang="en-US" sz="2400" dirty="0" smtClean="0"/>
          </a:p>
          <a:p>
            <a:pPr algn="l" rtl="0">
              <a:spcBef>
                <a:spcPts val="1200"/>
              </a:spcBef>
              <a:spcAft>
                <a:spcPts val="600"/>
              </a:spcAft>
            </a:pPr>
            <a:r>
              <a:rPr lang="en-US" sz="2400" dirty="0" smtClean="0"/>
              <a:t>The NGI will collect the money from the end users.</a:t>
            </a:r>
          </a:p>
          <a:p>
            <a:pPr algn="l" rtl="0">
              <a:spcBef>
                <a:spcPts val="1200"/>
              </a:spcBef>
              <a:spcAft>
                <a:spcPts val="600"/>
              </a:spcAft>
            </a:pPr>
            <a:r>
              <a:rPr lang="en-US" sz="2400" dirty="0"/>
              <a:t>They money that is collected will be divided between EGI.eu and the NGI’s</a:t>
            </a:r>
          </a:p>
          <a:p>
            <a:pPr algn="l" rtl="0">
              <a:spcBef>
                <a:spcPts val="1200"/>
              </a:spcBef>
              <a:spcAft>
                <a:spcPts val="600"/>
              </a:spcAft>
            </a:pPr>
            <a:r>
              <a:rPr lang="en-US" sz="2400" dirty="0"/>
              <a:t>Commercial </a:t>
            </a:r>
            <a:r>
              <a:rPr lang="en-US" sz="2400" dirty="0" smtClean="0"/>
              <a:t>users might </a:t>
            </a:r>
            <a:r>
              <a:rPr lang="en-US" sz="2400" dirty="0"/>
              <a:t>enter too </a:t>
            </a:r>
            <a:r>
              <a:rPr lang="en-US" sz="2400" dirty="0" smtClean="0"/>
              <a:t>as end users under </a:t>
            </a:r>
            <a:r>
              <a:rPr lang="en-US" sz="2400" dirty="0"/>
              <a:t>agreed conditions. They will pay different tariff than academy</a:t>
            </a:r>
            <a:r>
              <a:rPr lang="en-US" sz="2400" dirty="0" smtClean="0"/>
              <a:t>.</a:t>
            </a:r>
            <a:endParaRPr lang="en-US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4545572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276600" y="2087940"/>
            <a:ext cx="5257800" cy="408426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7200" dirty="0" smtClean="0"/>
              <a:t>Business Model Canvas</a:t>
            </a:r>
            <a:endParaRPr lang="en-US" sz="7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963332" y="-6858000"/>
            <a:ext cx="7765662" cy="164761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753331" flipH="1">
            <a:off x="-316180" y="3775286"/>
            <a:ext cx="2895600" cy="3390489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GB" dirty="0" smtClean="0"/>
              <a:t>Business model canvas categories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762000" y="1412776"/>
            <a:ext cx="8077200" cy="5112568"/>
          </a:xfrm>
        </p:spPr>
        <p:txBody>
          <a:bodyPr>
            <a:noAutofit/>
          </a:bodyPr>
          <a:lstStyle/>
          <a:p>
            <a:pPr algn="l" rtl="0"/>
            <a:r>
              <a:rPr lang="en-US" sz="2000" b="1" dirty="0"/>
              <a:t>CUSTOMER SEGMENTS</a:t>
            </a:r>
            <a:r>
              <a:rPr lang="en-US" sz="2000" dirty="0"/>
              <a:t>: Who will use the product? </a:t>
            </a:r>
          </a:p>
          <a:p>
            <a:pPr algn="l" rtl="0"/>
            <a:r>
              <a:rPr lang="en-US" sz="2000" b="1" dirty="0"/>
              <a:t>VALUE PROPOSITION</a:t>
            </a:r>
            <a:r>
              <a:rPr lang="en-US" sz="2000" dirty="0"/>
              <a:t>: Why will they use the product? </a:t>
            </a:r>
          </a:p>
          <a:p>
            <a:pPr algn="l" rtl="0"/>
            <a:r>
              <a:rPr lang="en-US" sz="2000" b="1" dirty="0"/>
              <a:t>CHANNELS</a:t>
            </a:r>
            <a:r>
              <a:rPr lang="en-US" sz="2000" dirty="0"/>
              <a:t>: How will the product be delivered to the customers? </a:t>
            </a:r>
          </a:p>
          <a:p>
            <a:pPr algn="l" rtl="0"/>
            <a:r>
              <a:rPr lang="en-US" sz="2000" b="1" dirty="0"/>
              <a:t>CUSTOMER</a:t>
            </a:r>
            <a:r>
              <a:rPr lang="en-US" sz="2000" dirty="0"/>
              <a:t> </a:t>
            </a:r>
            <a:r>
              <a:rPr lang="en-US" sz="2000" b="1" dirty="0"/>
              <a:t>RELATIONSHIPS</a:t>
            </a:r>
            <a:r>
              <a:rPr lang="en-US" sz="2000" dirty="0"/>
              <a:t>: how will you develop and maintain contact with your customers in each segment?</a:t>
            </a:r>
          </a:p>
          <a:p>
            <a:pPr algn="l" rtl="0"/>
            <a:r>
              <a:rPr lang="en-US" sz="2000" b="1" dirty="0"/>
              <a:t>REVENUE</a:t>
            </a:r>
            <a:r>
              <a:rPr lang="en-US" sz="2000" dirty="0"/>
              <a:t> </a:t>
            </a:r>
            <a:r>
              <a:rPr lang="en-US" sz="2000" b="1" dirty="0"/>
              <a:t>STREAMS</a:t>
            </a:r>
            <a:r>
              <a:rPr lang="en-US" sz="2000" dirty="0"/>
              <a:t>: How is revenue generated from which customer segments? </a:t>
            </a:r>
            <a:br>
              <a:rPr lang="en-US" sz="2000" dirty="0"/>
            </a:br>
            <a:r>
              <a:rPr lang="en-US" sz="2000" b="1" dirty="0"/>
              <a:t>KEY</a:t>
            </a:r>
            <a:r>
              <a:rPr lang="en-US" sz="2000" dirty="0"/>
              <a:t> </a:t>
            </a:r>
            <a:r>
              <a:rPr lang="en-US" sz="2000" b="1" dirty="0"/>
              <a:t>ACTIVITIES</a:t>
            </a:r>
            <a:r>
              <a:rPr lang="en-US" sz="2000" dirty="0"/>
              <a:t>: What are the key things that you need to do to create and deliver the product? </a:t>
            </a:r>
            <a:br>
              <a:rPr lang="en-US" sz="2000" dirty="0"/>
            </a:br>
            <a:r>
              <a:rPr lang="en-US" sz="2000" b="1" dirty="0"/>
              <a:t>KEY</a:t>
            </a:r>
            <a:r>
              <a:rPr lang="en-US" sz="2000" dirty="0"/>
              <a:t> </a:t>
            </a:r>
            <a:r>
              <a:rPr lang="en-US" sz="2000" b="1" dirty="0"/>
              <a:t>RESOURCES</a:t>
            </a:r>
            <a:r>
              <a:rPr lang="en-US" sz="2000" dirty="0"/>
              <a:t>: What assets are required to create and deliver the product? </a:t>
            </a:r>
          </a:p>
          <a:p>
            <a:pPr algn="l" rtl="0"/>
            <a:r>
              <a:rPr lang="en-US" sz="2000" b="1" dirty="0"/>
              <a:t>KEY</a:t>
            </a:r>
            <a:r>
              <a:rPr lang="en-US" sz="2000" dirty="0"/>
              <a:t> </a:t>
            </a:r>
            <a:r>
              <a:rPr lang="en-US" sz="2000" b="1" dirty="0"/>
              <a:t>PARTNERS</a:t>
            </a:r>
            <a:r>
              <a:rPr lang="en-US" sz="2000" dirty="0"/>
              <a:t>: Who will you want to partner with (</a:t>
            </a:r>
            <a:r>
              <a:rPr lang="en-US" sz="2000" dirty="0" err="1"/>
              <a:t>e.g</a:t>
            </a:r>
            <a:r>
              <a:rPr lang="en-US" sz="2000" dirty="0"/>
              <a:t> suppliers, outsourcing) </a:t>
            </a:r>
            <a:br>
              <a:rPr lang="en-US" sz="2000" dirty="0"/>
            </a:br>
            <a:r>
              <a:rPr lang="en-US" sz="2000" b="1" dirty="0"/>
              <a:t>COST</a:t>
            </a:r>
            <a:r>
              <a:rPr lang="en-US" sz="2000" dirty="0"/>
              <a:t> </a:t>
            </a:r>
            <a:r>
              <a:rPr lang="en-US" sz="2000" b="1" dirty="0"/>
              <a:t>STRUCTURE</a:t>
            </a:r>
            <a:r>
              <a:rPr lang="en-US" sz="2000" dirty="0"/>
              <a:t>: What are the main sources of cost required to create and deliver the product?</a:t>
            </a:r>
          </a:p>
          <a:p>
            <a:pPr algn="l" rtl="0">
              <a:spcBef>
                <a:spcPts val="1200"/>
              </a:spcBef>
              <a:spcAft>
                <a:spcPts val="600"/>
              </a:spcAft>
            </a:pPr>
            <a:endParaRPr lang="en-US" sz="2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4325874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GB" dirty="0" smtClean="0"/>
              <a:t>Business model canvas categories</a:t>
            </a:r>
            <a:endParaRPr lang="en-US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545590"/>
            <a:ext cx="8077200" cy="4846320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3633942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Challenges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762000" y="1412776"/>
            <a:ext cx="8077200" cy="4752528"/>
          </a:xfrm>
        </p:spPr>
        <p:txBody>
          <a:bodyPr>
            <a:noAutofit/>
          </a:bodyPr>
          <a:lstStyle/>
          <a:p>
            <a:pPr algn="l" rtl="0">
              <a:spcBef>
                <a:spcPts val="1200"/>
              </a:spcBef>
              <a:spcAft>
                <a:spcPts val="600"/>
              </a:spcAft>
            </a:pPr>
            <a:r>
              <a:rPr lang="en-US" sz="2400" dirty="0" smtClean="0"/>
              <a:t>Tax </a:t>
            </a:r>
            <a:r>
              <a:rPr lang="en-US" sz="2400" dirty="0" smtClean="0"/>
              <a:t>issues of the resource owners</a:t>
            </a:r>
            <a:endParaRPr lang="en-US" sz="2400" dirty="0" smtClean="0"/>
          </a:p>
          <a:p>
            <a:pPr algn="l" rtl="0">
              <a:spcBef>
                <a:spcPts val="1200"/>
              </a:spcBef>
              <a:spcAft>
                <a:spcPts val="600"/>
              </a:spcAft>
            </a:pPr>
            <a:r>
              <a:rPr lang="en-US" sz="2400" dirty="0" smtClean="0"/>
              <a:t>Legal issues</a:t>
            </a:r>
          </a:p>
          <a:p>
            <a:pPr algn="l" rtl="0">
              <a:spcBef>
                <a:spcPts val="1200"/>
              </a:spcBef>
              <a:spcAft>
                <a:spcPts val="600"/>
              </a:spcAft>
            </a:pPr>
            <a:endParaRPr lang="en-US" sz="2400" dirty="0"/>
          </a:p>
          <a:p>
            <a:pPr algn="l" rtl="0">
              <a:spcBef>
                <a:spcPts val="1200"/>
              </a:spcBef>
              <a:spcAft>
                <a:spcPts val="600"/>
              </a:spcAft>
            </a:pPr>
            <a:endParaRPr lang="en-US" sz="2400" dirty="0" smtClean="0"/>
          </a:p>
          <a:p>
            <a:pPr algn="l" rtl="0">
              <a:spcBef>
                <a:spcPts val="1200"/>
              </a:spcBef>
              <a:spcAft>
                <a:spcPts val="600"/>
              </a:spcAft>
            </a:pPr>
            <a:endParaRPr lang="en-US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18606992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>
            <a:normAutofit fontScale="85000" lnSpcReduction="20000"/>
          </a:bodyPr>
          <a:lstStyle/>
          <a:p>
            <a:pPr algn="l" rtl="0"/>
            <a:r>
              <a:rPr lang="en-US" dirty="0" smtClean="0"/>
              <a:t>Small/medium science users suffer. They use Ad-Hoc solutions and struggling to get support/resources.</a:t>
            </a:r>
          </a:p>
          <a:p>
            <a:pPr algn="l" rtl="0"/>
            <a:r>
              <a:rPr lang="en-US" dirty="0" smtClean="0"/>
              <a:t>The model allow those users to enjoy enterprise level resources/support for relatively low price.</a:t>
            </a:r>
          </a:p>
          <a:p>
            <a:pPr algn="l" rtl="0"/>
            <a:r>
              <a:rPr lang="en-US" dirty="0" smtClean="0"/>
              <a:t>The model also encourage independent resource owners to share resources and utilize energy that otherwise would probably be wasted</a:t>
            </a:r>
            <a:r>
              <a:rPr lang="en-US" dirty="0" smtClean="0"/>
              <a:t>.</a:t>
            </a:r>
          </a:p>
          <a:p>
            <a:pPr algn="l" rtl="0"/>
            <a:r>
              <a:rPr lang="en-US" dirty="0" smtClean="0"/>
              <a:t>The model is not dependent on the underlying technology but on providing the scientific user suitable platform.</a:t>
            </a:r>
            <a:endParaRPr lang="en-US" dirty="0" smtClean="0"/>
          </a:p>
          <a:p>
            <a:pPr lvl="1" algn="l" rtl="0"/>
            <a:r>
              <a:rPr lang="en-US" dirty="0" smtClean="0"/>
              <a:t>Cloud technology can defiantly improve overall utilization of the HW but is not of interest to the end scientific user. </a:t>
            </a:r>
            <a:endParaRPr lang="en-US" dirty="0" smtClean="0"/>
          </a:p>
        </p:txBody>
      </p:sp>
    </p:spTree>
    <p:custDataLst>
      <p:tags r:id="rId1"/>
    </p:custData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546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Questions?</a:t>
            </a:r>
          </a:p>
        </p:txBody>
      </p: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Content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>
            <a:normAutofit fontScale="92500" lnSpcReduction="10000"/>
          </a:bodyPr>
          <a:lstStyle/>
          <a:p>
            <a:pPr algn="l" rtl="0">
              <a:spcBef>
                <a:spcPts val="1200"/>
              </a:spcBef>
              <a:spcAft>
                <a:spcPts val="600"/>
              </a:spcAft>
            </a:pPr>
            <a:r>
              <a:rPr lang="en-GB" dirty="0" smtClean="0"/>
              <a:t>Background</a:t>
            </a:r>
          </a:p>
          <a:p>
            <a:pPr algn="l" rtl="0">
              <a:spcBef>
                <a:spcPts val="1200"/>
              </a:spcBef>
              <a:spcAft>
                <a:spcPts val="600"/>
              </a:spcAft>
            </a:pPr>
            <a:r>
              <a:rPr lang="en-GB" dirty="0"/>
              <a:t>About </a:t>
            </a:r>
            <a:r>
              <a:rPr lang="en-GB" dirty="0" smtClean="0"/>
              <a:t>myself</a:t>
            </a:r>
            <a:endParaRPr lang="en-GB" dirty="0"/>
          </a:p>
          <a:p>
            <a:pPr algn="l" rtl="0">
              <a:spcBef>
                <a:spcPts val="1200"/>
              </a:spcBef>
              <a:spcAft>
                <a:spcPts val="600"/>
              </a:spcAft>
            </a:pPr>
            <a:r>
              <a:rPr lang="en-US" dirty="0"/>
              <a:t>Electricity grid and residential solar systems</a:t>
            </a:r>
          </a:p>
          <a:p>
            <a:pPr algn="l" rtl="0">
              <a:spcBef>
                <a:spcPts val="1200"/>
              </a:spcBef>
              <a:spcAft>
                <a:spcPts val="600"/>
              </a:spcAft>
            </a:pPr>
            <a:r>
              <a:rPr lang="en-GB" dirty="0" smtClean="0"/>
              <a:t>New EGI business model explained</a:t>
            </a:r>
            <a:endParaRPr lang="en-GB" dirty="0"/>
          </a:p>
          <a:p>
            <a:pPr algn="l" rtl="0">
              <a:spcBef>
                <a:spcPts val="1200"/>
              </a:spcBef>
              <a:spcAft>
                <a:spcPts val="600"/>
              </a:spcAft>
            </a:pPr>
            <a:r>
              <a:rPr lang="en-GB" dirty="0"/>
              <a:t>Using the business model canvas to describe the idea</a:t>
            </a:r>
          </a:p>
          <a:p>
            <a:pPr algn="l" rtl="0">
              <a:spcBef>
                <a:spcPts val="1200"/>
              </a:spcBef>
              <a:spcAft>
                <a:spcPts val="600"/>
              </a:spcAft>
            </a:pPr>
            <a:r>
              <a:rPr lang="en-GB" dirty="0" smtClean="0"/>
              <a:t>Summary</a:t>
            </a:r>
            <a:endParaRPr lang="en-GB" dirty="0"/>
          </a:p>
        </p:txBody>
      </p:sp>
    </p:spTree>
    <p:custDataLst>
      <p:tags r:id="rId1"/>
    </p:custData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>
            <a:normAutofit/>
          </a:bodyPr>
          <a:lstStyle/>
          <a:p>
            <a:pPr algn="l" rtl="0">
              <a:spcBef>
                <a:spcPts val="1200"/>
              </a:spcBef>
              <a:spcAft>
                <a:spcPts val="600"/>
              </a:spcAft>
            </a:pPr>
            <a:r>
              <a:rPr lang="en-US" dirty="0"/>
              <a:t>In responding to the NGI survey that was sent out in preparation for this session, I have offered to present my idea for EGI business model.</a:t>
            </a:r>
          </a:p>
          <a:p>
            <a:pPr algn="l" rtl="0">
              <a:spcBef>
                <a:spcPts val="1200"/>
              </a:spcBef>
              <a:spcAft>
                <a:spcPts val="600"/>
              </a:spcAft>
            </a:pPr>
            <a:r>
              <a:rPr lang="en-US" dirty="0"/>
              <a:t>This is not the EGI council view but my personal idea which I present here to stimulate discussion.</a:t>
            </a:r>
          </a:p>
          <a:p>
            <a:pPr algn="l" rtl="0">
              <a:spcBef>
                <a:spcPts val="1200"/>
              </a:spcBef>
              <a:spcAft>
                <a:spcPts val="600"/>
              </a:spcAft>
            </a:pP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1144184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About myself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>
            <a:normAutofit fontScale="85000" lnSpcReduction="10000"/>
          </a:bodyPr>
          <a:lstStyle/>
          <a:p>
            <a:pPr algn="l" rtl="0">
              <a:spcBef>
                <a:spcPts val="1200"/>
              </a:spcBef>
              <a:spcAft>
                <a:spcPts val="600"/>
              </a:spcAft>
            </a:pPr>
            <a:r>
              <a:rPr lang="en-GB" dirty="0" smtClean="0"/>
              <a:t>15 </a:t>
            </a:r>
            <a:r>
              <a:rPr lang="en-GB" dirty="0"/>
              <a:t>years experience in the IT infrastructure segment. Specifically, managing projects and driving technological changes in complex environments.</a:t>
            </a:r>
          </a:p>
          <a:p>
            <a:pPr algn="l" rtl="0">
              <a:spcBef>
                <a:spcPts val="1200"/>
              </a:spcBef>
              <a:spcAft>
                <a:spcPts val="600"/>
              </a:spcAft>
            </a:pPr>
            <a:r>
              <a:rPr lang="en-GB" dirty="0"/>
              <a:t>Until half a year </a:t>
            </a:r>
            <a:r>
              <a:rPr lang="en-GB" dirty="0" smtClean="0"/>
              <a:t>– Computing </a:t>
            </a:r>
            <a:r>
              <a:rPr lang="en-GB" dirty="0"/>
              <a:t>manager at large semiconductor company. Responsible for the company internal grid ( few thousands cores on several sites ).</a:t>
            </a:r>
          </a:p>
          <a:p>
            <a:pPr algn="l" rtl="0">
              <a:spcBef>
                <a:spcPts val="1200"/>
              </a:spcBef>
              <a:spcAft>
                <a:spcPts val="600"/>
              </a:spcAft>
            </a:pPr>
            <a:r>
              <a:rPr lang="en-GB" dirty="0" err="1" smtClean="0"/>
              <a:t>Isragrid</a:t>
            </a:r>
            <a:r>
              <a:rPr lang="en-GB" dirty="0" smtClean="0"/>
              <a:t> </a:t>
            </a:r>
            <a:r>
              <a:rPr lang="en-GB" dirty="0"/>
              <a:t>( Israel NGI ) manager</a:t>
            </a:r>
          </a:p>
          <a:p>
            <a:pPr algn="l" rtl="0">
              <a:spcBef>
                <a:spcPts val="1200"/>
              </a:spcBef>
              <a:spcAft>
                <a:spcPts val="600"/>
              </a:spcAft>
            </a:pPr>
            <a:r>
              <a:rPr lang="en-GB" dirty="0"/>
              <a:t>Kellogg Executive </a:t>
            </a:r>
            <a:r>
              <a:rPr lang="en-GB" dirty="0" smtClean="0"/>
              <a:t>MBA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93305912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295400" y="2363450"/>
            <a:ext cx="6781800" cy="380875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7200" dirty="0" smtClean="0"/>
              <a:t>Electricity grid </a:t>
            </a:r>
            <a:r>
              <a:rPr lang="en-US" sz="7200" dirty="0"/>
              <a:t>and residential solar systems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1000" y="0"/>
            <a:ext cx="7765662" cy="16476125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>
            <a:normAutofit/>
          </a:bodyPr>
          <a:lstStyle/>
          <a:p>
            <a:pPr algn="l" rtl="0">
              <a:spcBef>
                <a:spcPts val="1200"/>
              </a:spcBef>
              <a:spcAft>
                <a:spcPts val="600"/>
              </a:spcAft>
            </a:pPr>
            <a:r>
              <a:rPr lang="en-US" sz="2400" dirty="0"/>
              <a:t>The </a:t>
            </a:r>
            <a:r>
              <a:rPr lang="en-US" sz="2400" dirty="0" smtClean="0"/>
              <a:t>EGI BM that I will present shortly is </a:t>
            </a:r>
            <a:r>
              <a:rPr lang="en-US" sz="2400" dirty="0"/>
              <a:t>analogous to the model of the solar panels program for residential homes/commercial roofs with some changes.</a:t>
            </a:r>
          </a:p>
          <a:p>
            <a:pPr algn="l" rtl="0">
              <a:spcBef>
                <a:spcPts val="1200"/>
              </a:spcBef>
              <a:spcAft>
                <a:spcPts val="600"/>
              </a:spcAft>
            </a:pPr>
            <a:r>
              <a:rPr lang="en-US" sz="2400" dirty="0"/>
              <a:t>The solar program allows residential homes to receive check per year simply for having a solar system on their home according to specific standard.</a:t>
            </a:r>
          </a:p>
          <a:p>
            <a:pPr algn="l" rtl="0">
              <a:spcBef>
                <a:spcPts val="1200"/>
              </a:spcBef>
              <a:spcAft>
                <a:spcPts val="600"/>
              </a:spcAft>
            </a:pPr>
            <a:endParaRPr lang="en-GB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4248517"/>
            <a:ext cx="6120680" cy="224791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633755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GB" dirty="0"/>
              <a:t>Solar Power Model Explained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762000" y="1412776"/>
            <a:ext cx="8077200" cy="4297363"/>
          </a:xfrm>
        </p:spPr>
        <p:txBody>
          <a:bodyPr>
            <a:noAutofit/>
          </a:bodyPr>
          <a:lstStyle/>
          <a:p>
            <a:pPr algn="l" rtl="0">
              <a:spcBef>
                <a:spcPts val="300"/>
              </a:spcBef>
              <a:spcAft>
                <a:spcPts val="300"/>
              </a:spcAft>
            </a:pPr>
            <a:r>
              <a:rPr lang="en-US" sz="2400" dirty="0"/>
              <a:t>An owner decides to dedicate his roof/land ( all or part of it ) for producing </a:t>
            </a:r>
            <a:r>
              <a:rPr lang="en-US" sz="2400" dirty="0" smtClean="0"/>
              <a:t>energy and sell it back to the utility</a:t>
            </a:r>
            <a:endParaRPr lang="en-US" sz="2400" dirty="0"/>
          </a:p>
          <a:p>
            <a:pPr algn="l" rtl="0">
              <a:spcBef>
                <a:spcPts val="300"/>
              </a:spcBef>
              <a:spcAft>
                <a:spcPts val="300"/>
              </a:spcAft>
            </a:pPr>
            <a:r>
              <a:rPr lang="en-US" sz="2400" dirty="0"/>
              <a:t>The owner buy </a:t>
            </a:r>
            <a:r>
              <a:rPr lang="en-US" sz="2400" dirty="0" smtClean="0"/>
              <a:t>the </a:t>
            </a:r>
            <a:r>
              <a:rPr lang="en-US" sz="2400" dirty="0"/>
              <a:t>relevant equipment ( solar panels) and </a:t>
            </a:r>
            <a:r>
              <a:rPr lang="en-US" sz="2400" dirty="0" smtClean="0"/>
              <a:t>configure </a:t>
            </a:r>
            <a:r>
              <a:rPr lang="en-US" sz="2400" dirty="0"/>
              <a:t>it to meet the national electricity company requirements.</a:t>
            </a:r>
          </a:p>
          <a:p>
            <a:pPr algn="l" rtl="0">
              <a:spcBef>
                <a:spcPts val="300"/>
              </a:spcBef>
              <a:spcAft>
                <a:spcPts val="300"/>
              </a:spcAft>
            </a:pPr>
            <a:r>
              <a:rPr lang="en-US" sz="2400" dirty="0"/>
              <a:t>As soon as it is working , there’s certain tariff he gets for every </a:t>
            </a:r>
            <a:r>
              <a:rPr lang="en-US" sz="2400" dirty="0" smtClean="0"/>
              <a:t>Kw </a:t>
            </a:r>
            <a:r>
              <a:rPr lang="en-US" sz="2400" dirty="0"/>
              <a:t>that </a:t>
            </a:r>
            <a:r>
              <a:rPr lang="en-US" sz="2400" dirty="0" smtClean="0"/>
              <a:t>the system produce.</a:t>
            </a:r>
            <a:endParaRPr lang="en-US" sz="2400" dirty="0"/>
          </a:p>
          <a:p>
            <a:pPr algn="l" rtl="0">
              <a:spcBef>
                <a:spcPts val="300"/>
              </a:spcBef>
              <a:spcAft>
                <a:spcPts val="300"/>
              </a:spcAft>
            </a:pPr>
            <a:r>
              <a:rPr lang="en-US" sz="2400" dirty="0"/>
              <a:t>Every combination of client/producer </a:t>
            </a:r>
            <a:r>
              <a:rPr lang="en-US" sz="2400" dirty="0" smtClean="0"/>
              <a:t>exists </a:t>
            </a:r>
            <a:r>
              <a:rPr lang="en-US" sz="2400" dirty="0"/>
              <a:t>with relevant tariffs for each combination, e.g. :</a:t>
            </a:r>
          </a:p>
          <a:p>
            <a:pPr lvl="1" algn="l" rtl="0">
              <a:spcBef>
                <a:spcPts val="300"/>
              </a:spcBef>
              <a:spcAft>
                <a:spcPts val="300"/>
              </a:spcAft>
            </a:pPr>
            <a:r>
              <a:rPr lang="en-US" sz="2000" dirty="0"/>
              <a:t>Client consume only from other producer and only get money for his panels</a:t>
            </a:r>
          </a:p>
          <a:p>
            <a:pPr lvl="1" algn="l" rtl="0">
              <a:spcBef>
                <a:spcPts val="300"/>
              </a:spcBef>
              <a:spcAft>
                <a:spcPts val="300"/>
              </a:spcAft>
            </a:pPr>
            <a:r>
              <a:rPr lang="en-US" sz="2000" dirty="0"/>
              <a:t>Client consume energy from his panels to his own needs and sell </a:t>
            </a:r>
            <a:r>
              <a:rPr lang="en-US" sz="2000" dirty="0" smtClean="0"/>
              <a:t>excess electricity to others</a:t>
            </a:r>
            <a:endParaRPr lang="en-US" sz="2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6927658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276600" y="2087940"/>
            <a:ext cx="5206554" cy="385566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7200" dirty="0" smtClean="0"/>
              <a:t>New EGI BM</a:t>
            </a:r>
            <a:endParaRPr lang="en-US" sz="72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953000" y="0"/>
            <a:ext cx="7765662" cy="16476125"/>
          </a:xfrm>
          <a:prstGeom prst="rect">
            <a:avLst/>
          </a:prstGeom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GB" dirty="0" smtClean="0"/>
              <a:t>New EGI BM Explained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762000" y="1412776"/>
            <a:ext cx="8077200" cy="4752528"/>
          </a:xfrm>
        </p:spPr>
        <p:txBody>
          <a:bodyPr>
            <a:noAutofit/>
          </a:bodyPr>
          <a:lstStyle/>
          <a:p>
            <a:pPr algn="l" rtl="0">
              <a:spcBef>
                <a:spcPts val="1200"/>
              </a:spcBef>
              <a:spcAft>
                <a:spcPts val="600"/>
              </a:spcAft>
            </a:pPr>
            <a:r>
              <a:rPr lang="en-US" sz="2400" dirty="0"/>
              <a:t>EGI.eu will be keep its </a:t>
            </a:r>
            <a:r>
              <a:rPr lang="en-US" sz="2400" dirty="0" smtClean="0"/>
              <a:t>great work </a:t>
            </a:r>
            <a:r>
              <a:rPr lang="en-US" sz="2400" dirty="0"/>
              <a:t>as coordination entity for promoting science.</a:t>
            </a:r>
          </a:p>
          <a:p>
            <a:pPr algn="l" rtl="0">
              <a:spcBef>
                <a:spcPts val="1200"/>
              </a:spcBef>
              <a:spcAft>
                <a:spcPts val="600"/>
              </a:spcAft>
            </a:pPr>
            <a:r>
              <a:rPr lang="en-US" sz="2400" dirty="0"/>
              <a:t>In addition to EGI traditional services , EGI will </a:t>
            </a:r>
            <a:r>
              <a:rPr lang="en-US" sz="2400" dirty="0" smtClean="0"/>
              <a:t>enable resource centers to sell compute resources to end users          ( </a:t>
            </a:r>
            <a:r>
              <a:rPr lang="en-US" sz="2400" dirty="0"/>
              <a:t>user/faculty/university </a:t>
            </a:r>
            <a:r>
              <a:rPr lang="en-US" sz="2400" dirty="0" smtClean="0"/>
              <a:t>) using EGI.eu platform.</a:t>
            </a:r>
          </a:p>
          <a:p>
            <a:pPr algn="l" rtl="0">
              <a:spcBef>
                <a:spcPts val="1200"/>
              </a:spcBef>
              <a:spcAft>
                <a:spcPts val="600"/>
              </a:spcAft>
            </a:pPr>
            <a:r>
              <a:rPr lang="en-US" sz="2400" dirty="0" smtClean="0"/>
              <a:t>The Premium service will include personal support services and access to resources as utility.</a:t>
            </a:r>
          </a:p>
          <a:p>
            <a:pPr algn="l" rtl="0">
              <a:spcBef>
                <a:spcPts val="1200"/>
              </a:spcBef>
              <a:spcAft>
                <a:spcPts val="600"/>
              </a:spcAft>
            </a:pPr>
            <a:r>
              <a:rPr lang="en-US" sz="2400" dirty="0" smtClean="0"/>
              <a:t>All communication with the end user will be via the NGI’s. The NGI’s </a:t>
            </a:r>
            <a:r>
              <a:rPr lang="en-US" sz="2400" dirty="0"/>
              <a:t>will be responsible to sign agreements/billing arrangement with the </a:t>
            </a:r>
            <a:r>
              <a:rPr lang="en-US" sz="2400" dirty="0" smtClean="0"/>
              <a:t>customer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3963233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yI2DOt6RzRcU51QxdhNewL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AGzTPKJNXuuOK4v20iPS7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uhWvCQomImT50qU5y4Znw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uhWvCQomImT50qU5y4Znw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Unk8vjtC9q0JAXtyxsX2O5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cuf4iZwLgLEPe9Eifdx3u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zParF19LzvJyR9qw266In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ezdaKHeWyBnZyZ2cDqRSoa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RMR96J2MVd0CGe2e5htjk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heme/theme1.xml><?xml version="1.0" encoding="utf-8"?>
<a:theme xmlns:a="http://schemas.openxmlformats.org/drawingml/2006/main" name="Train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Training</Template>
  <TotalTime>0</TotalTime>
  <Words>1785</Words>
  <Application>Microsoft Office PowerPoint</Application>
  <PresentationFormat>On-screen Show (4:3)</PresentationFormat>
  <Paragraphs>152</Paragraphs>
  <Slides>18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Training</vt:lpstr>
      <vt:lpstr>EGI Business Model Concrete Example</vt:lpstr>
      <vt:lpstr>Content</vt:lpstr>
      <vt:lpstr>Background</vt:lpstr>
      <vt:lpstr>About myself</vt:lpstr>
      <vt:lpstr>PowerPoint Presentation</vt:lpstr>
      <vt:lpstr>Background</vt:lpstr>
      <vt:lpstr>Solar Power Model Explained</vt:lpstr>
      <vt:lpstr>PowerPoint Presentation</vt:lpstr>
      <vt:lpstr>New EGI BM Explained</vt:lpstr>
      <vt:lpstr>New EGI BM Explained – cont.</vt:lpstr>
      <vt:lpstr>New EGI BM Explained – Implementation</vt:lpstr>
      <vt:lpstr>New EGI BM Explained – Cash flow.</vt:lpstr>
      <vt:lpstr>PowerPoint Presentation</vt:lpstr>
      <vt:lpstr>Business model canvas categories</vt:lpstr>
      <vt:lpstr>Business model canvas categories</vt:lpstr>
      <vt:lpstr>Challenges</vt:lpstr>
      <vt:lpstr>Summary</vt:lpstr>
      <vt:lpstr>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2011-09-20T08:25:24Z</dcterms:created>
  <dcterms:modified xsi:type="dcterms:W3CDTF">2011-09-20T12:37:43Z</dcterms:modified>
</cp:coreProperties>
</file>