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zzalsgs2\My%20Documents\roadshows\total%20feedbac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/>
              <a:t>How likely are you to</a:t>
            </a:r>
          </a:p>
        </c:rich>
      </c:tx>
      <c:layout>
        <c:manualLayout>
          <c:xMode val="edge"/>
          <c:yMode val="edge"/>
          <c:x val="0.40288769021982568"/>
          <c:y val="3.203661327231126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175972430657186E-2"/>
          <c:y val="0.11476294186630932"/>
          <c:w val="0.84645777771512276"/>
          <c:h val="0.69530554925940902"/>
        </c:manualLayout>
      </c:layout>
      <c:barChart>
        <c:barDir val="col"/>
        <c:grouping val="stacked"/>
        <c:ser>
          <c:idx val="0"/>
          <c:order val="0"/>
          <c:tx>
            <c:strRef>
              <c:f>'All text feedback'!$L$27</c:f>
              <c:strCache>
                <c:ptCount val="1"/>
                <c:pt idx="0">
                  <c:v>very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'All text feedback'!$J$28:$K$31</c:f>
              <c:strCache>
                <c:ptCount val="4"/>
                <c:pt idx="0">
                  <c:v>get a grid certificate</c:v>
                </c:pt>
                <c:pt idx="1">
                  <c:v>apply for a NGS account</c:v>
                </c:pt>
                <c:pt idx="2">
                  <c:v>use NGS resources</c:v>
                </c:pt>
                <c:pt idx="3">
                  <c:v>tell other colleagues about the NGS</c:v>
                </c:pt>
              </c:strCache>
            </c:strRef>
          </c:cat>
          <c:val>
            <c:numRef>
              <c:f>'All text feedback'!$L$28:$L$31</c:f>
              <c:numCache>
                <c:formatCode>0.00</c:formatCode>
                <c:ptCount val="4"/>
                <c:pt idx="0">
                  <c:v>38.255033557046943</c:v>
                </c:pt>
                <c:pt idx="1">
                  <c:v>41.37931034482763</c:v>
                </c:pt>
                <c:pt idx="2">
                  <c:v>38.194444444444407</c:v>
                </c:pt>
                <c:pt idx="3">
                  <c:v>51.388888888888886</c:v>
                </c:pt>
              </c:numCache>
            </c:numRef>
          </c:val>
        </c:ser>
        <c:ser>
          <c:idx val="1"/>
          <c:order val="1"/>
          <c:tx>
            <c:strRef>
              <c:f>'All text feedback'!$M$27</c:f>
              <c:strCache>
                <c:ptCount val="1"/>
                <c:pt idx="0">
                  <c:v>already have done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'All text feedback'!$J$28:$K$31</c:f>
              <c:strCache>
                <c:ptCount val="4"/>
                <c:pt idx="0">
                  <c:v>get a grid certificate</c:v>
                </c:pt>
                <c:pt idx="1">
                  <c:v>apply for a NGS account</c:v>
                </c:pt>
                <c:pt idx="2">
                  <c:v>use NGS resources</c:v>
                </c:pt>
                <c:pt idx="3">
                  <c:v>tell other colleagues about the NGS</c:v>
                </c:pt>
              </c:strCache>
            </c:strRef>
          </c:cat>
          <c:val>
            <c:numRef>
              <c:f>'All text feedback'!$M$28:$M$31</c:f>
              <c:numCache>
                <c:formatCode>0.00</c:formatCode>
                <c:ptCount val="4"/>
                <c:pt idx="0">
                  <c:v>16.778523489932869</c:v>
                </c:pt>
                <c:pt idx="1">
                  <c:v>13.793103448275847</c:v>
                </c:pt>
                <c:pt idx="2">
                  <c:v>10.416666666666679</c:v>
                </c:pt>
                <c:pt idx="3">
                  <c:v>18.055555555555554</c:v>
                </c:pt>
              </c:numCache>
            </c:numRef>
          </c:val>
        </c:ser>
        <c:ser>
          <c:idx val="2"/>
          <c:order val="2"/>
          <c:tx>
            <c:strRef>
              <c:f>'All text feedback'!$N$27</c:f>
              <c:strCache>
                <c:ptCount val="1"/>
                <c:pt idx="0">
                  <c:v>possibly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'All text feedback'!$J$28:$K$31</c:f>
              <c:strCache>
                <c:ptCount val="4"/>
                <c:pt idx="0">
                  <c:v>get a grid certificate</c:v>
                </c:pt>
                <c:pt idx="1">
                  <c:v>apply for a NGS account</c:v>
                </c:pt>
                <c:pt idx="2">
                  <c:v>use NGS resources</c:v>
                </c:pt>
                <c:pt idx="3">
                  <c:v>tell other colleagues about the NGS</c:v>
                </c:pt>
              </c:strCache>
            </c:strRef>
          </c:cat>
          <c:val>
            <c:numRef>
              <c:f>'All text feedback'!$N$28:$N$31</c:f>
              <c:numCache>
                <c:formatCode>General</c:formatCode>
                <c:ptCount val="4"/>
                <c:pt idx="0" formatCode="0.00">
                  <c:v>38.255033557046943</c:v>
                </c:pt>
                <c:pt idx="1">
                  <c:v>39.310344827586171</c:v>
                </c:pt>
                <c:pt idx="2" formatCode="0.00">
                  <c:v>45.833333333333329</c:v>
                </c:pt>
                <c:pt idx="3" formatCode="0.00">
                  <c:v>28.472222222222186</c:v>
                </c:pt>
              </c:numCache>
            </c:numRef>
          </c:val>
        </c:ser>
        <c:ser>
          <c:idx val="3"/>
          <c:order val="3"/>
          <c:tx>
            <c:strRef>
              <c:f>'All text feedback'!$O$27</c:f>
              <c:strCache>
                <c:ptCount val="1"/>
                <c:pt idx="0">
                  <c:v>not likely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'All text feedback'!$J$28:$K$31</c:f>
              <c:strCache>
                <c:ptCount val="4"/>
                <c:pt idx="0">
                  <c:v>get a grid certificate</c:v>
                </c:pt>
                <c:pt idx="1">
                  <c:v>apply for a NGS account</c:v>
                </c:pt>
                <c:pt idx="2">
                  <c:v>use NGS resources</c:v>
                </c:pt>
                <c:pt idx="3">
                  <c:v>tell other colleagues about the NGS</c:v>
                </c:pt>
              </c:strCache>
            </c:strRef>
          </c:cat>
          <c:val>
            <c:numRef>
              <c:f>'All text feedback'!$O$28:$O$31</c:f>
              <c:numCache>
                <c:formatCode>0.00</c:formatCode>
                <c:ptCount val="4"/>
                <c:pt idx="0">
                  <c:v>6.7114093959731642</c:v>
                </c:pt>
                <c:pt idx="1">
                  <c:v>5.5172413793103452</c:v>
                </c:pt>
                <c:pt idx="2">
                  <c:v>5.5555555555555465</c:v>
                </c:pt>
                <c:pt idx="3">
                  <c:v>2.0833333333333353</c:v>
                </c:pt>
              </c:numCache>
            </c:numRef>
          </c:val>
        </c:ser>
        <c:overlap val="100"/>
        <c:axId val="61789696"/>
        <c:axId val="61791616"/>
      </c:barChart>
      <c:catAx>
        <c:axId val="6178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Action</a:t>
                </a:r>
              </a:p>
            </c:rich>
          </c:tx>
          <c:layout>
            <c:manualLayout>
              <c:xMode val="edge"/>
              <c:yMode val="edge"/>
              <c:x val="0.48950200122622511"/>
              <c:y val="0.9153318077803204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91616"/>
        <c:crosses val="autoZero"/>
        <c:auto val="1"/>
        <c:lblAlgn val="ctr"/>
        <c:lblOffset val="100"/>
        <c:tickLblSkip val="1"/>
        <c:tickMarkSkip val="1"/>
      </c:catAx>
      <c:valAx>
        <c:axId val="61791616"/>
        <c:scaling>
          <c:orientation val="minMax"/>
          <c:max val="1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Number of replies</a:t>
                </a:r>
              </a:p>
            </c:rich>
          </c:tx>
          <c:layout>
            <c:manualLayout>
              <c:xMode val="edge"/>
              <c:yMode val="edge"/>
              <c:x val="2.0997375328084041E-2"/>
              <c:y val="0.3935926773455384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8969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8232963935063"/>
          <c:y val="1.4291486405250658E-3"/>
          <c:w val="0.12970265869544084"/>
          <c:h val="0.1252796310348565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C25C-9A36-4945-B38C-16E3701CCA7A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CA6F-CDC0-478D-8CA9-4A7FDD470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E558-77B6-4DB7-9626-759FA8D9B266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D14E-3EFF-4848-94E3-06B29EAC19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13D2-3364-489B-A285-D78A0AD9042B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1B4-FC9D-447B-9F11-FE2039DD0C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5186370" cy="1143000"/>
          </a:xfrm>
        </p:spPr>
        <p:txBody>
          <a:bodyPr/>
          <a:lstStyle>
            <a:lvl1pPr>
              <a:defRPr baseline="0">
                <a:solidFill>
                  <a:srgbClr val="65DD5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F151-A644-4E2A-B512-6E59C7E42F68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D8806-69E0-42B4-9294-8C1C8454F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CF0E-2579-496A-9625-E9D4B17163F4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118DB-8679-4261-A985-319BC8563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19EC-7A0F-49A9-9D40-F9092A868B4D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416E9-5D57-4867-AA00-86F749EDB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3AA3-D584-4E83-89B2-DA340772FDB9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F39B-580F-4E8C-84F3-92C2934031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1854-5A4F-433D-9B44-9A15C50CC8B0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2E70-C572-4C8E-B9C0-09EF7BB40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3835-62F7-4B15-A90C-935F7637EC1B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3FAD-E4B2-46E7-92A5-B2EBBBE9B8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40E6-5A91-4881-B6C9-5C17AAD1CB23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82EB-B61A-40BC-8E74-3C331B9B28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C7975C-188B-4C40-A8A9-B3499CC869D1}" type="datetimeFigureOut">
              <a:rPr lang="en-US"/>
              <a:pPr>
                <a:defRPr/>
              </a:pPr>
              <a:t>9/12/2011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3A66E6-32C1-4409-B0DB-9AB873F833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NGS on the Road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Gillian Sinclair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NGS Liaison Officer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www.ngs.ac.uk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http://www.ngs.ac.uk/ngs-roadshows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Gillian Sinclair</a:t>
            </a:r>
          </a:p>
          <a:p>
            <a:pPr algn="ctr">
              <a:buNone/>
            </a:pPr>
            <a:r>
              <a:rPr lang="en-GB" dirty="0" smtClean="0"/>
              <a:t>Gillian.sinclair@manchester.ac.uk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62" cy="1143000"/>
          </a:xfrm>
        </p:spPr>
        <p:txBody>
          <a:bodyPr/>
          <a:lstStyle/>
          <a:p>
            <a:r>
              <a:rPr lang="en-US" dirty="0" smtClean="0"/>
              <a:t>What is the NGS?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US" dirty="0" smtClean="0"/>
              <a:t>NGS is the UK National Grid Service ww.ngs.ac.uk</a:t>
            </a:r>
          </a:p>
          <a:p>
            <a:r>
              <a:rPr lang="en-US" dirty="0" smtClean="0"/>
              <a:t>NGS is the UK NGI in partnership with </a:t>
            </a:r>
            <a:r>
              <a:rPr lang="en-US" dirty="0" err="1" smtClean="0"/>
              <a:t>GridPP</a:t>
            </a:r>
            <a:endParaRPr lang="en-US" dirty="0" smtClean="0"/>
          </a:p>
          <a:p>
            <a:r>
              <a:rPr lang="en-US" dirty="0" smtClean="0"/>
              <a:t>NGS staff based at several UK institutions </a:t>
            </a:r>
          </a:p>
          <a:p>
            <a:pPr lvl="1"/>
            <a:r>
              <a:rPr lang="en-US" dirty="0" smtClean="0"/>
              <a:t>University of Leeds</a:t>
            </a:r>
          </a:p>
          <a:p>
            <a:pPr lvl="1"/>
            <a:r>
              <a:rPr lang="en-US" dirty="0" smtClean="0"/>
              <a:t>University of Manchester</a:t>
            </a:r>
          </a:p>
          <a:p>
            <a:pPr lvl="1"/>
            <a:r>
              <a:rPr lang="en-US" dirty="0" smtClean="0"/>
              <a:t>University of Oxford</a:t>
            </a:r>
          </a:p>
          <a:p>
            <a:pPr lvl="1"/>
            <a:r>
              <a:rPr lang="en-US" dirty="0" smtClean="0"/>
              <a:t>STFC Rutherford Appleton Laboratory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62" cy="1143000"/>
          </a:xfrm>
        </p:spPr>
        <p:txBody>
          <a:bodyPr/>
          <a:lstStyle/>
          <a:p>
            <a:r>
              <a:rPr lang="en-US" dirty="0" smtClean="0"/>
              <a:t>Our users</a:t>
            </a:r>
          </a:p>
        </p:txBody>
      </p:sp>
      <p:pic>
        <p:nvPicPr>
          <p:cNvPr id="4" name="Picture 2" descr="C:\Documents and Settings\zzalsgs2\My Documents\NGS4\Stats doc\resare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916832"/>
            <a:ext cx="3384377" cy="20536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55976" y="191683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Users from a wide range of backgrounds from humanities to computer science.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7544" y="134076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Currently have over 340 active users, 1,200 over the lifetime of the NGS</a:t>
            </a:r>
          </a:p>
        </p:txBody>
      </p:sp>
      <p:pic>
        <p:nvPicPr>
          <p:cNvPr id="1026" name="Chart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73016"/>
            <a:ext cx="2412047" cy="241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458112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Users from a wide range of universities – the traditional universities to the new universities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70" cy="1143000"/>
          </a:xfrm>
        </p:spPr>
        <p:txBody>
          <a:bodyPr/>
          <a:lstStyle/>
          <a:p>
            <a:r>
              <a:rPr lang="en-GB" dirty="0" smtClean="0"/>
              <a:t>NGS Roadshows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sz="2600" dirty="0" smtClean="0"/>
              <a:t>12 roadshow events held so far at a mix of universities and research institutes, some of which are members of the NGS</a:t>
            </a:r>
          </a:p>
          <a:p>
            <a:r>
              <a:rPr lang="en-GB" sz="2600" dirty="0" smtClean="0"/>
              <a:t>Various formats</a:t>
            </a:r>
          </a:p>
          <a:p>
            <a:pPr lvl="1"/>
            <a:r>
              <a:rPr lang="en-GB" sz="2600" dirty="0" smtClean="0"/>
              <a:t>½ day roadshow event</a:t>
            </a:r>
          </a:p>
          <a:p>
            <a:pPr lvl="1"/>
            <a:r>
              <a:rPr lang="en-GB" sz="2600" dirty="0" smtClean="0"/>
              <a:t>½ day roadshow followed by ½ day “hands on” training</a:t>
            </a:r>
          </a:p>
          <a:p>
            <a:pPr lvl="1"/>
            <a:r>
              <a:rPr lang="en-GB" sz="2600" dirty="0" smtClean="0"/>
              <a:t>½ day roadshow followed by full day “hands on” training</a:t>
            </a:r>
          </a:p>
          <a:p>
            <a:r>
              <a:rPr lang="en-GB" sz="2600" dirty="0" smtClean="0"/>
              <a:t>Flexible format – up to the hosting institution and content can be adapted to fit specific requirements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70" cy="1143000"/>
          </a:xfrm>
        </p:spPr>
        <p:txBody>
          <a:bodyPr/>
          <a:lstStyle/>
          <a:p>
            <a:r>
              <a:rPr lang="en-GB" dirty="0" smtClean="0"/>
              <a:t>Aim of the roadshows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GB" sz="2800" dirty="0" smtClean="0"/>
              <a:t>Explain to people what e-infrastructure is – DON’T assume everyone knows what this is!</a:t>
            </a:r>
          </a:p>
          <a:p>
            <a:r>
              <a:rPr lang="en-GB" sz="2800" dirty="0" smtClean="0"/>
              <a:t>Tell people about the NGS, what it is, what it offers</a:t>
            </a:r>
          </a:p>
          <a:p>
            <a:r>
              <a:rPr lang="en-GB" sz="2800" dirty="0" smtClean="0"/>
              <a:t>Explain how it fits into the bigger picture, most importantly with what they already </a:t>
            </a:r>
            <a:r>
              <a:rPr lang="en-GB" sz="2800" dirty="0" smtClean="0"/>
              <a:t>use i.e. local resources</a:t>
            </a:r>
            <a:endParaRPr lang="en-GB" sz="2800" dirty="0" smtClean="0"/>
          </a:p>
          <a:p>
            <a:r>
              <a:rPr lang="en-GB" sz="2800" dirty="0" smtClean="0"/>
              <a:t>Give them relevant practical examples of what they can do with e-infrastructure, preferably from someone within their own community</a:t>
            </a:r>
          </a:p>
          <a:p>
            <a:r>
              <a:rPr lang="en-GB" sz="2800" dirty="0" smtClean="0"/>
              <a:t>Give them the opportunity to use the NGS under the supervision of a trainer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70" cy="1143000"/>
          </a:xfrm>
        </p:spPr>
        <p:txBody>
          <a:bodyPr/>
          <a:lstStyle/>
          <a:p>
            <a:r>
              <a:rPr lang="en-GB" dirty="0" smtClean="0"/>
              <a:t>What we do </a:t>
            </a:r>
            <a:r>
              <a:rPr lang="en-GB" sz="2800" dirty="0" smtClean="0"/>
              <a:t>(well I do!)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sz="3000" dirty="0" smtClean="0"/>
              <a:t>Event page on the NGS website</a:t>
            </a:r>
          </a:p>
          <a:p>
            <a:r>
              <a:rPr lang="en-GB" sz="3000" dirty="0" smtClean="0"/>
              <a:t>Registration done online – www.regonline.com</a:t>
            </a:r>
          </a:p>
          <a:p>
            <a:r>
              <a:rPr lang="en-GB" sz="3000" dirty="0" smtClean="0"/>
              <a:t>Write advertising blurb for distribution to departments, produce posters etc</a:t>
            </a:r>
          </a:p>
          <a:p>
            <a:r>
              <a:rPr lang="en-GB" sz="3000" dirty="0" smtClean="0"/>
              <a:t>Organise external speakers</a:t>
            </a:r>
          </a:p>
          <a:p>
            <a:r>
              <a:rPr lang="en-GB" sz="3000" dirty="0" smtClean="0"/>
              <a:t>Pay for catering and external speakers travel expenses</a:t>
            </a:r>
          </a:p>
          <a:p>
            <a:r>
              <a:rPr lang="en-GB" sz="3000" dirty="0" smtClean="0"/>
              <a:t>Chair the event</a:t>
            </a:r>
          </a:p>
          <a:p>
            <a:r>
              <a:rPr lang="en-GB" sz="3000" dirty="0" smtClean="0"/>
              <a:t>No cost to the institution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0"/>
            <a:ext cx="5698976" cy="1143000"/>
          </a:xfrm>
        </p:spPr>
        <p:txBody>
          <a:bodyPr/>
          <a:lstStyle/>
          <a:p>
            <a:r>
              <a:rPr lang="en-GB" dirty="0" smtClean="0"/>
              <a:t>A typical roadshow</a:t>
            </a:r>
            <a:endParaRPr lang="en-GB" dirty="0"/>
          </a:p>
        </p:txBody>
      </p:sp>
      <p:pic>
        <p:nvPicPr>
          <p:cNvPr id="4" name="Content Placeholder 3" descr="roashow agen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229600" cy="348448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70" cy="1143000"/>
          </a:xfrm>
        </p:spPr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186370" cy="1143000"/>
          </a:xfrm>
        </p:spPr>
        <p:txBody>
          <a:bodyPr/>
          <a:lstStyle/>
          <a:p>
            <a:r>
              <a:rPr lang="en-GB" dirty="0" smtClean="0"/>
              <a:t>Future follow up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you have not yet applied for a NGS account , why not?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14127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would help you to start using the NGS?</a:t>
            </a:r>
            <a:endParaRPr lang="en-GB" dirty="0"/>
          </a:p>
        </p:txBody>
      </p:sp>
      <p:pic>
        <p:nvPicPr>
          <p:cNvPr id="9" name="Content Placeholder 8" descr="graph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2132856"/>
            <a:ext cx="3891838" cy="4104456"/>
          </a:xfrm>
        </p:spPr>
      </p:pic>
      <p:pic>
        <p:nvPicPr>
          <p:cNvPr id="10" name="Picture 9" descr="graph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9176" y="2132856"/>
            <a:ext cx="4039158" cy="41044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GS Powerpoint template-1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NGS Powerpoint template-1</Template>
  <TotalTime>315</TotalTime>
  <Words>348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NGS Powerpoint template-1</vt:lpstr>
      <vt:lpstr>The NGS on the Road  Gillian Sinclair NGS Liaison Officer</vt:lpstr>
      <vt:lpstr>What is the NGS?</vt:lpstr>
      <vt:lpstr>Our users</vt:lpstr>
      <vt:lpstr>NGS Roadshows</vt:lpstr>
      <vt:lpstr>Aim of the roadshows</vt:lpstr>
      <vt:lpstr>What we do (well I do!)</vt:lpstr>
      <vt:lpstr>A typical roadshow</vt:lpstr>
      <vt:lpstr>Feedback</vt:lpstr>
      <vt:lpstr>Future follow up</vt:lpstr>
      <vt:lpstr>Further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35</cp:revision>
  <dcterms:created xsi:type="dcterms:W3CDTF">2011-04-06T13:24:49Z</dcterms:created>
  <dcterms:modified xsi:type="dcterms:W3CDTF">2011-09-12T12:48:20Z</dcterms:modified>
</cp:coreProperties>
</file>