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321" r:id="rId3"/>
    <p:sldId id="322" r:id="rId4"/>
    <p:sldId id="335" r:id="rId5"/>
    <p:sldId id="312" r:id="rId6"/>
    <p:sldId id="326" r:id="rId7"/>
    <p:sldId id="295" r:id="rId8"/>
    <p:sldId id="323" r:id="rId9"/>
    <p:sldId id="324" r:id="rId10"/>
    <p:sldId id="328" r:id="rId11"/>
    <p:sldId id="325" r:id="rId12"/>
    <p:sldId id="329" r:id="rId13"/>
    <p:sldId id="327" r:id="rId14"/>
    <p:sldId id="266" r:id="rId15"/>
    <p:sldId id="331" r:id="rId16"/>
    <p:sldId id="334" r:id="rId17"/>
    <p:sldId id="332" r:id="rId18"/>
    <p:sldId id="337" r:id="rId19"/>
    <p:sldId id="338" r:id="rId20"/>
    <p:sldId id="333" r:id="rId21"/>
    <p:sldId id="336" r:id="rId22"/>
    <p:sldId id="330" r:id="rId23"/>
  </p:sldIdLst>
  <p:sldSz cx="9144000" cy="6858000" type="screen4x3"/>
  <p:notesSz cx="9926638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5B5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5" autoAdjust="0"/>
    <p:restoredTop sz="87619" autoAdjust="0"/>
  </p:normalViewPr>
  <p:slideViewPr>
    <p:cSldViewPr>
      <p:cViewPr>
        <p:scale>
          <a:sx n="60" d="100"/>
          <a:sy n="60" d="100"/>
        </p:scale>
        <p:origin x="-10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E0923E-F5E8-4282-BDEA-31AA88FAD518}" type="doc">
      <dgm:prSet loTypeId="urn:microsoft.com/office/officeart/2005/8/layout/radial5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7F306A-FDA1-4AC3-BA56-2D7894C76803}">
      <dgm:prSet phldrT="[Text]"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1800" b="1" baseline="0" dirty="0" smtClean="0">
              <a:solidFill>
                <a:schemeClr val="bg1"/>
              </a:solidFill>
            </a:rPr>
            <a:t>NGI</a:t>
          </a:r>
          <a:br>
            <a:rPr lang="en-US" sz="1800" b="1" baseline="0" dirty="0" smtClean="0">
              <a:solidFill>
                <a:schemeClr val="bg1"/>
              </a:solidFill>
            </a:rPr>
          </a:br>
          <a:r>
            <a:rPr lang="en-US" sz="1800" b="1" baseline="0" dirty="0" smtClean="0">
              <a:solidFill>
                <a:schemeClr val="bg1"/>
              </a:solidFill>
            </a:rPr>
            <a:t>User Support Teams</a:t>
          </a:r>
          <a:endParaRPr lang="en-US" sz="1800" b="1" baseline="0" dirty="0">
            <a:solidFill>
              <a:schemeClr val="bg1"/>
            </a:solidFill>
          </a:endParaRPr>
        </a:p>
      </dgm:t>
    </dgm:pt>
    <dgm:pt modelId="{F46B204D-A981-4126-B42C-A3FC162A4D56}" type="parTrans" cxnId="{DEB4E3C6-5A91-4674-883A-A502B0916216}">
      <dgm:prSet/>
      <dgm:spPr/>
      <dgm:t>
        <a:bodyPr/>
        <a:lstStyle/>
        <a:p>
          <a:endParaRPr lang="en-US"/>
        </a:p>
      </dgm:t>
    </dgm:pt>
    <dgm:pt modelId="{FA68E245-28F4-4238-AE81-7663A7A6F98B}" type="sibTrans" cxnId="{DEB4E3C6-5A91-4674-883A-A502B0916216}">
      <dgm:prSet/>
      <dgm:spPr/>
      <dgm:t>
        <a:bodyPr/>
        <a:lstStyle/>
        <a:p>
          <a:endParaRPr lang="en-US"/>
        </a:p>
      </dgm:t>
    </dgm:pt>
    <dgm:pt modelId="{2BEED644-BD3D-4528-9215-34AE77DAEBB2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 lIns="0" tIns="0" rIns="0" bIns="0"/>
        <a:lstStyle/>
        <a:p>
          <a:r>
            <a:rPr lang="en-US" sz="1200" dirty="0" smtClean="0">
              <a:solidFill>
                <a:schemeClr val="tx2">
                  <a:lumMod val="75000"/>
                </a:schemeClr>
              </a:solidFill>
            </a:rPr>
            <a:t>Consultancy</a:t>
          </a:r>
          <a:endParaRPr lang="en-US" sz="1200" dirty="0">
            <a:solidFill>
              <a:schemeClr val="tx2">
                <a:lumMod val="75000"/>
              </a:schemeClr>
            </a:solidFill>
          </a:endParaRPr>
        </a:p>
      </dgm:t>
    </dgm:pt>
    <dgm:pt modelId="{B2DF5D86-95C3-4453-A784-E524B4070363}" type="parTrans" cxnId="{2B84A44C-831F-4E85-B876-B405B6739AF8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E39ED116-E300-4B36-ADF5-66803C4E2206}" type="sibTrans" cxnId="{2B84A44C-831F-4E85-B876-B405B6739AF8}">
      <dgm:prSet/>
      <dgm:spPr/>
      <dgm:t>
        <a:bodyPr/>
        <a:lstStyle/>
        <a:p>
          <a:endParaRPr lang="en-US"/>
        </a:p>
      </dgm:t>
    </dgm:pt>
    <dgm:pt modelId="{813C0E0D-AC7F-4DBE-96CD-93FA5E30ACE4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 lIns="0" tIns="0" rIns="0" bIns="0"/>
        <a:lstStyle/>
        <a:p>
          <a:r>
            <a:rPr lang="en-US" sz="1400" dirty="0" smtClean="0">
              <a:solidFill>
                <a:schemeClr val="tx2">
                  <a:lumMod val="75000"/>
                </a:schemeClr>
              </a:solidFill>
            </a:rPr>
            <a:t>Training</a:t>
          </a:r>
          <a:endParaRPr lang="en-US" sz="1400" dirty="0">
            <a:solidFill>
              <a:schemeClr val="tx2">
                <a:lumMod val="75000"/>
              </a:schemeClr>
            </a:solidFill>
          </a:endParaRPr>
        </a:p>
      </dgm:t>
    </dgm:pt>
    <dgm:pt modelId="{B824A7EE-F04B-4F7F-AA96-E14D371ADE3F}" type="parTrans" cxnId="{EAB180A5-523A-49F4-9FEA-32127E17A2C7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C331BC85-F791-425D-BCC2-85342FAB9A5A}" type="sibTrans" cxnId="{EAB180A5-523A-49F4-9FEA-32127E17A2C7}">
      <dgm:prSet/>
      <dgm:spPr/>
      <dgm:t>
        <a:bodyPr/>
        <a:lstStyle/>
        <a:p>
          <a:endParaRPr lang="en-US"/>
        </a:p>
      </dgm:t>
    </dgm:pt>
    <dgm:pt modelId="{29B79870-9ADB-455E-8841-92C9B5A5ECE6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2">
                  <a:lumMod val="75000"/>
                </a:schemeClr>
              </a:solidFill>
            </a:rPr>
            <a:t>Porting apps.</a:t>
          </a:r>
          <a:endParaRPr lang="en-US" sz="1400" dirty="0">
            <a:solidFill>
              <a:schemeClr val="tx2">
                <a:lumMod val="75000"/>
              </a:schemeClr>
            </a:solidFill>
          </a:endParaRPr>
        </a:p>
      </dgm:t>
    </dgm:pt>
    <dgm:pt modelId="{4ED8FE78-7499-4C3B-963D-44A27B1C3E83}" type="parTrans" cxnId="{5E060636-66A2-44F7-B84C-B13768021587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AD45FE34-5AF7-46FD-B24B-EE675E1EF60F}" type="sibTrans" cxnId="{5E060636-66A2-44F7-B84C-B13768021587}">
      <dgm:prSet/>
      <dgm:spPr/>
      <dgm:t>
        <a:bodyPr/>
        <a:lstStyle/>
        <a:p>
          <a:endParaRPr lang="en-US"/>
        </a:p>
      </dgm:t>
    </dgm:pt>
    <dgm:pt modelId="{F84D2FD4-46C4-4BFE-9AFD-8AC06F0F93C6}">
      <dgm:prSet custT="1"/>
      <dgm:spPr>
        <a:solidFill>
          <a:schemeClr val="tx2">
            <a:lumMod val="40000"/>
            <a:lumOff val="60000"/>
          </a:schemeClr>
        </a:solidFill>
      </dgm:spPr>
      <dgm:t>
        <a:bodyPr lIns="0" tIns="0" rIns="0" bIns="0"/>
        <a:lstStyle/>
        <a:p>
          <a:r>
            <a:rPr lang="en-US" sz="1400" dirty="0" smtClean="0">
              <a:solidFill>
                <a:schemeClr val="tx2">
                  <a:lumMod val="75000"/>
                </a:schemeClr>
              </a:solidFill>
            </a:rPr>
            <a:t>Provide access to grid and software services</a:t>
          </a:r>
          <a:endParaRPr lang="en-US" sz="1400" dirty="0">
            <a:solidFill>
              <a:schemeClr val="tx2">
                <a:lumMod val="75000"/>
              </a:schemeClr>
            </a:solidFill>
          </a:endParaRPr>
        </a:p>
      </dgm:t>
    </dgm:pt>
    <dgm:pt modelId="{38089163-A13D-45BD-B805-2BECD0E32FBF}" type="parTrans" cxnId="{3AFE148D-3ABB-4994-8A2C-9B91CE5A0B05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1D68ACAB-90CE-4A7B-8E0B-6DFDBE032C88}" type="sibTrans" cxnId="{3AFE148D-3ABB-4994-8A2C-9B91CE5A0B05}">
      <dgm:prSet/>
      <dgm:spPr/>
      <dgm:t>
        <a:bodyPr/>
        <a:lstStyle/>
        <a:p>
          <a:endParaRPr lang="en-US"/>
        </a:p>
      </dgm:t>
    </dgm:pt>
    <dgm:pt modelId="{2795B3E8-9F94-444D-BBBA-33B943D75BA7}">
      <dgm:prSet custT="1"/>
      <dgm:spPr>
        <a:solidFill>
          <a:schemeClr val="tx2">
            <a:lumMod val="40000"/>
            <a:lumOff val="60000"/>
          </a:schemeClr>
        </a:solidFill>
      </dgm:spPr>
      <dgm:t>
        <a:bodyPr lIns="0" tIns="0" rIns="0" bIns="0"/>
        <a:lstStyle/>
        <a:p>
          <a:r>
            <a:rPr lang="en-US" sz="1400" dirty="0" smtClean="0">
              <a:solidFill>
                <a:schemeClr val="tx2">
                  <a:lumMod val="75000"/>
                </a:schemeClr>
              </a:solidFill>
            </a:rPr>
            <a:t>Dev. and operate software services</a:t>
          </a:r>
          <a:endParaRPr lang="en-US" sz="1400" dirty="0">
            <a:solidFill>
              <a:schemeClr val="tx2">
                <a:lumMod val="75000"/>
              </a:schemeClr>
            </a:solidFill>
          </a:endParaRPr>
        </a:p>
      </dgm:t>
    </dgm:pt>
    <dgm:pt modelId="{6960D3A1-B987-42BE-B03F-B9FA7EB31AEA}" type="parTrans" cxnId="{892D8406-9A87-4FC8-AD7C-38D357B3D9A3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C9348C32-1B14-4840-9353-1DB6CB0A2ABE}" type="sibTrans" cxnId="{892D8406-9A87-4FC8-AD7C-38D357B3D9A3}">
      <dgm:prSet/>
      <dgm:spPr/>
      <dgm:t>
        <a:bodyPr/>
        <a:lstStyle/>
        <a:p>
          <a:endParaRPr lang="en-US"/>
        </a:p>
      </dgm:t>
    </dgm:pt>
    <dgm:pt modelId="{71EDB839-5809-4146-B722-6617A316ADC6}">
      <dgm:prSet custT="1"/>
      <dgm:spPr>
        <a:solidFill>
          <a:schemeClr val="tx2">
            <a:lumMod val="40000"/>
            <a:lumOff val="60000"/>
          </a:schemeClr>
        </a:solidFill>
      </dgm:spPr>
      <dgm:t>
        <a:bodyPr lIns="0" tIns="0" rIns="0" bIns="0"/>
        <a:lstStyle/>
        <a:p>
          <a:r>
            <a:rPr lang="en-US" sz="1400" dirty="0" smtClean="0">
              <a:solidFill>
                <a:schemeClr val="tx2">
                  <a:lumMod val="75000"/>
                </a:schemeClr>
              </a:solidFill>
            </a:rPr>
            <a:t>Collecting Feedback</a:t>
          </a:r>
          <a:endParaRPr lang="en-US" sz="1400" dirty="0">
            <a:solidFill>
              <a:schemeClr val="tx2">
                <a:lumMod val="75000"/>
              </a:schemeClr>
            </a:solidFill>
          </a:endParaRPr>
        </a:p>
      </dgm:t>
    </dgm:pt>
    <dgm:pt modelId="{31F8CB58-7A48-4FD8-A822-E6378D33B79E}" type="parTrans" cxnId="{C00495F9-4F10-4C22-B6E4-24063A021DBB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8DF45966-95C1-4438-BDF0-5A3B20F22AA4}" type="sibTrans" cxnId="{C00495F9-4F10-4C22-B6E4-24063A021DBB}">
      <dgm:prSet/>
      <dgm:spPr/>
      <dgm:t>
        <a:bodyPr/>
        <a:lstStyle/>
        <a:p>
          <a:endParaRPr lang="en-US"/>
        </a:p>
      </dgm:t>
    </dgm:pt>
    <dgm:pt modelId="{8009705E-1755-4228-91B6-603B432DFE7B}">
      <dgm:prSet custT="1"/>
      <dgm:spPr>
        <a:solidFill>
          <a:schemeClr val="tx2">
            <a:lumMod val="40000"/>
            <a:lumOff val="60000"/>
          </a:schemeClr>
        </a:solidFill>
      </dgm:spPr>
      <dgm:t>
        <a:bodyPr lIns="0" tIns="0" rIns="0" bIns="0"/>
        <a:lstStyle/>
        <a:p>
          <a:r>
            <a:rPr lang="en-US" sz="1400" dirty="0" smtClean="0">
              <a:solidFill>
                <a:schemeClr val="tx2">
                  <a:lumMod val="75000"/>
                </a:schemeClr>
              </a:solidFill>
            </a:rPr>
            <a:t>Document</a:t>
          </a:r>
        </a:p>
        <a:p>
          <a:r>
            <a:rPr lang="en-US" sz="1400" dirty="0" smtClean="0">
              <a:solidFill>
                <a:schemeClr val="tx2">
                  <a:lumMod val="75000"/>
                </a:schemeClr>
              </a:solidFill>
            </a:rPr>
            <a:t>Processes &amp; apps.</a:t>
          </a:r>
          <a:endParaRPr lang="en-US" sz="1400" dirty="0">
            <a:solidFill>
              <a:schemeClr val="tx2">
                <a:lumMod val="75000"/>
              </a:schemeClr>
            </a:solidFill>
          </a:endParaRPr>
        </a:p>
      </dgm:t>
    </dgm:pt>
    <dgm:pt modelId="{C35170B3-D2A0-4010-8F29-5B483C9AC320}" type="parTrans" cxnId="{5F8BE2AA-69C9-423A-83C3-D4BD85CDC32F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C438BB31-B817-4E3E-855A-571EE449B676}" type="sibTrans" cxnId="{5F8BE2AA-69C9-423A-83C3-D4BD85CDC32F}">
      <dgm:prSet/>
      <dgm:spPr/>
      <dgm:t>
        <a:bodyPr/>
        <a:lstStyle/>
        <a:p>
          <a:endParaRPr lang="en-US"/>
        </a:p>
      </dgm:t>
    </dgm:pt>
    <dgm:pt modelId="{11018E42-C1EE-4529-97BA-4F21A14DC3AE}">
      <dgm:prSet custT="1"/>
      <dgm:spPr>
        <a:solidFill>
          <a:schemeClr val="tx2">
            <a:lumMod val="40000"/>
            <a:lumOff val="60000"/>
          </a:schemeClr>
        </a:solidFill>
      </dgm:spPr>
      <dgm:t>
        <a:bodyPr lIns="0" tIns="0" rIns="0" bIns="0"/>
        <a:lstStyle/>
        <a:p>
          <a:r>
            <a:rPr lang="en-US" sz="1400" dirty="0" smtClean="0">
              <a:solidFill>
                <a:schemeClr val="tx2">
                  <a:lumMod val="75000"/>
                </a:schemeClr>
              </a:solidFill>
            </a:rPr>
            <a:t>Helpdesk</a:t>
          </a:r>
          <a:endParaRPr lang="en-US" sz="1400" dirty="0">
            <a:solidFill>
              <a:schemeClr val="tx2">
                <a:lumMod val="75000"/>
              </a:schemeClr>
            </a:solidFill>
          </a:endParaRPr>
        </a:p>
      </dgm:t>
    </dgm:pt>
    <dgm:pt modelId="{4D68E18F-264A-432E-A719-665F1B3EBD05}" type="parTrans" cxnId="{83FC186D-A9BD-495A-9C14-5AD0D420E13D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92B5608A-529C-4EF4-A1A3-503CF2247C01}" type="sibTrans" cxnId="{83FC186D-A9BD-495A-9C14-5AD0D420E13D}">
      <dgm:prSet/>
      <dgm:spPr/>
      <dgm:t>
        <a:bodyPr/>
        <a:lstStyle/>
        <a:p>
          <a:endParaRPr lang="en-US"/>
        </a:p>
      </dgm:t>
    </dgm:pt>
    <dgm:pt modelId="{2495A772-659C-42FA-883E-740F3AC8BC20}" type="pres">
      <dgm:prSet presAssocID="{54E0923E-F5E8-4282-BDEA-31AA88FAD51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74C17AC-8C23-4AED-9BDE-5D21B13F58DB}" type="pres">
      <dgm:prSet presAssocID="{6D7F306A-FDA1-4AC3-BA56-2D7894C76803}" presName="centerShape" presStyleLbl="node0" presStyleIdx="0" presStyleCnt="1" custScaleX="128051" custScaleY="128050"/>
      <dgm:spPr/>
      <dgm:t>
        <a:bodyPr/>
        <a:lstStyle/>
        <a:p>
          <a:endParaRPr lang="en-US"/>
        </a:p>
      </dgm:t>
    </dgm:pt>
    <dgm:pt modelId="{13E6D694-4FB0-4984-A5F4-0D9EC2CD5FE6}" type="pres">
      <dgm:prSet presAssocID="{B2DF5D86-95C3-4453-A784-E524B4070363}" presName="parTrans" presStyleLbl="sibTrans2D1" presStyleIdx="0" presStyleCnt="8"/>
      <dgm:spPr/>
      <dgm:t>
        <a:bodyPr/>
        <a:lstStyle/>
        <a:p>
          <a:endParaRPr lang="en-GB"/>
        </a:p>
      </dgm:t>
    </dgm:pt>
    <dgm:pt modelId="{CEDF5691-D0CA-4773-B26A-3B577A4DB839}" type="pres">
      <dgm:prSet presAssocID="{B2DF5D86-95C3-4453-A784-E524B4070363}" presName="connectorText" presStyleLbl="sibTrans2D1" presStyleIdx="0" presStyleCnt="8"/>
      <dgm:spPr/>
      <dgm:t>
        <a:bodyPr/>
        <a:lstStyle/>
        <a:p>
          <a:endParaRPr lang="en-GB"/>
        </a:p>
      </dgm:t>
    </dgm:pt>
    <dgm:pt modelId="{0593F763-75B5-4A08-83A0-26ABB4D2FF14}" type="pres">
      <dgm:prSet presAssocID="{2BEED644-BD3D-4528-9215-34AE77DAEBB2}" presName="node" presStyleLbl="node1" presStyleIdx="0" presStyleCnt="8" custRadScaleRad="99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D27F4-58EE-47F6-BB4A-9F57D7840B76}" type="pres">
      <dgm:prSet presAssocID="{B824A7EE-F04B-4F7F-AA96-E14D371ADE3F}" presName="parTrans" presStyleLbl="sibTrans2D1" presStyleIdx="1" presStyleCnt="8"/>
      <dgm:spPr/>
      <dgm:t>
        <a:bodyPr/>
        <a:lstStyle/>
        <a:p>
          <a:endParaRPr lang="en-GB"/>
        </a:p>
      </dgm:t>
    </dgm:pt>
    <dgm:pt modelId="{A200E6D4-AF56-4E6B-9CF2-26A2531747E0}" type="pres">
      <dgm:prSet presAssocID="{B824A7EE-F04B-4F7F-AA96-E14D371ADE3F}" presName="connectorText" presStyleLbl="sibTrans2D1" presStyleIdx="1" presStyleCnt="8"/>
      <dgm:spPr/>
      <dgm:t>
        <a:bodyPr/>
        <a:lstStyle/>
        <a:p>
          <a:endParaRPr lang="en-GB"/>
        </a:p>
      </dgm:t>
    </dgm:pt>
    <dgm:pt modelId="{EE062432-16F0-45B3-AA9A-A4EF053D2026}" type="pres">
      <dgm:prSet presAssocID="{813C0E0D-AC7F-4DBE-96CD-93FA5E30ACE4}" presName="node" presStyleLbl="node1" presStyleIdx="1" presStyleCnt="8" custRadScaleRad="99427" custRadScaleInc="1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BC3D8-F88F-4C12-9D78-74D441D4060C}" type="pres">
      <dgm:prSet presAssocID="{38089163-A13D-45BD-B805-2BECD0E32FBF}" presName="parTrans" presStyleLbl="sibTrans2D1" presStyleIdx="2" presStyleCnt="8"/>
      <dgm:spPr/>
      <dgm:t>
        <a:bodyPr/>
        <a:lstStyle/>
        <a:p>
          <a:endParaRPr lang="en-GB"/>
        </a:p>
      </dgm:t>
    </dgm:pt>
    <dgm:pt modelId="{0E8DA18C-C765-4588-927A-24D140ECF0BD}" type="pres">
      <dgm:prSet presAssocID="{38089163-A13D-45BD-B805-2BECD0E32FBF}" presName="connectorText" presStyleLbl="sibTrans2D1" presStyleIdx="2" presStyleCnt="8"/>
      <dgm:spPr/>
      <dgm:t>
        <a:bodyPr/>
        <a:lstStyle/>
        <a:p>
          <a:endParaRPr lang="en-GB"/>
        </a:p>
      </dgm:t>
    </dgm:pt>
    <dgm:pt modelId="{18A40F67-A930-4B21-8593-EE1330892D66}" type="pres">
      <dgm:prSet presAssocID="{F84D2FD4-46C4-4BFE-9AFD-8AC06F0F93C6}" presName="node" presStyleLbl="node1" presStyleIdx="2" presStyleCnt="8" custRadScaleRad="99873" custRadScaleInc="21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86F98-770C-444E-9D81-C998A7AEA310}" type="pres">
      <dgm:prSet presAssocID="{4ED8FE78-7499-4C3B-963D-44A27B1C3E83}" presName="parTrans" presStyleLbl="sibTrans2D1" presStyleIdx="3" presStyleCnt="8"/>
      <dgm:spPr/>
      <dgm:t>
        <a:bodyPr/>
        <a:lstStyle/>
        <a:p>
          <a:endParaRPr lang="en-GB"/>
        </a:p>
      </dgm:t>
    </dgm:pt>
    <dgm:pt modelId="{09DF8176-E0AC-43E7-BEC3-CB4AF7331D36}" type="pres">
      <dgm:prSet presAssocID="{4ED8FE78-7499-4C3B-963D-44A27B1C3E83}" presName="connectorText" presStyleLbl="sibTrans2D1" presStyleIdx="3" presStyleCnt="8"/>
      <dgm:spPr/>
      <dgm:t>
        <a:bodyPr/>
        <a:lstStyle/>
        <a:p>
          <a:endParaRPr lang="en-GB"/>
        </a:p>
      </dgm:t>
    </dgm:pt>
    <dgm:pt modelId="{B4404C66-EFFF-4184-B271-EC4AE3432809}" type="pres">
      <dgm:prSet presAssocID="{29B79870-9ADB-455E-8841-92C9B5A5ECE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8E943C-EF5E-4FB5-A7B4-0C2C745D9E62}" type="pres">
      <dgm:prSet presAssocID="{6960D3A1-B987-42BE-B03F-B9FA7EB31AEA}" presName="parTrans" presStyleLbl="sibTrans2D1" presStyleIdx="4" presStyleCnt="8"/>
      <dgm:spPr/>
      <dgm:t>
        <a:bodyPr/>
        <a:lstStyle/>
        <a:p>
          <a:endParaRPr lang="en-GB"/>
        </a:p>
      </dgm:t>
    </dgm:pt>
    <dgm:pt modelId="{CDDC6240-1530-4C57-87D9-40EE5B119334}" type="pres">
      <dgm:prSet presAssocID="{6960D3A1-B987-42BE-B03F-B9FA7EB31AEA}" presName="connectorText" presStyleLbl="sibTrans2D1" presStyleIdx="4" presStyleCnt="8"/>
      <dgm:spPr/>
      <dgm:t>
        <a:bodyPr/>
        <a:lstStyle/>
        <a:p>
          <a:endParaRPr lang="en-GB"/>
        </a:p>
      </dgm:t>
    </dgm:pt>
    <dgm:pt modelId="{C38085D6-6012-4F2E-A8F3-EC4A2633FC45}" type="pres">
      <dgm:prSet presAssocID="{2795B3E8-9F94-444D-BBBA-33B943D75BA7}" presName="node" presStyleLbl="node1" presStyleIdx="4" presStyleCnt="8" custRadScaleRad="100705" custRadScaleInc="-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329992-0E37-4679-93EF-8EB1F2694B5C}" type="pres">
      <dgm:prSet presAssocID="{31F8CB58-7A48-4FD8-A822-E6378D33B79E}" presName="parTrans" presStyleLbl="sibTrans2D1" presStyleIdx="5" presStyleCnt="8"/>
      <dgm:spPr/>
      <dgm:t>
        <a:bodyPr/>
        <a:lstStyle/>
        <a:p>
          <a:endParaRPr lang="en-GB"/>
        </a:p>
      </dgm:t>
    </dgm:pt>
    <dgm:pt modelId="{D1D31F68-8496-452D-A754-E68BFA838F2A}" type="pres">
      <dgm:prSet presAssocID="{31F8CB58-7A48-4FD8-A822-E6378D33B79E}" presName="connectorText" presStyleLbl="sibTrans2D1" presStyleIdx="5" presStyleCnt="8"/>
      <dgm:spPr/>
      <dgm:t>
        <a:bodyPr/>
        <a:lstStyle/>
        <a:p>
          <a:endParaRPr lang="en-GB"/>
        </a:p>
      </dgm:t>
    </dgm:pt>
    <dgm:pt modelId="{9B1DD7A9-3937-4D43-8C95-DC4D62481026}" type="pres">
      <dgm:prSet presAssocID="{71EDB839-5809-4146-B722-6617A316ADC6}" presName="node" presStyleLbl="node1" presStyleIdx="5" presStyleCnt="8" custRadScaleRad="100377" custRadScaleInc="-18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1AD032-8384-427C-9C58-C74EEA4DED8C}" type="pres">
      <dgm:prSet presAssocID="{C35170B3-D2A0-4010-8F29-5B483C9AC320}" presName="parTrans" presStyleLbl="sibTrans2D1" presStyleIdx="6" presStyleCnt="8"/>
      <dgm:spPr/>
      <dgm:t>
        <a:bodyPr/>
        <a:lstStyle/>
        <a:p>
          <a:endParaRPr lang="en-GB"/>
        </a:p>
      </dgm:t>
    </dgm:pt>
    <dgm:pt modelId="{9213AD82-D3BB-4A9C-8A89-30D650CAB014}" type="pres">
      <dgm:prSet presAssocID="{C35170B3-D2A0-4010-8F29-5B483C9AC320}" presName="connectorText" presStyleLbl="sibTrans2D1" presStyleIdx="6" presStyleCnt="8"/>
      <dgm:spPr/>
      <dgm:t>
        <a:bodyPr/>
        <a:lstStyle/>
        <a:p>
          <a:endParaRPr lang="en-GB"/>
        </a:p>
      </dgm:t>
    </dgm:pt>
    <dgm:pt modelId="{73A6EAE2-A1B6-4289-AC86-35E5E6A9FAB9}" type="pres">
      <dgm:prSet presAssocID="{8009705E-1755-4228-91B6-603B432DFE7B}" presName="node" presStyleLbl="node1" presStyleIdx="6" presStyleCnt="8" custRadScaleRad="99873" custRadScaleInc="-21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A913E4-D6FD-4C38-B932-9249EFE7D8B2}" type="pres">
      <dgm:prSet presAssocID="{4D68E18F-264A-432E-A719-665F1B3EBD05}" presName="parTrans" presStyleLbl="sibTrans2D1" presStyleIdx="7" presStyleCnt="8"/>
      <dgm:spPr/>
      <dgm:t>
        <a:bodyPr/>
        <a:lstStyle/>
        <a:p>
          <a:endParaRPr lang="en-GB"/>
        </a:p>
      </dgm:t>
    </dgm:pt>
    <dgm:pt modelId="{CB96CD3D-2A82-463B-B59D-C42006C6DABC}" type="pres">
      <dgm:prSet presAssocID="{4D68E18F-264A-432E-A719-665F1B3EBD05}" presName="connectorText" presStyleLbl="sibTrans2D1" presStyleIdx="7" presStyleCnt="8"/>
      <dgm:spPr/>
      <dgm:t>
        <a:bodyPr/>
        <a:lstStyle/>
        <a:p>
          <a:endParaRPr lang="en-GB"/>
        </a:p>
      </dgm:t>
    </dgm:pt>
    <dgm:pt modelId="{D1547CD5-B43F-4EF8-BF0A-91AD02A26B7B}" type="pres">
      <dgm:prSet presAssocID="{11018E42-C1EE-4529-97BA-4F21A14DC3AE}" presName="node" presStyleLbl="node1" presStyleIdx="7" presStyleCnt="8" custRadScaleRad="99427" custRadScaleInc="-138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AB180A5-523A-49F4-9FEA-32127E17A2C7}" srcId="{6D7F306A-FDA1-4AC3-BA56-2D7894C76803}" destId="{813C0E0D-AC7F-4DBE-96CD-93FA5E30ACE4}" srcOrd="1" destOrd="0" parTransId="{B824A7EE-F04B-4F7F-AA96-E14D371ADE3F}" sibTransId="{C331BC85-F791-425D-BCC2-85342FAB9A5A}"/>
    <dgm:cxn modelId="{892D8406-9A87-4FC8-AD7C-38D357B3D9A3}" srcId="{6D7F306A-FDA1-4AC3-BA56-2D7894C76803}" destId="{2795B3E8-9F94-444D-BBBA-33B943D75BA7}" srcOrd="4" destOrd="0" parTransId="{6960D3A1-B987-42BE-B03F-B9FA7EB31AEA}" sibTransId="{C9348C32-1B14-4840-9353-1DB6CB0A2ABE}"/>
    <dgm:cxn modelId="{5E320300-825B-4D4B-81CF-9CE84381C0BC}" type="presOf" srcId="{B824A7EE-F04B-4F7F-AA96-E14D371ADE3F}" destId="{A4BD27F4-58EE-47F6-BB4A-9F57D7840B76}" srcOrd="0" destOrd="0" presId="urn:microsoft.com/office/officeart/2005/8/layout/radial5"/>
    <dgm:cxn modelId="{6118F3F0-8122-4D1E-B827-C174A0101FD4}" type="presOf" srcId="{11018E42-C1EE-4529-97BA-4F21A14DC3AE}" destId="{D1547CD5-B43F-4EF8-BF0A-91AD02A26B7B}" srcOrd="0" destOrd="0" presId="urn:microsoft.com/office/officeart/2005/8/layout/radial5"/>
    <dgm:cxn modelId="{1F0A9E3F-B4B3-465F-882A-BCFA04CC213D}" type="presOf" srcId="{6960D3A1-B987-42BE-B03F-B9FA7EB31AEA}" destId="{678E943C-EF5E-4FB5-A7B4-0C2C745D9E62}" srcOrd="0" destOrd="0" presId="urn:microsoft.com/office/officeart/2005/8/layout/radial5"/>
    <dgm:cxn modelId="{83001F7E-4297-4D53-BDA5-18CBAE73102B}" type="presOf" srcId="{6960D3A1-B987-42BE-B03F-B9FA7EB31AEA}" destId="{CDDC6240-1530-4C57-87D9-40EE5B119334}" srcOrd="1" destOrd="0" presId="urn:microsoft.com/office/officeart/2005/8/layout/radial5"/>
    <dgm:cxn modelId="{FD96962D-AF7A-49E2-A275-C4E707ADE07A}" type="presOf" srcId="{8009705E-1755-4228-91B6-603B432DFE7B}" destId="{73A6EAE2-A1B6-4289-AC86-35E5E6A9FAB9}" srcOrd="0" destOrd="0" presId="urn:microsoft.com/office/officeart/2005/8/layout/radial5"/>
    <dgm:cxn modelId="{8A27129E-56AD-4253-A846-E0F0DF592AD6}" type="presOf" srcId="{C35170B3-D2A0-4010-8F29-5B483C9AC320}" destId="{9213AD82-D3BB-4A9C-8A89-30D650CAB014}" srcOrd="1" destOrd="0" presId="urn:microsoft.com/office/officeart/2005/8/layout/radial5"/>
    <dgm:cxn modelId="{BE2029A3-6D5E-40EE-83C8-227866F7715A}" type="presOf" srcId="{4D68E18F-264A-432E-A719-665F1B3EBD05}" destId="{CB96CD3D-2A82-463B-B59D-C42006C6DABC}" srcOrd="1" destOrd="0" presId="urn:microsoft.com/office/officeart/2005/8/layout/radial5"/>
    <dgm:cxn modelId="{3231BCE6-F486-4B5D-A508-5B42C4F1A5B3}" type="presOf" srcId="{F84D2FD4-46C4-4BFE-9AFD-8AC06F0F93C6}" destId="{18A40F67-A930-4B21-8593-EE1330892D66}" srcOrd="0" destOrd="0" presId="urn:microsoft.com/office/officeart/2005/8/layout/radial5"/>
    <dgm:cxn modelId="{42D834C0-A9F2-4C70-9F2F-24E1A6885063}" type="presOf" srcId="{813C0E0D-AC7F-4DBE-96CD-93FA5E30ACE4}" destId="{EE062432-16F0-45B3-AA9A-A4EF053D2026}" srcOrd="0" destOrd="0" presId="urn:microsoft.com/office/officeart/2005/8/layout/radial5"/>
    <dgm:cxn modelId="{96695F24-F1DB-4817-B984-47CBD4B87BAD}" type="presOf" srcId="{71EDB839-5809-4146-B722-6617A316ADC6}" destId="{9B1DD7A9-3937-4D43-8C95-DC4D62481026}" srcOrd="0" destOrd="0" presId="urn:microsoft.com/office/officeart/2005/8/layout/radial5"/>
    <dgm:cxn modelId="{AB9B1B0E-0294-4487-A460-972AE27C76B5}" type="presOf" srcId="{31F8CB58-7A48-4FD8-A822-E6378D33B79E}" destId="{D1D31F68-8496-452D-A754-E68BFA838F2A}" srcOrd="1" destOrd="0" presId="urn:microsoft.com/office/officeart/2005/8/layout/radial5"/>
    <dgm:cxn modelId="{CF406677-FF1F-4C4A-8A3A-692375D433DE}" type="presOf" srcId="{4D68E18F-264A-432E-A719-665F1B3EBD05}" destId="{7DA913E4-D6FD-4C38-B932-9249EFE7D8B2}" srcOrd="0" destOrd="0" presId="urn:microsoft.com/office/officeart/2005/8/layout/radial5"/>
    <dgm:cxn modelId="{577ED918-AC0F-4312-B994-87EE66F77256}" type="presOf" srcId="{31F8CB58-7A48-4FD8-A822-E6378D33B79E}" destId="{BE329992-0E37-4679-93EF-8EB1F2694B5C}" srcOrd="0" destOrd="0" presId="urn:microsoft.com/office/officeart/2005/8/layout/radial5"/>
    <dgm:cxn modelId="{5E060636-66A2-44F7-B84C-B13768021587}" srcId="{6D7F306A-FDA1-4AC3-BA56-2D7894C76803}" destId="{29B79870-9ADB-455E-8841-92C9B5A5ECE6}" srcOrd="3" destOrd="0" parTransId="{4ED8FE78-7499-4C3B-963D-44A27B1C3E83}" sibTransId="{AD45FE34-5AF7-46FD-B24B-EE675E1EF60F}"/>
    <dgm:cxn modelId="{3AFE148D-3ABB-4994-8A2C-9B91CE5A0B05}" srcId="{6D7F306A-FDA1-4AC3-BA56-2D7894C76803}" destId="{F84D2FD4-46C4-4BFE-9AFD-8AC06F0F93C6}" srcOrd="2" destOrd="0" parTransId="{38089163-A13D-45BD-B805-2BECD0E32FBF}" sibTransId="{1D68ACAB-90CE-4A7B-8E0B-6DFDBE032C88}"/>
    <dgm:cxn modelId="{5BAA7325-71B1-4159-B15C-89BF67E4D481}" type="presOf" srcId="{B2DF5D86-95C3-4453-A784-E524B4070363}" destId="{CEDF5691-D0CA-4773-B26A-3B577A4DB839}" srcOrd="1" destOrd="0" presId="urn:microsoft.com/office/officeart/2005/8/layout/radial5"/>
    <dgm:cxn modelId="{B2459F2D-C5E4-495D-8709-1B6D090303BE}" type="presOf" srcId="{29B79870-9ADB-455E-8841-92C9B5A5ECE6}" destId="{B4404C66-EFFF-4184-B271-EC4AE3432809}" srcOrd="0" destOrd="0" presId="urn:microsoft.com/office/officeart/2005/8/layout/radial5"/>
    <dgm:cxn modelId="{89E8B1DA-CDE0-4441-9609-2B3D5E599B04}" type="presOf" srcId="{2795B3E8-9F94-444D-BBBA-33B943D75BA7}" destId="{C38085D6-6012-4F2E-A8F3-EC4A2633FC45}" srcOrd="0" destOrd="0" presId="urn:microsoft.com/office/officeart/2005/8/layout/radial5"/>
    <dgm:cxn modelId="{4F9DBEEF-399A-4D22-82F5-BAD4C44D3A2A}" type="presOf" srcId="{B2DF5D86-95C3-4453-A784-E524B4070363}" destId="{13E6D694-4FB0-4984-A5F4-0D9EC2CD5FE6}" srcOrd="0" destOrd="0" presId="urn:microsoft.com/office/officeart/2005/8/layout/radial5"/>
    <dgm:cxn modelId="{3AA95B62-FBAD-4390-84A9-A8DFF6B919D5}" type="presOf" srcId="{4ED8FE78-7499-4C3B-963D-44A27B1C3E83}" destId="{F9D86F98-770C-444E-9D81-C998A7AEA310}" srcOrd="0" destOrd="0" presId="urn:microsoft.com/office/officeart/2005/8/layout/radial5"/>
    <dgm:cxn modelId="{904BA655-46DA-4EFB-9EEC-AF38C1A69817}" type="presOf" srcId="{C35170B3-D2A0-4010-8F29-5B483C9AC320}" destId="{BE1AD032-8384-427C-9C58-C74EEA4DED8C}" srcOrd="0" destOrd="0" presId="urn:microsoft.com/office/officeart/2005/8/layout/radial5"/>
    <dgm:cxn modelId="{E433AB6E-E04A-4966-B39B-DEAD5EDB54C1}" type="presOf" srcId="{38089163-A13D-45BD-B805-2BECD0E32FBF}" destId="{0E8DA18C-C765-4588-927A-24D140ECF0BD}" srcOrd="1" destOrd="0" presId="urn:microsoft.com/office/officeart/2005/8/layout/radial5"/>
    <dgm:cxn modelId="{6FCB34D4-96CC-47CE-AF30-9486556C222D}" type="presOf" srcId="{2BEED644-BD3D-4528-9215-34AE77DAEBB2}" destId="{0593F763-75B5-4A08-83A0-26ABB4D2FF14}" srcOrd="0" destOrd="0" presId="urn:microsoft.com/office/officeart/2005/8/layout/radial5"/>
    <dgm:cxn modelId="{C00495F9-4F10-4C22-B6E4-24063A021DBB}" srcId="{6D7F306A-FDA1-4AC3-BA56-2D7894C76803}" destId="{71EDB839-5809-4146-B722-6617A316ADC6}" srcOrd="5" destOrd="0" parTransId="{31F8CB58-7A48-4FD8-A822-E6378D33B79E}" sibTransId="{8DF45966-95C1-4438-BDF0-5A3B20F22AA4}"/>
    <dgm:cxn modelId="{DEB4E3C6-5A91-4674-883A-A502B0916216}" srcId="{54E0923E-F5E8-4282-BDEA-31AA88FAD518}" destId="{6D7F306A-FDA1-4AC3-BA56-2D7894C76803}" srcOrd="0" destOrd="0" parTransId="{F46B204D-A981-4126-B42C-A3FC162A4D56}" sibTransId="{FA68E245-28F4-4238-AE81-7663A7A6F98B}"/>
    <dgm:cxn modelId="{83FC186D-A9BD-495A-9C14-5AD0D420E13D}" srcId="{6D7F306A-FDA1-4AC3-BA56-2D7894C76803}" destId="{11018E42-C1EE-4529-97BA-4F21A14DC3AE}" srcOrd="7" destOrd="0" parTransId="{4D68E18F-264A-432E-A719-665F1B3EBD05}" sibTransId="{92B5608A-529C-4EF4-A1A3-503CF2247C01}"/>
    <dgm:cxn modelId="{AF584AD8-D6BC-4E13-B58D-074E33C20305}" type="presOf" srcId="{38089163-A13D-45BD-B805-2BECD0E32FBF}" destId="{963BC3D8-F88F-4C12-9D78-74D441D4060C}" srcOrd="0" destOrd="0" presId="urn:microsoft.com/office/officeart/2005/8/layout/radial5"/>
    <dgm:cxn modelId="{7BB0A426-0F88-4C2A-936C-F7432728063C}" type="presOf" srcId="{6D7F306A-FDA1-4AC3-BA56-2D7894C76803}" destId="{674C17AC-8C23-4AED-9BDE-5D21B13F58DB}" srcOrd="0" destOrd="0" presId="urn:microsoft.com/office/officeart/2005/8/layout/radial5"/>
    <dgm:cxn modelId="{E3BC7014-93D6-42EE-BBE8-4D75C9882234}" type="presOf" srcId="{B824A7EE-F04B-4F7F-AA96-E14D371ADE3F}" destId="{A200E6D4-AF56-4E6B-9CF2-26A2531747E0}" srcOrd="1" destOrd="0" presId="urn:microsoft.com/office/officeart/2005/8/layout/radial5"/>
    <dgm:cxn modelId="{404D71BF-4262-4AE6-9FD2-2E077741F60D}" type="presOf" srcId="{4ED8FE78-7499-4C3B-963D-44A27B1C3E83}" destId="{09DF8176-E0AC-43E7-BEC3-CB4AF7331D36}" srcOrd="1" destOrd="0" presId="urn:microsoft.com/office/officeart/2005/8/layout/radial5"/>
    <dgm:cxn modelId="{98CC3BDF-6A63-49B0-B486-585D478B051B}" type="presOf" srcId="{54E0923E-F5E8-4282-BDEA-31AA88FAD518}" destId="{2495A772-659C-42FA-883E-740F3AC8BC20}" srcOrd="0" destOrd="0" presId="urn:microsoft.com/office/officeart/2005/8/layout/radial5"/>
    <dgm:cxn modelId="{2B84A44C-831F-4E85-B876-B405B6739AF8}" srcId="{6D7F306A-FDA1-4AC3-BA56-2D7894C76803}" destId="{2BEED644-BD3D-4528-9215-34AE77DAEBB2}" srcOrd="0" destOrd="0" parTransId="{B2DF5D86-95C3-4453-A784-E524B4070363}" sibTransId="{E39ED116-E300-4B36-ADF5-66803C4E2206}"/>
    <dgm:cxn modelId="{5F8BE2AA-69C9-423A-83C3-D4BD85CDC32F}" srcId="{6D7F306A-FDA1-4AC3-BA56-2D7894C76803}" destId="{8009705E-1755-4228-91B6-603B432DFE7B}" srcOrd="6" destOrd="0" parTransId="{C35170B3-D2A0-4010-8F29-5B483C9AC320}" sibTransId="{C438BB31-B817-4E3E-855A-571EE449B676}"/>
    <dgm:cxn modelId="{F209ADF2-5EE6-4734-9391-B4E5ABCA9BBE}" type="presParOf" srcId="{2495A772-659C-42FA-883E-740F3AC8BC20}" destId="{674C17AC-8C23-4AED-9BDE-5D21B13F58DB}" srcOrd="0" destOrd="0" presId="urn:microsoft.com/office/officeart/2005/8/layout/radial5"/>
    <dgm:cxn modelId="{B608CC99-F0ED-43AA-AFB0-DBECD2C720E4}" type="presParOf" srcId="{2495A772-659C-42FA-883E-740F3AC8BC20}" destId="{13E6D694-4FB0-4984-A5F4-0D9EC2CD5FE6}" srcOrd="1" destOrd="0" presId="urn:microsoft.com/office/officeart/2005/8/layout/radial5"/>
    <dgm:cxn modelId="{BE33D233-A374-4517-BF99-D3946F169950}" type="presParOf" srcId="{13E6D694-4FB0-4984-A5F4-0D9EC2CD5FE6}" destId="{CEDF5691-D0CA-4773-B26A-3B577A4DB839}" srcOrd="0" destOrd="0" presId="urn:microsoft.com/office/officeart/2005/8/layout/radial5"/>
    <dgm:cxn modelId="{49EAAA6A-8DF7-4BEA-B219-04815DD15176}" type="presParOf" srcId="{2495A772-659C-42FA-883E-740F3AC8BC20}" destId="{0593F763-75B5-4A08-83A0-26ABB4D2FF14}" srcOrd="2" destOrd="0" presId="urn:microsoft.com/office/officeart/2005/8/layout/radial5"/>
    <dgm:cxn modelId="{C6BE0BDD-7839-405A-A8CD-FF3723D01E54}" type="presParOf" srcId="{2495A772-659C-42FA-883E-740F3AC8BC20}" destId="{A4BD27F4-58EE-47F6-BB4A-9F57D7840B76}" srcOrd="3" destOrd="0" presId="urn:microsoft.com/office/officeart/2005/8/layout/radial5"/>
    <dgm:cxn modelId="{3585546D-C50B-418E-95CE-A9200090A781}" type="presParOf" srcId="{A4BD27F4-58EE-47F6-BB4A-9F57D7840B76}" destId="{A200E6D4-AF56-4E6B-9CF2-26A2531747E0}" srcOrd="0" destOrd="0" presId="urn:microsoft.com/office/officeart/2005/8/layout/radial5"/>
    <dgm:cxn modelId="{2E6AC98E-7849-4F0E-8ABA-E875E1A9E0C8}" type="presParOf" srcId="{2495A772-659C-42FA-883E-740F3AC8BC20}" destId="{EE062432-16F0-45B3-AA9A-A4EF053D2026}" srcOrd="4" destOrd="0" presId="urn:microsoft.com/office/officeart/2005/8/layout/radial5"/>
    <dgm:cxn modelId="{DCFED7B7-7910-414D-9667-C68140A6372B}" type="presParOf" srcId="{2495A772-659C-42FA-883E-740F3AC8BC20}" destId="{963BC3D8-F88F-4C12-9D78-74D441D4060C}" srcOrd="5" destOrd="0" presId="urn:microsoft.com/office/officeart/2005/8/layout/radial5"/>
    <dgm:cxn modelId="{EDCD5234-8918-4A26-8D7A-40CF490009CA}" type="presParOf" srcId="{963BC3D8-F88F-4C12-9D78-74D441D4060C}" destId="{0E8DA18C-C765-4588-927A-24D140ECF0BD}" srcOrd="0" destOrd="0" presId="urn:microsoft.com/office/officeart/2005/8/layout/radial5"/>
    <dgm:cxn modelId="{F58A7793-28CA-409F-8921-315CE646A259}" type="presParOf" srcId="{2495A772-659C-42FA-883E-740F3AC8BC20}" destId="{18A40F67-A930-4B21-8593-EE1330892D66}" srcOrd="6" destOrd="0" presId="urn:microsoft.com/office/officeart/2005/8/layout/radial5"/>
    <dgm:cxn modelId="{AAD072AF-7190-478B-906B-5CCE63BC7C52}" type="presParOf" srcId="{2495A772-659C-42FA-883E-740F3AC8BC20}" destId="{F9D86F98-770C-444E-9D81-C998A7AEA310}" srcOrd="7" destOrd="0" presId="urn:microsoft.com/office/officeart/2005/8/layout/radial5"/>
    <dgm:cxn modelId="{5BAF888D-C744-4BB4-9C38-A88A77DF0599}" type="presParOf" srcId="{F9D86F98-770C-444E-9D81-C998A7AEA310}" destId="{09DF8176-E0AC-43E7-BEC3-CB4AF7331D36}" srcOrd="0" destOrd="0" presId="urn:microsoft.com/office/officeart/2005/8/layout/radial5"/>
    <dgm:cxn modelId="{B0DBBBCC-BA79-4740-AAAA-6DD92BDA3D62}" type="presParOf" srcId="{2495A772-659C-42FA-883E-740F3AC8BC20}" destId="{B4404C66-EFFF-4184-B271-EC4AE3432809}" srcOrd="8" destOrd="0" presId="urn:microsoft.com/office/officeart/2005/8/layout/radial5"/>
    <dgm:cxn modelId="{9690AA63-CCC5-451E-A069-C215103F035F}" type="presParOf" srcId="{2495A772-659C-42FA-883E-740F3AC8BC20}" destId="{678E943C-EF5E-4FB5-A7B4-0C2C745D9E62}" srcOrd="9" destOrd="0" presId="urn:microsoft.com/office/officeart/2005/8/layout/radial5"/>
    <dgm:cxn modelId="{8EB219B2-15BD-45FD-91CE-E8266F432CE6}" type="presParOf" srcId="{678E943C-EF5E-4FB5-A7B4-0C2C745D9E62}" destId="{CDDC6240-1530-4C57-87D9-40EE5B119334}" srcOrd="0" destOrd="0" presId="urn:microsoft.com/office/officeart/2005/8/layout/radial5"/>
    <dgm:cxn modelId="{6B884D1F-2FFD-4F04-80BA-3174D4A2E26F}" type="presParOf" srcId="{2495A772-659C-42FA-883E-740F3AC8BC20}" destId="{C38085D6-6012-4F2E-A8F3-EC4A2633FC45}" srcOrd="10" destOrd="0" presId="urn:microsoft.com/office/officeart/2005/8/layout/radial5"/>
    <dgm:cxn modelId="{31C4EA25-2BEA-4294-AA0A-1BC79AF15E72}" type="presParOf" srcId="{2495A772-659C-42FA-883E-740F3AC8BC20}" destId="{BE329992-0E37-4679-93EF-8EB1F2694B5C}" srcOrd="11" destOrd="0" presId="urn:microsoft.com/office/officeart/2005/8/layout/radial5"/>
    <dgm:cxn modelId="{D2C02479-2F28-4CCC-8CF2-D49683122F89}" type="presParOf" srcId="{BE329992-0E37-4679-93EF-8EB1F2694B5C}" destId="{D1D31F68-8496-452D-A754-E68BFA838F2A}" srcOrd="0" destOrd="0" presId="urn:microsoft.com/office/officeart/2005/8/layout/radial5"/>
    <dgm:cxn modelId="{C14807E4-E0E6-43C0-9887-2057CA31C195}" type="presParOf" srcId="{2495A772-659C-42FA-883E-740F3AC8BC20}" destId="{9B1DD7A9-3937-4D43-8C95-DC4D62481026}" srcOrd="12" destOrd="0" presId="urn:microsoft.com/office/officeart/2005/8/layout/radial5"/>
    <dgm:cxn modelId="{B5F25606-5F1B-4C1D-AAB2-3A1B2E616EA5}" type="presParOf" srcId="{2495A772-659C-42FA-883E-740F3AC8BC20}" destId="{BE1AD032-8384-427C-9C58-C74EEA4DED8C}" srcOrd="13" destOrd="0" presId="urn:microsoft.com/office/officeart/2005/8/layout/radial5"/>
    <dgm:cxn modelId="{EAC578F1-B0F7-4A7B-A857-2A26B9F49542}" type="presParOf" srcId="{BE1AD032-8384-427C-9C58-C74EEA4DED8C}" destId="{9213AD82-D3BB-4A9C-8A89-30D650CAB014}" srcOrd="0" destOrd="0" presId="urn:microsoft.com/office/officeart/2005/8/layout/radial5"/>
    <dgm:cxn modelId="{3A0F8832-4D3D-47F0-9B5D-B32FE39E78FB}" type="presParOf" srcId="{2495A772-659C-42FA-883E-740F3AC8BC20}" destId="{73A6EAE2-A1B6-4289-AC86-35E5E6A9FAB9}" srcOrd="14" destOrd="0" presId="urn:microsoft.com/office/officeart/2005/8/layout/radial5"/>
    <dgm:cxn modelId="{3C86C558-F998-4D5C-A048-92DEA4898449}" type="presParOf" srcId="{2495A772-659C-42FA-883E-740F3AC8BC20}" destId="{7DA913E4-D6FD-4C38-B932-9249EFE7D8B2}" srcOrd="15" destOrd="0" presId="urn:microsoft.com/office/officeart/2005/8/layout/radial5"/>
    <dgm:cxn modelId="{3D194853-E8B3-45F5-A7F4-1D34C0F635B0}" type="presParOf" srcId="{7DA913E4-D6FD-4C38-B932-9249EFE7D8B2}" destId="{CB96CD3D-2A82-463B-B59D-C42006C6DABC}" srcOrd="0" destOrd="0" presId="urn:microsoft.com/office/officeart/2005/8/layout/radial5"/>
    <dgm:cxn modelId="{CC416F83-0B1A-4BE8-B9EA-0E9D203E4DB0}" type="presParOf" srcId="{2495A772-659C-42FA-883E-740F3AC8BC20}" destId="{D1547CD5-B43F-4EF8-BF0A-91AD02A26B7B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C17AC-8C23-4AED-9BDE-5D21B13F58DB}">
      <dsp:nvSpPr>
        <dsp:cNvPr id="0" name=""/>
        <dsp:cNvSpPr/>
      </dsp:nvSpPr>
      <dsp:spPr>
        <a:xfrm>
          <a:off x="2059108" y="1663070"/>
          <a:ext cx="1570415" cy="1570403"/>
        </a:xfrm>
        <a:prstGeom prst="ellipse">
          <a:avLst/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>
              <a:solidFill>
                <a:schemeClr val="bg1"/>
              </a:solidFill>
            </a:rPr>
            <a:t>NGI</a:t>
          </a:r>
          <a:br>
            <a:rPr lang="en-US" sz="1800" b="1" kern="1200" baseline="0" dirty="0" smtClean="0">
              <a:solidFill>
                <a:schemeClr val="bg1"/>
              </a:solidFill>
            </a:rPr>
          </a:br>
          <a:r>
            <a:rPr lang="en-US" sz="1800" b="1" kern="1200" baseline="0" dirty="0" smtClean="0">
              <a:solidFill>
                <a:schemeClr val="bg1"/>
              </a:solidFill>
            </a:rPr>
            <a:t>User Support Teams</a:t>
          </a:r>
          <a:endParaRPr lang="en-US" sz="1800" b="1" kern="1200" baseline="0" dirty="0">
            <a:solidFill>
              <a:schemeClr val="bg1"/>
            </a:solidFill>
          </a:endParaRPr>
        </a:p>
      </dsp:txBody>
      <dsp:txXfrm>
        <a:off x="2289090" y="1893050"/>
        <a:ext cx="1110451" cy="1110443"/>
      </dsp:txXfrm>
    </dsp:sp>
    <dsp:sp modelId="{13E6D694-4FB0-4984-A5F4-0D9EC2CD5FE6}">
      <dsp:nvSpPr>
        <dsp:cNvPr id="0" name=""/>
        <dsp:cNvSpPr/>
      </dsp:nvSpPr>
      <dsp:spPr>
        <a:xfrm rot="16200000">
          <a:off x="2704909" y="1199442"/>
          <a:ext cx="278812" cy="416975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>
        <a:off x="2746731" y="1324659"/>
        <a:ext cx="195168" cy="250185"/>
      </dsp:txXfrm>
    </dsp:sp>
    <dsp:sp modelId="{0593F763-75B5-4A08-83A0-26ABB4D2FF14}">
      <dsp:nvSpPr>
        <dsp:cNvPr id="0" name=""/>
        <dsp:cNvSpPr/>
      </dsp:nvSpPr>
      <dsp:spPr>
        <a:xfrm>
          <a:off x="2292436" y="33249"/>
          <a:ext cx="1103758" cy="110375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2">
                  <a:lumMod val="75000"/>
                </a:schemeClr>
              </a:solidFill>
            </a:rPr>
            <a:t>Consultancy</a:t>
          </a:r>
          <a:endParaRPr lang="en-US" sz="12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454078" y="194891"/>
        <a:ext cx="780474" cy="780474"/>
      </dsp:txXfrm>
    </dsp:sp>
    <dsp:sp modelId="{A4BD27F4-58EE-47F6-BB4A-9F57D7840B76}">
      <dsp:nvSpPr>
        <dsp:cNvPr id="0" name=""/>
        <dsp:cNvSpPr/>
      </dsp:nvSpPr>
      <dsp:spPr>
        <a:xfrm rot="18918752">
          <a:off x="3444811" y="1507040"/>
          <a:ext cx="280572" cy="416975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>
        <a:off x="3456976" y="1620032"/>
        <a:ext cx="196400" cy="250185"/>
      </dsp:txXfrm>
    </dsp:sp>
    <dsp:sp modelId="{EE062432-16F0-45B3-AA9A-A4EF053D2026}">
      <dsp:nvSpPr>
        <dsp:cNvPr id="0" name=""/>
        <dsp:cNvSpPr/>
      </dsp:nvSpPr>
      <dsp:spPr>
        <a:xfrm>
          <a:off x="3619406" y="583820"/>
          <a:ext cx="1103758" cy="110375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>
                  <a:lumMod val="75000"/>
                </a:schemeClr>
              </a:solidFill>
            </a:rPr>
            <a:t>Training</a:t>
          </a:r>
          <a:endParaRPr lang="en-US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781048" y="745462"/>
        <a:ext cx="780474" cy="780474"/>
      </dsp:txXfrm>
    </dsp:sp>
    <dsp:sp modelId="{963BC3D8-F88F-4C12-9D78-74D441D4060C}">
      <dsp:nvSpPr>
        <dsp:cNvPr id="0" name=""/>
        <dsp:cNvSpPr/>
      </dsp:nvSpPr>
      <dsp:spPr>
        <a:xfrm rot="28593">
          <a:off x="3747792" y="2248484"/>
          <a:ext cx="285007" cy="416975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>
        <a:off x="3747793" y="2331523"/>
        <a:ext cx="199505" cy="250185"/>
      </dsp:txXfrm>
    </dsp:sp>
    <dsp:sp modelId="{18A40F67-A930-4B21-8593-EE1330892D66}">
      <dsp:nvSpPr>
        <dsp:cNvPr id="0" name=""/>
        <dsp:cNvSpPr/>
      </dsp:nvSpPr>
      <dsp:spPr>
        <a:xfrm>
          <a:off x="4167209" y="1911986"/>
          <a:ext cx="1103758" cy="110375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>
                  <a:lumMod val="75000"/>
                </a:schemeClr>
              </a:solidFill>
            </a:rPr>
            <a:t>Provide access to grid and software services</a:t>
          </a:r>
          <a:endParaRPr lang="en-US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328851" y="2073628"/>
        <a:ext cx="780474" cy="780474"/>
      </dsp:txXfrm>
    </dsp:sp>
    <dsp:sp modelId="{F9D86F98-770C-444E-9D81-C998A7AEA310}">
      <dsp:nvSpPr>
        <dsp:cNvPr id="0" name=""/>
        <dsp:cNvSpPr/>
      </dsp:nvSpPr>
      <dsp:spPr>
        <a:xfrm rot="2700000">
          <a:off x="3441641" y="2980246"/>
          <a:ext cx="286273" cy="416975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>
        <a:off x="3454218" y="3033277"/>
        <a:ext cx="200391" cy="250185"/>
      </dsp:txXfrm>
    </dsp:sp>
    <dsp:sp modelId="{B4404C66-EFFF-4184-B271-EC4AE3432809}">
      <dsp:nvSpPr>
        <dsp:cNvPr id="0" name=""/>
        <dsp:cNvSpPr/>
      </dsp:nvSpPr>
      <dsp:spPr>
        <a:xfrm>
          <a:off x="3619833" y="3223789"/>
          <a:ext cx="1103758" cy="110375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>
                  <a:lumMod val="75000"/>
                </a:schemeClr>
              </a:solidFill>
            </a:rPr>
            <a:t>Porting apps.</a:t>
          </a:r>
          <a:endParaRPr lang="en-US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781475" y="3385431"/>
        <a:ext cx="780474" cy="780474"/>
      </dsp:txXfrm>
    </dsp:sp>
    <dsp:sp modelId="{678E943C-EF5E-4FB5-A7B4-0C2C745D9E62}">
      <dsp:nvSpPr>
        <dsp:cNvPr id="0" name=""/>
        <dsp:cNvSpPr/>
      </dsp:nvSpPr>
      <dsp:spPr>
        <a:xfrm rot="5390158">
          <a:off x="2700687" y="3293368"/>
          <a:ext cx="293288" cy="416975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>
        <a:off x="2744554" y="3332770"/>
        <a:ext cx="205302" cy="250185"/>
      </dsp:txXfrm>
    </dsp:sp>
    <dsp:sp modelId="{C38085D6-6012-4F2E-A8F3-EC4A2633FC45}">
      <dsp:nvSpPr>
        <dsp:cNvPr id="0" name=""/>
        <dsp:cNvSpPr/>
      </dsp:nvSpPr>
      <dsp:spPr>
        <a:xfrm>
          <a:off x="2297848" y="3786841"/>
          <a:ext cx="1103758" cy="110375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>
                  <a:lumMod val="75000"/>
                </a:schemeClr>
              </a:solidFill>
            </a:rPr>
            <a:t>Dev. and operate software services</a:t>
          </a:r>
          <a:endParaRPr lang="en-US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459490" y="3948483"/>
        <a:ext cx="780474" cy="780474"/>
      </dsp:txXfrm>
    </dsp:sp>
    <dsp:sp modelId="{BE329992-0E37-4679-93EF-8EB1F2694B5C}">
      <dsp:nvSpPr>
        <dsp:cNvPr id="0" name=""/>
        <dsp:cNvSpPr/>
      </dsp:nvSpPr>
      <dsp:spPr>
        <a:xfrm rot="8074984">
          <a:off x="1961840" y="2988059"/>
          <a:ext cx="290023" cy="416975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 rot="10800000">
        <a:off x="2035880" y="3040469"/>
        <a:ext cx="203016" cy="250185"/>
      </dsp:txXfrm>
    </dsp:sp>
    <dsp:sp modelId="{9B1DD7A9-3937-4D43-8C95-DC4D62481026}">
      <dsp:nvSpPr>
        <dsp:cNvPr id="0" name=""/>
        <dsp:cNvSpPr/>
      </dsp:nvSpPr>
      <dsp:spPr>
        <a:xfrm>
          <a:off x="969766" y="3238453"/>
          <a:ext cx="1103758" cy="110375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>
                  <a:lumMod val="75000"/>
                </a:schemeClr>
              </a:solidFill>
            </a:rPr>
            <a:t>Collecting Feedback</a:t>
          </a:r>
          <a:endParaRPr lang="en-US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131408" y="3400095"/>
        <a:ext cx="780474" cy="780474"/>
      </dsp:txXfrm>
    </dsp:sp>
    <dsp:sp modelId="{BE1AD032-8384-427C-9C58-C74EEA4DED8C}">
      <dsp:nvSpPr>
        <dsp:cNvPr id="0" name=""/>
        <dsp:cNvSpPr/>
      </dsp:nvSpPr>
      <dsp:spPr>
        <a:xfrm rot="10771407">
          <a:off x="1655831" y="2248484"/>
          <a:ext cx="285007" cy="416975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 rot="10800000">
        <a:off x="1741332" y="2331523"/>
        <a:ext cx="199505" cy="250185"/>
      </dsp:txXfrm>
    </dsp:sp>
    <dsp:sp modelId="{73A6EAE2-A1B6-4289-AC86-35E5E6A9FAB9}">
      <dsp:nvSpPr>
        <dsp:cNvPr id="0" name=""/>
        <dsp:cNvSpPr/>
      </dsp:nvSpPr>
      <dsp:spPr>
        <a:xfrm>
          <a:off x="417663" y="1911986"/>
          <a:ext cx="1103758" cy="110375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>
                  <a:lumMod val="75000"/>
                </a:schemeClr>
              </a:solidFill>
            </a:rPr>
            <a:t>Document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>
                  <a:lumMod val="75000"/>
                </a:schemeClr>
              </a:solidFill>
            </a:rPr>
            <a:t>Processes &amp; apps.</a:t>
          </a:r>
          <a:endParaRPr lang="en-US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79305" y="2073628"/>
        <a:ext cx="780474" cy="780474"/>
      </dsp:txXfrm>
    </dsp:sp>
    <dsp:sp modelId="{7DA913E4-D6FD-4C38-B932-9249EFE7D8B2}">
      <dsp:nvSpPr>
        <dsp:cNvPr id="0" name=""/>
        <dsp:cNvSpPr/>
      </dsp:nvSpPr>
      <dsp:spPr>
        <a:xfrm rot="13481249">
          <a:off x="1963248" y="1507040"/>
          <a:ext cx="280572" cy="416975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 rot="10800000">
        <a:off x="2035255" y="1620032"/>
        <a:ext cx="196400" cy="250185"/>
      </dsp:txXfrm>
    </dsp:sp>
    <dsp:sp modelId="{D1547CD5-B43F-4EF8-BF0A-91AD02A26B7B}">
      <dsp:nvSpPr>
        <dsp:cNvPr id="0" name=""/>
        <dsp:cNvSpPr/>
      </dsp:nvSpPr>
      <dsp:spPr>
        <a:xfrm>
          <a:off x="965466" y="583820"/>
          <a:ext cx="1103758" cy="110375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>
                  <a:lumMod val="75000"/>
                </a:schemeClr>
              </a:solidFill>
            </a:rPr>
            <a:t>Helpdesk</a:t>
          </a:r>
          <a:endParaRPr lang="en-US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127108" y="745462"/>
        <a:ext cx="780474" cy="780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1AA5D-BDE9-4405-8845-9B5777C9AC69}" type="datetimeFigureOut">
              <a:rPr lang="en-GB" smtClean="0"/>
              <a:pPr/>
              <a:t>20/09/2011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51391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923EA-1289-4E9C-AA17-DF14404886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911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6A98E-FF14-494D-9202-6B60513E423B}" type="datetimeFigureOut">
              <a:rPr lang="en-GB" smtClean="0"/>
              <a:pPr/>
              <a:t>20/09/2011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57550"/>
            <a:ext cx="794131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51391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73B07-2C8A-4EFD-ABF6-75147FCB49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680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61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780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16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16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780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780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812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3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29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780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924DF-7BD0-495C-B462-34F0CA029D5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122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780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Technical Forum  - Lyon, Sep 11</a:t>
            </a:r>
            <a:endParaRPr lang="en-GB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74C2121-194E-403B-B45D-6620D351AB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Technical Forum  - Lyon, Sep 11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C2121-194E-403B-B45D-6620D351AB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Technical Forum  - Lyon, Sep 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Technical Forum  - Lyon, Sep 11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74C2121-194E-403B-B45D-6620D351AB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.eu/user-suppor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mailto:richard.mclennan@egi.eu" TargetMode="External"/><Relationship Id="rId4" Type="http://schemas.openxmlformats.org/officeDocument/2006/relationships/hyperlink" Target="mailto:steve.brewer@egi.e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1484784"/>
            <a:ext cx="7416824" cy="2115667"/>
          </a:xfrm>
        </p:spPr>
        <p:txBody>
          <a:bodyPr/>
          <a:lstStyle/>
          <a:p>
            <a:r>
              <a:rPr lang="en-GB" sz="3200" b="1" dirty="0" smtClean="0"/>
              <a:t>EGI - NGI </a:t>
            </a:r>
            <a:r>
              <a:rPr lang="en-GB" sz="3200" b="1" dirty="0" err="1" smtClean="0"/>
              <a:t>Roadshows</a:t>
            </a:r>
            <a:r>
              <a:rPr lang="en-GB" sz="3200" b="1" dirty="0" smtClean="0"/>
              <a:t>  </a:t>
            </a:r>
            <a:br>
              <a:rPr lang="en-GB" sz="3200" b="1" dirty="0" smtClean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2800" dirty="0" smtClean="0"/>
              <a:t>Technical Forum 21 September 2011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4293096"/>
            <a:ext cx="7344816" cy="1343000"/>
          </a:xfrm>
        </p:spPr>
        <p:txBody>
          <a:bodyPr/>
          <a:lstStyle/>
          <a:p>
            <a:r>
              <a:rPr lang="en-US" sz="2000" dirty="0" smtClean="0"/>
              <a:t>Steve Brewer - Chief Community Officer</a:t>
            </a:r>
            <a:r>
              <a:rPr lang="en-GB" sz="2000" dirty="0"/>
              <a:t> </a:t>
            </a:r>
            <a:endParaRPr lang="en-GB" sz="2000" dirty="0" smtClean="0"/>
          </a:p>
          <a:p>
            <a:r>
              <a:rPr lang="en-US" sz="2000" dirty="0" smtClean="0"/>
              <a:t>&amp;</a:t>
            </a:r>
          </a:p>
          <a:p>
            <a:r>
              <a:rPr lang="en-US" sz="2000" dirty="0" smtClean="0"/>
              <a:t>Richard McLennan - User Community Support Officer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382668" y="6401652"/>
            <a:ext cx="23786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Technical Forum  - Lyon, Sep 11</a:t>
            </a:r>
          </a:p>
        </p:txBody>
      </p:sp>
    </p:spTree>
    <p:extLst>
      <p:ext uri="{BB962C8B-B14F-4D97-AF65-F5344CB8AC3E}">
        <p14:creationId xmlns:p14="http://schemas.microsoft.com/office/powerpoint/2010/main" val="121833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340768"/>
            <a:ext cx="7365342" cy="468052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Diversity of User and User Needs</a:t>
            </a:r>
            <a:endParaRPr lang="en-US" b="1" dirty="0"/>
          </a:p>
          <a:p>
            <a:pPr lvl="1"/>
            <a:r>
              <a:rPr lang="en-US" dirty="0"/>
              <a:t>Undergraduate </a:t>
            </a:r>
            <a:r>
              <a:rPr lang="en-US" dirty="0" smtClean="0"/>
              <a:t>Students</a:t>
            </a:r>
          </a:p>
          <a:p>
            <a:pPr lvl="1"/>
            <a:r>
              <a:rPr lang="en-US" dirty="0" smtClean="0"/>
              <a:t>Post-graduates</a:t>
            </a:r>
          </a:p>
          <a:p>
            <a:pPr lvl="1"/>
            <a:r>
              <a:rPr lang="en-US" dirty="0" smtClean="0"/>
              <a:t>Post-doctoral researchers</a:t>
            </a:r>
          </a:p>
          <a:p>
            <a:pPr lvl="1"/>
            <a:r>
              <a:rPr lang="en-US" dirty="0" smtClean="0"/>
              <a:t>Academic research coordinators</a:t>
            </a:r>
          </a:p>
          <a:p>
            <a:pPr lvl="1"/>
            <a:r>
              <a:rPr lang="en-US" dirty="0" smtClean="0"/>
              <a:t>IT managers</a:t>
            </a:r>
            <a:endParaRPr lang="en-US" dirty="0"/>
          </a:p>
          <a:p>
            <a:pPr lvl="1"/>
            <a:r>
              <a:rPr lang="en-US" dirty="0" smtClean="0"/>
              <a:t>IT System Administrators</a:t>
            </a:r>
          </a:p>
          <a:p>
            <a:pPr lvl="1"/>
            <a:r>
              <a:rPr lang="en-US" dirty="0" smtClean="0"/>
              <a:t>Dissemination officers</a:t>
            </a:r>
            <a:endParaRPr lang="en-US" dirty="0"/>
          </a:p>
          <a:p>
            <a:pPr marL="0" indent="0">
              <a:lnSpc>
                <a:spcPct val="200000"/>
              </a:lnSpc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840538" cy="865187"/>
          </a:xfrm>
        </p:spPr>
        <p:txBody>
          <a:bodyPr/>
          <a:lstStyle/>
          <a:p>
            <a:r>
              <a:rPr lang="en-US" b="1" dirty="0" smtClean="0"/>
              <a:t>EGI Users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382668" y="6453336"/>
            <a:ext cx="23786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Technical Forum  - Lyon, Sep 11</a:t>
            </a:r>
          </a:p>
        </p:txBody>
      </p:sp>
    </p:spTree>
    <p:extLst>
      <p:ext uri="{BB962C8B-B14F-4D97-AF65-F5344CB8AC3E}">
        <p14:creationId xmlns:p14="http://schemas.microsoft.com/office/powerpoint/2010/main" val="126786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55148" y="5650494"/>
            <a:ext cx="266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30,000 visitors</a:t>
            </a:r>
          </a:p>
          <a:p>
            <a:r>
              <a:rPr lang="en-GB" dirty="0" smtClean="0"/>
              <a:t>365,000 </a:t>
            </a:r>
            <a:r>
              <a:rPr lang="en-GB" dirty="0"/>
              <a:t>page </a:t>
            </a:r>
            <a:r>
              <a:rPr lang="en-GB" dirty="0" smtClean="0"/>
              <a:t>views </a:t>
            </a:r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Spread the Word?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-36512" y="1196752"/>
            <a:ext cx="32787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Website</a:t>
            </a:r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Quarterly Newsletters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Wiki</a:t>
            </a:r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Monthly Letters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e-mail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148" y="1062046"/>
            <a:ext cx="4608512" cy="464843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60" y="3699616"/>
            <a:ext cx="6081614" cy="259228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Context &amp; NA2 - EGI-</a:t>
            </a:r>
            <a:r>
              <a:rPr lang="en-US" dirty="0" err="1" smtClean="0"/>
              <a:t>InSPIRE</a:t>
            </a:r>
            <a:r>
              <a:rPr lang="en-US" dirty="0" smtClean="0"/>
              <a:t> Review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038069"/>
            <a:ext cx="2975409" cy="419883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354" y="2272801"/>
            <a:ext cx="4472610" cy="3528392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236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840538" cy="865187"/>
          </a:xfrm>
        </p:spPr>
        <p:txBody>
          <a:bodyPr/>
          <a:lstStyle/>
          <a:p>
            <a:r>
              <a:rPr lang="en-US" dirty="0" smtClean="0"/>
              <a:t>How to Spread the Word?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382668" y="6453336"/>
            <a:ext cx="23786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Technical Forum  - Lyon, Sep 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19" y="1412776"/>
            <a:ext cx="21178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Blogging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RSS </a:t>
            </a:r>
            <a:r>
              <a:rPr lang="en-GB" sz="2400" dirty="0" smtClean="0"/>
              <a:t>feeds</a:t>
            </a:r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Social Media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140968"/>
            <a:ext cx="4541837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67087"/>
            <a:ext cx="5824825" cy="279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7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840538" cy="865187"/>
          </a:xfrm>
        </p:spPr>
        <p:txBody>
          <a:bodyPr/>
          <a:lstStyle/>
          <a:p>
            <a:r>
              <a:rPr lang="en-US" dirty="0"/>
              <a:t>How to Spread the Word?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382668" y="6453336"/>
            <a:ext cx="23786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Technical Forum  - Lyon, Sep 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67" y="1238250"/>
            <a:ext cx="7277100" cy="43815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331640" y="5373216"/>
            <a:ext cx="6464954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It </a:t>
            </a:r>
            <a:r>
              <a:rPr lang="en-GB" sz="2400" b="1" dirty="0" smtClean="0">
                <a:solidFill>
                  <a:srgbClr val="FF0000"/>
                </a:solidFill>
              </a:rPr>
              <a:t>is all about opening communication </a:t>
            </a:r>
            <a:r>
              <a:rPr lang="en-GB" sz="2400" b="1" dirty="0">
                <a:solidFill>
                  <a:srgbClr val="FF0000"/>
                </a:solidFill>
              </a:rPr>
              <a:t>channels - Talk with Users 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58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15888"/>
            <a:ext cx="7200925" cy="865187"/>
          </a:xfrm>
        </p:spPr>
        <p:txBody>
          <a:bodyPr/>
          <a:lstStyle/>
          <a:p>
            <a:r>
              <a:rPr lang="en-GB" dirty="0"/>
              <a:t>Who Spreads the Word?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NA3 –  EGI-InSPIRE EC Review 2011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14</a:t>
            </a:fld>
            <a:endParaRPr lang="en-GB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59899967"/>
              </p:ext>
            </p:extLst>
          </p:nvPr>
        </p:nvGraphicFramePr>
        <p:xfrm>
          <a:off x="107504" y="1196752"/>
          <a:ext cx="568863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36096" y="1124744"/>
            <a:ext cx="3600400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b="1" dirty="0" smtClean="0"/>
              <a:t>NGI User Support Teams provide:</a:t>
            </a:r>
            <a:endParaRPr lang="en-GB" b="1" dirty="0" smtClean="0"/>
          </a:p>
          <a:p>
            <a:pPr marL="269875" indent="-269875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Consultancy &amp; training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ccess to grid services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Application porting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Developing and operating software services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Collecting feedback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Documentation &amp; helpdesk</a:t>
            </a:r>
          </a:p>
          <a:p>
            <a:pPr marL="269875" indent="-269875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NGIs receive: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Web &amp; wiki resources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Requirements process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Applications and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VRC coordination support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5229200"/>
            <a:ext cx="4499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Support teams are available across 50 partners – they are all different… as are their support skills.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Roadshow</a:t>
            </a:r>
            <a:r>
              <a:rPr lang="en-GB" dirty="0" smtClean="0"/>
              <a:t> Format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194" y="1268760"/>
            <a:ext cx="8075612" cy="4824536"/>
          </a:xfrm>
        </p:spPr>
        <p:txBody>
          <a:bodyPr/>
          <a:lstStyle/>
          <a:p>
            <a:r>
              <a:rPr lang="en-GB" sz="2800" dirty="0" smtClean="0"/>
              <a:t>Diversity of Users - Flexible format</a:t>
            </a:r>
          </a:p>
          <a:p>
            <a:pPr lvl="1"/>
            <a:r>
              <a:rPr lang="en-GB" sz="2400" dirty="0" smtClean="0"/>
              <a:t>½ day event</a:t>
            </a:r>
          </a:p>
          <a:p>
            <a:pPr lvl="1"/>
            <a:r>
              <a:rPr lang="en-GB" sz="2400" dirty="0" smtClean="0"/>
              <a:t>Full day event</a:t>
            </a:r>
          </a:p>
          <a:p>
            <a:pPr lvl="1"/>
            <a:r>
              <a:rPr lang="en-GB" sz="2400" dirty="0" smtClean="0"/>
              <a:t>All presentation - “hands off”</a:t>
            </a:r>
          </a:p>
          <a:p>
            <a:pPr lvl="1"/>
            <a:r>
              <a:rPr lang="en-GB" sz="2400" dirty="0" smtClean="0"/>
              <a:t>“Hands on” training</a:t>
            </a:r>
          </a:p>
          <a:p>
            <a:pPr lvl="1"/>
            <a:r>
              <a:rPr lang="en-GB" sz="2400" dirty="0" smtClean="0"/>
              <a:t>Combination of briefing and “hands on”</a:t>
            </a:r>
          </a:p>
          <a:p>
            <a:pPr lvl="1"/>
            <a:r>
              <a:rPr lang="en-GB" sz="2400" dirty="0" smtClean="0"/>
              <a:t>“Face to Face” time</a:t>
            </a:r>
          </a:p>
          <a:p>
            <a:r>
              <a:rPr lang="en-GB" sz="2800" dirty="0" smtClean="0"/>
              <a:t>Work with hosting institution to provide combined day of interactive briefings</a:t>
            </a:r>
          </a:p>
          <a:p>
            <a:r>
              <a:rPr lang="en-GB" sz="2800" dirty="0" smtClean="0"/>
              <a:t>Opportunity to interact - Meet friends new &amp; old</a:t>
            </a: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Technical Forum  - Lyon, Sep 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13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Building the Event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7777236" cy="4525963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Technical Forum  - Lyon, Sep 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203848" y="2771927"/>
            <a:ext cx="2736304" cy="131414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C00000"/>
                </a:solidFill>
              </a:rPr>
              <a:t>Core Message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51920" y="1392796"/>
            <a:ext cx="1440160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Registration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5207925" y="2039090"/>
            <a:ext cx="1296144" cy="68407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Coffee</a:t>
            </a:r>
            <a:endParaRPr lang="en-GB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1835696" y="4023066"/>
            <a:ext cx="1296144" cy="68407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Coffee</a:t>
            </a:r>
            <a:endParaRPr lang="en-GB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39649" y="4149080"/>
            <a:ext cx="1296144" cy="68407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Coffee</a:t>
            </a:r>
            <a:endParaRPr lang="en-GB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72213" y="2204864"/>
            <a:ext cx="1512168" cy="68407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NGI/EGI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87721" y="3086962"/>
            <a:ext cx="1628025" cy="8460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Getting the best out your resources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594037" y="5157192"/>
            <a:ext cx="1741755" cy="75082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Issues - guest speakers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42013" y="3053588"/>
            <a:ext cx="1741755" cy="75082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studies 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guest speakers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337463" y="5108376"/>
            <a:ext cx="1741755" cy="7508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Gadgets Demonstration</a:t>
            </a:r>
            <a:endParaRPr lang="en-GB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3851920" y="4707142"/>
            <a:ext cx="1296144" cy="68407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Lunch</a:t>
            </a:r>
            <a:endParaRPr lang="en-GB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15616" y="1715054"/>
            <a:ext cx="1685953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Feedback - Have your say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Oval 19"/>
          <p:cNvSpPr/>
          <p:nvPr/>
        </p:nvSpPr>
        <p:spPr>
          <a:xfrm>
            <a:off x="5564115" y="1196752"/>
            <a:ext cx="2820266" cy="84233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 friends &amp; Share</a:t>
            </a:r>
            <a:endParaRPr lang="en-GB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Connector 21"/>
          <p:cNvCxnSpPr>
            <a:stCxn id="7" idx="0"/>
          </p:cNvCxnSpPr>
          <p:nvPr/>
        </p:nvCxnSpPr>
        <p:spPr>
          <a:xfrm flipV="1">
            <a:off x="4572000" y="2040868"/>
            <a:ext cx="0" cy="731059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207925" y="2723166"/>
            <a:ext cx="228171" cy="165774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2" idx="1"/>
          </p:cNvCxnSpPr>
          <p:nvPr/>
        </p:nvCxnSpPr>
        <p:spPr>
          <a:xfrm flipV="1">
            <a:off x="5855997" y="2546902"/>
            <a:ext cx="1016216" cy="54006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940152" y="3429000"/>
            <a:ext cx="747569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1" idx="1"/>
          </p:cNvCxnSpPr>
          <p:nvPr/>
        </p:nvCxnSpPr>
        <p:spPr>
          <a:xfrm>
            <a:off x="5724128" y="3804412"/>
            <a:ext cx="505337" cy="444849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4" idx="0"/>
          </p:cNvCxnSpPr>
          <p:nvPr/>
        </p:nvCxnSpPr>
        <p:spPr>
          <a:xfrm flipH="1" flipV="1">
            <a:off x="5292080" y="4026836"/>
            <a:ext cx="1172835" cy="1130356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7" idx="0"/>
          </p:cNvCxnSpPr>
          <p:nvPr/>
        </p:nvCxnSpPr>
        <p:spPr>
          <a:xfrm flipV="1">
            <a:off x="4499992" y="4086073"/>
            <a:ext cx="72008" cy="621069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6" idx="3"/>
          </p:cNvCxnSpPr>
          <p:nvPr/>
        </p:nvCxnSpPr>
        <p:spPr>
          <a:xfrm flipV="1">
            <a:off x="3079218" y="4023066"/>
            <a:ext cx="772702" cy="1460722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7" idx="1"/>
          </p:cNvCxnSpPr>
          <p:nvPr/>
        </p:nvCxnSpPr>
        <p:spPr>
          <a:xfrm>
            <a:off x="2801569" y="2040868"/>
            <a:ext cx="803001" cy="92351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7" idx="2"/>
          </p:cNvCxnSpPr>
          <p:nvPr/>
        </p:nvCxnSpPr>
        <p:spPr>
          <a:xfrm>
            <a:off x="2483768" y="3429000"/>
            <a:ext cx="72008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0" idx="7"/>
          </p:cNvCxnSpPr>
          <p:nvPr/>
        </p:nvCxnSpPr>
        <p:spPr>
          <a:xfrm flipV="1">
            <a:off x="2942024" y="3804412"/>
            <a:ext cx="523545" cy="318835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82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786" y="1268760"/>
            <a:ext cx="8075612" cy="4525963"/>
          </a:xfrm>
        </p:spPr>
        <p:txBody>
          <a:bodyPr/>
          <a:lstStyle/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Presentations, Hand-outs and distributable material</a:t>
            </a:r>
          </a:p>
          <a:p>
            <a:pPr lvl="1"/>
            <a:r>
              <a:rPr lang="en-GB" sz="2000" dirty="0"/>
              <a:t>EGI Overview </a:t>
            </a:r>
            <a:r>
              <a:rPr lang="en-GB" sz="2000" dirty="0" smtClean="0"/>
              <a:t>Slides</a:t>
            </a:r>
          </a:p>
          <a:p>
            <a:pPr lvl="2"/>
            <a:r>
              <a:rPr lang="en-GB" sz="1600" dirty="0" smtClean="0"/>
              <a:t>Demo slides</a:t>
            </a:r>
          </a:p>
          <a:p>
            <a:pPr lvl="2"/>
            <a:r>
              <a:rPr lang="en-GB" sz="1600" dirty="0" smtClean="0"/>
              <a:t>Briefing slides</a:t>
            </a:r>
            <a:endParaRPr lang="en-GB" sz="1600" dirty="0"/>
          </a:p>
          <a:p>
            <a:pPr lvl="1"/>
            <a:r>
              <a:rPr lang="en-GB" sz="2000" dirty="0"/>
              <a:t>NGI Overview </a:t>
            </a:r>
            <a:r>
              <a:rPr lang="en-GB" sz="2000" dirty="0" smtClean="0"/>
              <a:t>Slides</a:t>
            </a:r>
          </a:p>
          <a:p>
            <a:pPr lvl="1"/>
            <a:r>
              <a:rPr lang="en-GB" sz="2000" dirty="0" smtClean="0"/>
              <a:t>Posters</a:t>
            </a:r>
          </a:p>
          <a:p>
            <a:pPr lvl="1"/>
            <a:r>
              <a:rPr lang="en-GB" sz="2000" dirty="0" smtClean="0"/>
              <a:t>News </a:t>
            </a:r>
            <a:r>
              <a:rPr lang="en-GB" sz="2000" dirty="0"/>
              <a:t>Sheets</a:t>
            </a:r>
          </a:p>
          <a:p>
            <a:pPr lvl="1"/>
            <a:r>
              <a:rPr lang="en-GB" sz="2000" dirty="0" smtClean="0"/>
              <a:t>Brochures</a:t>
            </a:r>
          </a:p>
          <a:p>
            <a:pPr lvl="1"/>
            <a:r>
              <a:rPr lang="en-GB" sz="2000" dirty="0" smtClean="0"/>
              <a:t>Postcards</a:t>
            </a:r>
          </a:p>
          <a:p>
            <a:pPr lvl="1"/>
            <a:r>
              <a:rPr lang="en-GB" sz="2000" dirty="0" smtClean="0"/>
              <a:t>Case Studies</a:t>
            </a:r>
            <a:endParaRPr lang="en-GB" sz="2400" dirty="0"/>
          </a:p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once, Use many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799" y="2138666"/>
            <a:ext cx="4325867" cy="326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</a:t>
            </a:r>
            <a:r>
              <a:rPr lang="en-GB" dirty="0" err="1" smtClean="0"/>
              <a:t>Roadshow</a:t>
            </a:r>
            <a:r>
              <a:rPr lang="en-GB" dirty="0" smtClean="0"/>
              <a:t> “Bank”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Technical Forum  - Lyon, Sep 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00245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0246"/>
            <a:ext cx="3182937" cy="44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48880"/>
            <a:ext cx="302485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64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</a:t>
            </a:r>
            <a:r>
              <a:rPr lang="en-GB" dirty="0" err="1" smtClean="0"/>
              <a:t>Roadshow</a:t>
            </a:r>
            <a:r>
              <a:rPr lang="en-GB" dirty="0" smtClean="0"/>
              <a:t> “Bank”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3901"/>
            <a:ext cx="8075612" cy="4525963"/>
          </a:xfrm>
        </p:spPr>
        <p:txBody>
          <a:bodyPr/>
          <a:lstStyle/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Logistical Material &amp; Templates for Events</a:t>
            </a:r>
          </a:p>
          <a:p>
            <a:pPr lvl="1"/>
            <a:r>
              <a:rPr lang="en-GB" sz="2000" dirty="0" smtClean="0"/>
              <a:t>Dates</a:t>
            </a:r>
          </a:p>
          <a:p>
            <a:pPr lvl="1"/>
            <a:r>
              <a:rPr lang="en-GB" sz="2000" dirty="0" smtClean="0"/>
              <a:t>Surveys</a:t>
            </a:r>
          </a:p>
          <a:p>
            <a:pPr lvl="1"/>
            <a:r>
              <a:rPr lang="en-GB" sz="2000" dirty="0" smtClean="0"/>
              <a:t>Announcement</a:t>
            </a:r>
          </a:p>
          <a:p>
            <a:pPr lvl="1"/>
            <a:r>
              <a:rPr lang="en-GB" sz="2000" dirty="0" smtClean="0"/>
              <a:t>Registration</a:t>
            </a:r>
          </a:p>
          <a:p>
            <a:pPr lvl="1"/>
            <a:r>
              <a:rPr lang="en-GB" sz="2000" dirty="0" smtClean="0"/>
              <a:t>Check lists</a:t>
            </a:r>
          </a:p>
          <a:p>
            <a:pPr lvl="1"/>
            <a:r>
              <a:rPr lang="en-GB" sz="2000" dirty="0" smtClean="0"/>
              <a:t>Templates for signs</a:t>
            </a:r>
          </a:p>
          <a:p>
            <a:pPr lvl="1"/>
            <a:r>
              <a:rPr lang="en-GB" sz="2000" dirty="0" smtClean="0"/>
              <a:t>Templates for posters</a:t>
            </a:r>
          </a:p>
          <a:p>
            <a:pPr lvl="1"/>
            <a:r>
              <a:rPr lang="en-GB" sz="2000" dirty="0" smtClean="0"/>
              <a:t>Repository for material</a:t>
            </a:r>
          </a:p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once, Use many</a:t>
            </a:r>
          </a:p>
          <a:p>
            <a:pPr lvl="1"/>
            <a:endParaRPr lang="en-GB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Technical Forum  - Lyon, Sep 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88841"/>
            <a:ext cx="3024336" cy="379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336" y="2246845"/>
            <a:ext cx="3311785" cy="406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8920"/>
            <a:ext cx="3690462" cy="277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41" y="2918629"/>
            <a:ext cx="3349693" cy="324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131" y="3083643"/>
            <a:ext cx="3232832" cy="323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</a:t>
            </a:r>
            <a:r>
              <a:rPr lang="en-GB" dirty="0" err="1" smtClean="0"/>
              <a:t>Roadshow</a:t>
            </a:r>
            <a:r>
              <a:rPr lang="en-GB" dirty="0" smtClean="0"/>
              <a:t> “Bank”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96944" cy="4896544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Guidance and support for organisers and presenters:</a:t>
            </a:r>
          </a:p>
          <a:p>
            <a:r>
              <a:rPr lang="en-GB" sz="2400" dirty="0" smtClean="0"/>
              <a:t>Planning checklist - </a:t>
            </a:r>
            <a:r>
              <a:rPr lang="en-GB" sz="2400" smtClean="0"/>
              <a:t>clear delegation</a:t>
            </a:r>
            <a:endParaRPr lang="en-GB" sz="2400" dirty="0" smtClean="0"/>
          </a:p>
          <a:p>
            <a:r>
              <a:rPr lang="en-GB" sz="2400" dirty="0" smtClean="0"/>
              <a:t>FAQs from audiences - use &amp; add</a:t>
            </a:r>
          </a:p>
          <a:p>
            <a:r>
              <a:rPr lang="en-GB" sz="2400" dirty="0" smtClean="0"/>
              <a:t>Relevant Points of Contact </a:t>
            </a:r>
          </a:p>
          <a:p>
            <a:pPr lvl="1"/>
            <a:r>
              <a:rPr lang="en-GB" sz="2000" dirty="0" smtClean="0"/>
              <a:t>grid certificates, creating VOs/VRCs, running applications</a:t>
            </a:r>
          </a:p>
          <a:p>
            <a:r>
              <a:rPr lang="en-GB" sz="2400" dirty="0" smtClean="0"/>
              <a:t>Suggested timetables - what to cover, when, how long.</a:t>
            </a:r>
          </a:p>
          <a:p>
            <a:r>
              <a:rPr lang="en-GB" sz="2400" dirty="0" smtClean="0"/>
              <a:t>Suggested/proven planning - what to do and when.</a:t>
            </a:r>
          </a:p>
          <a:p>
            <a:r>
              <a:rPr lang="en-GB" sz="2400" dirty="0" smtClean="0"/>
              <a:t>Suggested/current training &amp; workshop material. </a:t>
            </a:r>
          </a:p>
          <a:p>
            <a:pPr lvl="1"/>
            <a:r>
              <a:rPr lang="en-GB" sz="2000" dirty="0" smtClean="0"/>
              <a:t>What is available in Training Marketplace. </a:t>
            </a:r>
          </a:p>
          <a:p>
            <a:r>
              <a:rPr lang="en-GB" sz="2400" dirty="0" smtClean="0"/>
              <a:t>Lessons Learned (from previous NGI/EGI events)</a:t>
            </a:r>
          </a:p>
          <a:p>
            <a:pPr marL="0" indent="0">
              <a:buNone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once, Improve many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Technical Forum  - Lyon, Sep 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6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Communication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Technical Forum  - Lyon, Sep 11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14" y="1166797"/>
            <a:ext cx="6336704" cy="452440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331640" y="5517232"/>
            <a:ext cx="6464954" cy="5539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It is all about opening communication channels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2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Supporting Material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6336704" cy="426984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Technical Forum  - Lyon, Sep 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89288" y="5536204"/>
            <a:ext cx="856542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Existing material for re-use .....there is no shortage of  it.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6377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194" y="2132856"/>
            <a:ext cx="8075612" cy="2592288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b="1" dirty="0" smtClean="0"/>
              <a:t>Gillian Sinclair</a:t>
            </a:r>
          </a:p>
          <a:p>
            <a:pPr marL="0" indent="0" algn="ctr">
              <a:buNone/>
            </a:pPr>
            <a:r>
              <a:rPr lang="en-GB" dirty="0" smtClean="0"/>
              <a:t>Liaison Officer </a:t>
            </a:r>
          </a:p>
          <a:p>
            <a:pPr marL="0" indent="0" algn="ctr">
              <a:buNone/>
            </a:pPr>
            <a:r>
              <a:rPr lang="en-GB" dirty="0" smtClean="0"/>
              <a:t>UK National Grid Service</a:t>
            </a: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Technical Forum  - Lyon, Sep 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3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95037" y="1804696"/>
            <a:ext cx="4176464" cy="324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15888"/>
            <a:ext cx="7200925" cy="865187"/>
          </a:xfrm>
        </p:spPr>
        <p:txBody>
          <a:bodyPr/>
          <a:lstStyle/>
          <a:p>
            <a:r>
              <a:rPr lang="en-GB" sz="3600" dirty="0" smtClean="0"/>
              <a:t>Further Information</a:t>
            </a:r>
            <a:endParaRPr lang="en-GB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NA3 –  EGI-InSPIRE EC Review 2011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827584" y="1908585"/>
            <a:ext cx="3744416" cy="648072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GB" sz="2400" dirty="0" smtClean="0">
                <a:latin typeface="Arial" pitchFamily="34" charset="0"/>
                <a:cs typeface="Arial" pitchFamily="34" charset="0"/>
                <a:hlinkClick r:id="rId3"/>
              </a:rPr>
              <a:t>www.egi.eu/user-support/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15752" y="3212976"/>
            <a:ext cx="3956248" cy="2088232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Steve Brewer  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 smtClean="0">
                <a:latin typeface="Arial" pitchFamily="34" charset="0"/>
                <a:cs typeface="Arial" pitchFamily="34" charset="0"/>
                <a:hlinkClick r:id="rId4"/>
              </a:rPr>
              <a:t>steve.brewer@egi.eu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Richard McLennan 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 smtClean="0">
                <a:latin typeface="Arial" pitchFamily="34" charset="0"/>
                <a:cs typeface="Arial" pitchFamily="34" charset="0"/>
                <a:hlinkClick r:id="rId5"/>
              </a:rPr>
              <a:t>richard.mclennan@egi.eu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855" y="2060848"/>
            <a:ext cx="3780829" cy="260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57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</a:t>
            </a:r>
            <a:r>
              <a:rPr lang="en-GB" dirty="0"/>
              <a:t>- NGI </a:t>
            </a:r>
            <a:r>
              <a:rPr lang="en-GB" dirty="0" err="1" smtClean="0"/>
              <a:t>Roadshows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Technical Forum  - Lyon, Sep 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3</a:t>
            </a:fld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368150" y="1074354"/>
            <a:ext cx="8596338" cy="5093394"/>
            <a:chOff x="3893200" y="1054918"/>
            <a:chExt cx="5080030" cy="5112568"/>
          </a:xfrm>
        </p:grpSpPr>
        <p:sp>
          <p:nvSpPr>
            <p:cNvPr id="7" name="Rounded Rectangle 6"/>
            <p:cNvSpPr/>
            <p:nvPr/>
          </p:nvSpPr>
          <p:spPr>
            <a:xfrm>
              <a:off x="3893200" y="1054918"/>
              <a:ext cx="5080030" cy="5112568"/>
            </a:xfrm>
            <a:prstGeom prst="roundRect">
              <a:avLst>
                <a:gd name="adj" fmla="val 8999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endParaRPr lang="en-GB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11093" y="2062031"/>
              <a:ext cx="1951519" cy="3923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GB" sz="3200" b="1" dirty="0" smtClean="0"/>
                <a:t>Introduction</a:t>
              </a:r>
              <a:endParaRPr lang="en-GB" sz="3200" b="1" dirty="0" smtClean="0"/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GB" sz="3200" b="1" dirty="0" smtClean="0"/>
                <a:t>Elements of EGI Model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GB" sz="3200" b="1" dirty="0" smtClean="0"/>
                <a:t>Case Study - </a:t>
              </a:r>
              <a:r>
                <a:rPr lang="en-GB" sz="3200" b="1" dirty="0" smtClean="0"/>
                <a:t>UK NGS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GB" sz="3200" b="1" dirty="0" smtClean="0"/>
                <a:t>Discussion</a:t>
              </a:r>
            </a:p>
            <a:p>
              <a:pPr marL="342900" indent="-342900">
                <a:buFont typeface="Arial" pitchFamily="34" charset="0"/>
                <a:buChar char="•"/>
              </a:pPr>
              <a:endParaRPr lang="en-GB" sz="3200" b="1" dirty="0" smtClean="0"/>
            </a:p>
            <a:p>
              <a:endParaRPr lang="en-GB" sz="2400" b="1" dirty="0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671259" y="1706778"/>
            <a:ext cx="4709152" cy="435569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819172" y="1916832"/>
            <a:ext cx="4413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EGI Roadshow  </a:t>
            </a:r>
          </a:p>
          <a:p>
            <a:pPr algn="ctr"/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the Model for Discussion</a:t>
            </a:r>
            <a:endParaRPr lang="en-GB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011942" y="3244501"/>
            <a:ext cx="3376582" cy="2722800"/>
            <a:chOff x="1051403" y="2985521"/>
            <a:chExt cx="2876311" cy="3182227"/>
          </a:xfrm>
        </p:grpSpPr>
        <p:sp>
          <p:nvSpPr>
            <p:cNvPr id="28" name="Rounded Rectangle 27"/>
            <p:cNvSpPr/>
            <p:nvPr/>
          </p:nvSpPr>
          <p:spPr>
            <a:xfrm>
              <a:off x="1051403" y="2985521"/>
              <a:ext cx="2656501" cy="289175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122923" y="3095577"/>
              <a:ext cx="2656501" cy="289175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189336" y="3171443"/>
              <a:ext cx="2656501" cy="289175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271213" y="3275997"/>
              <a:ext cx="2656501" cy="289175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14013" y="3409670"/>
              <a:ext cx="1677057" cy="13209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Customisable</a:t>
              </a:r>
              <a:r>
                <a:rPr lang="en-US" sz="2400" b="1" dirty="0" smtClean="0"/>
                <a:t> </a:t>
              </a:r>
            </a:p>
            <a:p>
              <a:r>
                <a:rPr lang="en-US" sz="2400" b="1" dirty="0" smtClean="0"/>
                <a:t>Roadshow </a:t>
              </a:r>
            </a:p>
            <a:p>
              <a:r>
                <a:rPr lang="en-US" sz="2400" b="1" dirty="0" smtClean="0"/>
                <a:t>Package</a:t>
              </a:r>
              <a:endParaRPr lang="en-GB" sz="2400" b="1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719804" y="4766972"/>
            <a:ext cx="26120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Templates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Presentation Material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Case Studies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Checklists</a:t>
            </a:r>
            <a:endParaRPr lang="en-GB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236867" y="1282778"/>
            <a:ext cx="3645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Structure: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172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</a:t>
            </a:r>
            <a:r>
              <a:rPr lang="en-GB" dirty="0" err="1" smtClean="0"/>
              <a:t>Roadshow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Technical Forum  - Lyon, Sep 11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93" y="1340769"/>
            <a:ext cx="7272808" cy="341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296920" y="4994066"/>
            <a:ext cx="6464954" cy="5539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Get out of the office and </a:t>
            </a:r>
            <a:r>
              <a:rPr lang="en-GB" sz="2400" b="1" dirty="0" smtClean="0">
                <a:solidFill>
                  <a:srgbClr val="FF0000"/>
                </a:solidFill>
              </a:rPr>
              <a:t>‘Spread the Word’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5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433" y="1124744"/>
            <a:ext cx="6841132" cy="5112568"/>
          </a:xfrm>
        </p:spPr>
        <p:txBody>
          <a:bodyPr/>
          <a:lstStyle/>
          <a:p>
            <a:r>
              <a:rPr lang="en-US" b="1" dirty="0" smtClean="0"/>
              <a:t>Aim of conducting Roadshows:</a:t>
            </a:r>
          </a:p>
          <a:p>
            <a:pPr lvl="1"/>
            <a:r>
              <a:rPr lang="en-US" b="1" dirty="0" smtClean="0"/>
              <a:t>Messages to more </a:t>
            </a:r>
            <a:r>
              <a:rPr lang="en-US" b="1" dirty="0" smtClean="0"/>
              <a:t>users</a:t>
            </a:r>
          </a:p>
          <a:p>
            <a:pPr lvl="2"/>
            <a:r>
              <a:rPr lang="en-US" b="1" dirty="0" smtClean="0"/>
              <a:t>Educate &amp; Train</a:t>
            </a:r>
            <a:endParaRPr lang="en-US" b="1" dirty="0" smtClean="0"/>
          </a:p>
          <a:p>
            <a:pPr lvl="1"/>
            <a:r>
              <a:rPr lang="en-US" b="1" dirty="0" smtClean="0"/>
              <a:t>Feedback</a:t>
            </a:r>
          </a:p>
          <a:p>
            <a:pPr lvl="1"/>
            <a:r>
              <a:rPr lang="en-US" b="1" dirty="0" smtClean="0"/>
              <a:t>Gain </a:t>
            </a:r>
            <a:r>
              <a:rPr lang="en-US" b="1" dirty="0" smtClean="0"/>
              <a:t>more </a:t>
            </a:r>
            <a:r>
              <a:rPr lang="en-US" b="1" dirty="0" smtClean="0"/>
              <a:t>users</a:t>
            </a:r>
            <a:endParaRPr lang="en-US" b="1" dirty="0" smtClean="0"/>
          </a:p>
          <a:p>
            <a:r>
              <a:rPr lang="en-US" b="1" dirty="0" smtClean="0"/>
              <a:t>Aim of today:</a:t>
            </a:r>
          </a:p>
          <a:p>
            <a:pPr lvl="1"/>
            <a:r>
              <a:rPr lang="en-US" b="1" dirty="0"/>
              <a:t>Present the EGI Roadshow Model</a:t>
            </a:r>
          </a:p>
          <a:p>
            <a:pPr lvl="1"/>
            <a:r>
              <a:rPr lang="en-US" b="1" dirty="0"/>
              <a:t>Listen to your needs, gain feedback and ideas</a:t>
            </a:r>
          </a:p>
          <a:p>
            <a:pPr lvl="1"/>
            <a:r>
              <a:rPr lang="en-US" b="1" dirty="0"/>
              <a:t>Fine tune our model</a:t>
            </a:r>
          </a:p>
          <a:p>
            <a:pPr marL="0" indent="0">
              <a:lnSpc>
                <a:spcPct val="200000"/>
              </a:lnSpc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840538" cy="865187"/>
          </a:xfrm>
        </p:spPr>
        <p:txBody>
          <a:bodyPr/>
          <a:lstStyle/>
          <a:p>
            <a:r>
              <a:rPr lang="en-US" b="1" dirty="0" smtClean="0"/>
              <a:t>Aims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382668" y="6453336"/>
            <a:ext cx="23786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Technical Forum  - Lyon, Sep 11</a:t>
            </a:r>
          </a:p>
        </p:txBody>
      </p:sp>
    </p:spTree>
    <p:extLst>
      <p:ext uri="{BB962C8B-B14F-4D97-AF65-F5344CB8AC3E}">
        <p14:creationId xmlns:p14="http://schemas.microsoft.com/office/powerpoint/2010/main" val="364909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94" y="2132856"/>
            <a:ext cx="8892988" cy="3024336"/>
          </a:xfrm>
        </p:spPr>
        <p:txBody>
          <a:bodyPr/>
          <a:lstStyle/>
          <a:p>
            <a:pPr marL="0" indent="0">
              <a:buNone/>
            </a:pP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and Where are the EGI Users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0" indent="0">
              <a:buNone/>
            </a:pPr>
            <a:endParaRPr lang="en-US" sz="4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and where is our potential audience?</a:t>
            </a:r>
            <a:endParaRPr lang="en-US" sz="4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200000"/>
              </a:lnSpc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840538" cy="865187"/>
          </a:xfrm>
        </p:spPr>
        <p:txBody>
          <a:bodyPr/>
          <a:lstStyle/>
          <a:p>
            <a:r>
              <a:rPr lang="en-US" b="1" dirty="0" smtClean="0"/>
              <a:t>EGI Users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382668" y="6453336"/>
            <a:ext cx="23786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Technical Forum  - Lyon, Sep 11</a:t>
            </a:r>
          </a:p>
        </p:txBody>
      </p:sp>
    </p:spTree>
    <p:extLst>
      <p:ext uri="{BB962C8B-B14F-4D97-AF65-F5344CB8AC3E}">
        <p14:creationId xmlns:p14="http://schemas.microsoft.com/office/powerpoint/2010/main" val="117240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EGI Users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smtClean="0"/>
              <a:t>NA3 –  EGI-InSPIRE EC Review 2011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97259"/>
            <a:ext cx="3168352" cy="326094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61" y="3212976"/>
            <a:ext cx="4493981" cy="299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4" y="1268760"/>
            <a:ext cx="3569593" cy="182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84808" y="2270947"/>
            <a:ext cx="299708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Source:  EGI accounting portal for the period 10/2010 to 9/2011 </a:t>
            </a:r>
          </a:p>
        </p:txBody>
      </p:sp>
    </p:spTree>
    <p:extLst>
      <p:ext uri="{BB962C8B-B14F-4D97-AF65-F5344CB8AC3E}">
        <p14:creationId xmlns:p14="http://schemas.microsoft.com/office/powerpoint/2010/main" val="80341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94622"/>
            <a:ext cx="6840538" cy="865187"/>
          </a:xfrm>
        </p:spPr>
        <p:txBody>
          <a:bodyPr/>
          <a:lstStyle/>
          <a:p>
            <a:r>
              <a:rPr lang="en-GB" dirty="0" smtClean="0"/>
              <a:t>EGI Usage (April 2011)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Context &amp; NA2 - EGI-InSPIRE Review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546455" y="1052735"/>
            <a:ext cx="359754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0" indent="0" eaLnBrk="1" hangingPunct="1"/>
            <a:r>
              <a:rPr lang="en-GB" sz="1800" b="1" dirty="0" smtClean="0">
                <a:solidFill>
                  <a:prstClr val="black"/>
                </a:solidFill>
                <a:latin typeface="Arial" pitchFamily="34" charset="0"/>
              </a:rPr>
              <a:t>Year to Year Increase</a:t>
            </a:r>
          </a:p>
          <a:p>
            <a:pPr marL="0" lvl="0" indent="0" eaLnBrk="1" hangingPunct="1"/>
            <a:r>
              <a:rPr lang="en-GB" sz="1800" dirty="0" smtClean="0">
                <a:solidFill>
                  <a:prstClr val="black"/>
                </a:solidFill>
                <a:latin typeface="Arial" pitchFamily="34" charset="0"/>
              </a:rPr>
              <a:t>18,271 End-users (+47%)</a:t>
            </a:r>
            <a:endParaRPr lang="en-GB" sz="1800" dirty="0">
              <a:solidFill>
                <a:prstClr val="black"/>
              </a:solidFill>
              <a:latin typeface="Arial" pitchFamily="34" charset="0"/>
            </a:endParaRPr>
          </a:p>
          <a:p>
            <a:pPr marL="0" lvl="0" indent="0" eaLnBrk="1" hangingPunct="1"/>
            <a:r>
              <a:rPr lang="en-GB" sz="1800" dirty="0">
                <a:solidFill>
                  <a:prstClr val="black"/>
                </a:solidFill>
                <a:latin typeface="Arial" pitchFamily="34" charset="0"/>
              </a:rPr>
              <a:t>219 VOs (+17.7%)</a:t>
            </a:r>
          </a:p>
          <a:p>
            <a:pPr marL="0" lvl="0" indent="0" eaLnBrk="1" hangingPunct="1"/>
            <a:r>
              <a:rPr lang="en-GB" sz="1800" dirty="0">
                <a:solidFill>
                  <a:prstClr val="black"/>
                </a:solidFill>
                <a:latin typeface="Arial" pitchFamily="34" charset="0"/>
              </a:rPr>
              <a:t>~</a:t>
            </a:r>
            <a:r>
              <a:rPr lang="en-GB" sz="1800" dirty="0" smtClean="0">
                <a:solidFill>
                  <a:prstClr val="black"/>
                </a:solidFill>
                <a:latin typeface="Arial" pitchFamily="34" charset="0"/>
              </a:rPr>
              <a:t>30 high activity VOs  (no change)</a:t>
            </a:r>
            <a:endParaRPr lang="en-GB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t="6052" r="17857" b="6647"/>
          <a:stretch/>
        </p:blipFill>
        <p:spPr bwMode="auto">
          <a:xfrm>
            <a:off x="0" y="2353897"/>
            <a:ext cx="4303489" cy="395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1052736"/>
            <a:ext cx="5134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Average </a:t>
            </a:r>
            <a:r>
              <a:rPr lang="en-GB" b="1" dirty="0"/>
              <a:t>usage 2010-2011 </a:t>
            </a:r>
            <a:r>
              <a:rPr lang="en-GB" b="1" dirty="0" err="1"/>
              <a:t>vs</a:t>
            </a:r>
            <a:r>
              <a:rPr lang="en-GB" b="1" dirty="0"/>
              <a:t> </a:t>
            </a:r>
            <a:r>
              <a:rPr lang="en-GB" b="1" dirty="0" smtClean="0"/>
              <a:t>2009-2010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27.8M jobs/month</a:t>
            </a:r>
            <a:r>
              <a:rPr lang="en-GB" dirty="0"/>
              <a:t>, </a:t>
            </a:r>
            <a:r>
              <a:rPr lang="en-GB" dirty="0" smtClean="0"/>
              <a:t>914,000 jobs/day </a:t>
            </a:r>
            <a:r>
              <a:rPr lang="en-GB" dirty="0"/>
              <a:t>(+82%)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74.8M CPU </a:t>
            </a:r>
            <a:r>
              <a:rPr lang="en-GB" dirty="0"/>
              <a:t>wall clock hours/month (+35</a:t>
            </a:r>
            <a:r>
              <a:rPr lang="en-GB" dirty="0" smtClean="0"/>
              <a:t>%)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2.8M jobs/month for non-HEP users (+47%)</a:t>
            </a:r>
            <a:endParaRPr lang="en-GB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303489" y="2992884"/>
            <a:ext cx="46440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numCol="2">
            <a:no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User Communities</a:t>
            </a:r>
          </a:p>
          <a:p>
            <a:pPr eaLnBrk="1" hangingPunct="1"/>
            <a:r>
              <a:rPr lang="en-US" sz="1800" dirty="0" smtClean="0">
                <a:latin typeface="Arial" pitchFamily="34" charset="0"/>
                <a:cs typeface="Arial" pitchFamily="34" charset="0"/>
              </a:rPr>
              <a:t>Archeology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1800" dirty="0">
                <a:latin typeface="Arial" pitchFamily="34" charset="0"/>
                <a:cs typeface="Arial" pitchFamily="34" charset="0"/>
              </a:rPr>
              <a:t>Astronomy</a:t>
            </a:r>
          </a:p>
          <a:p>
            <a:pPr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Astrophysics</a:t>
            </a:r>
          </a:p>
          <a:p>
            <a:pPr eaLnBrk="1" hangingPunct="1"/>
            <a:r>
              <a:rPr lang="en-US" sz="1800" dirty="0">
                <a:latin typeface="Arial" pitchFamily="34" charset="0"/>
                <a:cs typeface="Arial" pitchFamily="34" charset="0"/>
              </a:rPr>
              <a:t>Civil Protection</a:t>
            </a: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Comp. Chemistry</a:t>
            </a:r>
          </a:p>
          <a:p>
            <a:pPr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Earth Sciences</a:t>
            </a:r>
          </a:p>
          <a:p>
            <a:pPr eaLnBrk="1" hangingPunct="1"/>
            <a:r>
              <a:rPr lang="en-GB" sz="1800" dirty="0" smtClean="0">
                <a:latin typeface="Arial" pitchFamily="34" charset="0"/>
                <a:cs typeface="Arial" pitchFamily="34" charset="0"/>
              </a:rPr>
              <a:t>Finance</a:t>
            </a:r>
          </a:p>
          <a:p>
            <a:pPr eaLnBrk="1" hangingPunct="1"/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Fusion</a:t>
            </a:r>
          </a:p>
          <a:p>
            <a:pPr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Geophysics</a:t>
            </a:r>
          </a:p>
          <a:p>
            <a:pPr eaLnBrk="1" hangingPunct="1"/>
            <a:r>
              <a:rPr lang="en-US" sz="1800" dirty="0">
                <a:latin typeface="Arial" pitchFamily="34" charset="0"/>
                <a:cs typeface="Arial" pitchFamily="34" charset="0"/>
              </a:rPr>
              <a:t>High Energy Physics</a:t>
            </a:r>
          </a:p>
          <a:p>
            <a:pPr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Life Sciences</a:t>
            </a:r>
          </a:p>
          <a:p>
            <a:pPr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Multimedia</a:t>
            </a:r>
          </a:p>
          <a:p>
            <a:pPr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Material Sciences</a:t>
            </a:r>
          </a:p>
          <a:p>
            <a:pPr lvl="1"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…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4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EGI Users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2400" dirty="0" smtClean="0"/>
              <a:t>(April 2011 and yearly increase)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Context &amp; NA2 - EGI-InSPIRE Review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6701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93247" y="1133948"/>
            <a:ext cx="3353803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Logical CPUs (</a:t>
            </a:r>
            <a:r>
              <a:rPr lang="en-GB" sz="2400" b="1" dirty="0" smtClean="0"/>
              <a:t>cores</a:t>
            </a:r>
            <a:r>
              <a:rPr lang="en-GB" sz="2000" b="1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/>
              <a:t>239,840 </a:t>
            </a:r>
            <a:r>
              <a:rPr lang="en-GB" sz="2000" b="1" dirty="0"/>
              <a:t>EGI (+24.9</a:t>
            </a:r>
            <a:r>
              <a:rPr lang="en-GB" sz="2000" b="1" dirty="0" smtClean="0"/>
              <a:t>%)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/>
              <a:t>338,895 </a:t>
            </a:r>
            <a:r>
              <a:rPr lang="en-GB" sz="2000" b="1" dirty="0"/>
              <a:t>All</a:t>
            </a:r>
          </a:p>
          <a:p>
            <a:r>
              <a:rPr lang="en-GB" sz="2400" b="1" dirty="0" smtClean="0"/>
              <a:t>Resource </a:t>
            </a:r>
            <a:r>
              <a:rPr lang="en-GB" sz="2400" b="1" dirty="0"/>
              <a:t>Centres </a:t>
            </a:r>
            <a:endParaRPr lang="en-GB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/>
              <a:t>338 </a:t>
            </a:r>
            <a:r>
              <a:rPr lang="en-GB" sz="2000" b="1" dirty="0"/>
              <a:t>EGI </a:t>
            </a:r>
            <a:endParaRPr lang="en-GB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/>
              <a:t>345 </a:t>
            </a:r>
            <a:r>
              <a:rPr lang="en-GB" sz="2000" b="1" dirty="0"/>
              <a:t>All (+6.8 </a:t>
            </a:r>
            <a:r>
              <a:rPr lang="en-GB" sz="2000" b="1" dirty="0" smtClean="0"/>
              <a:t>%)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/>
              <a:t>96 supporting MPI (+6.8%)</a:t>
            </a:r>
            <a:endParaRPr lang="en-GB" sz="2000" b="1" dirty="0"/>
          </a:p>
          <a:p>
            <a:r>
              <a:rPr lang="en-GB" sz="2400" b="1" dirty="0" smtClean="0"/>
              <a:t>Countries </a:t>
            </a:r>
            <a:r>
              <a:rPr lang="en-GB" sz="2400" b="1" dirty="0"/>
              <a:t>(+11.5</a:t>
            </a:r>
            <a:r>
              <a:rPr lang="en-GB" sz="2400" b="1" dirty="0" smtClean="0"/>
              <a:t>%)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/>
              <a:t>51 EGI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/>
              <a:t>57 </a:t>
            </a:r>
            <a:r>
              <a:rPr lang="en-GB" sz="2000" b="1" dirty="0"/>
              <a:t>All (+18.75</a:t>
            </a:r>
            <a:r>
              <a:rPr lang="en-GB" sz="2000" b="1" dirty="0" smtClean="0"/>
              <a:t>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324544" y="4149080"/>
            <a:ext cx="8928992" cy="49685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94200" y="4158208"/>
            <a:ext cx="646683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38 NGIs providing resources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="1" dirty="0"/>
              <a:t> 22 National Operations Centres</a:t>
            </a:r>
            <a:endParaRPr lang="en-GB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b="1" dirty="0"/>
              <a:t>16 NGIs in 5 Federated Operations Centres</a:t>
            </a:r>
          </a:p>
          <a:p>
            <a:r>
              <a:rPr lang="en-GB" sz="2000" b="1" dirty="0"/>
              <a:t>1 EIRO providing resources</a:t>
            </a:r>
            <a:endParaRPr lang="en-GB" sz="2000" dirty="0"/>
          </a:p>
          <a:p>
            <a:r>
              <a:rPr lang="en-GB" sz="2000" b="1" dirty="0"/>
              <a:t>18 countries in 4 non-European Operations Centres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6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EG-InSPIRE</Template>
  <TotalTime>2869</TotalTime>
  <Words>922</Words>
  <Application>Microsoft Office PowerPoint</Application>
  <PresentationFormat>On-screen Show (4:3)</PresentationFormat>
  <Paragraphs>256</Paragraphs>
  <Slides>22</Slides>
  <Notes>12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EG-InSPIRE</vt:lpstr>
      <vt:lpstr>EGI - NGI Roadshows    Technical Forum 21 September 2011</vt:lpstr>
      <vt:lpstr>Communication</vt:lpstr>
      <vt:lpstr>EGI - NGI Roadshows</vt:lpstr>
      <vt:lpstr>What is a Roadshow?</vt:lpstr>
      <vt:lpstr>Aims</vt:lpstr>
      <vt:lpstr>EGI Users</vt:lpstr>
      <vt:lpstr>EGI Users</vt:lpstr>
      <vt:lpstr>EGI Usage (April 2011)</vt:lpstr>
      <vt:lpstr>EGI Users (April 2011 and yearly increase)</vt:lpstr>
      <vt:lpstr>EGI Users</vt:lpstr>
      <vt:lpstr>How to Spread the Word?</vt:lpstr>
      <vt:lpstr>How to Spread the Word?</vt:lpstr>
      <vt:lpstr>How to Spread the Word?</vt:lpstr>
      <vt:lpstr>Who Spreads the Word?</vt:lpstr>
      <vt:lpstr>Roadshow Format</vt:lpstr>
      <vt:lpstr>Building the Event</vt:lpstr>
      <vt:lpstr>EGI Roadshow “Bank”</vt:lpstr>
      <vt:lpstr>EGI Roadshow “Bank”</vt:lpstr>
      <vt:lpstr>EGI Roadshow “Bank”</vt:lpstr>
      <vt:lpstr>Supporting Material</vt:lpstr>
      <vt:lpstr>Case Study</vt:lpstr>
      <vt:lpstr>Further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StevenNewhouse</dc:creator>
  <cp:lastModifiedBy>R McLennan</cp:lastModifiedBy>
  <cp:revision>463</cp:revision>
  <cp:lastPrinted>2011-06-20T08:47:54Z</cp:lastPrinted>
  <dcterms:created xsi:type="dcterms:W3CDTF">2011-05-10T12:37:37Z</dcterms:created>
  <dcterms:modified xsi:type="dcterms:W3CDTF">2011-09-21T06:09:40Z</dcterms:modified>
</cp:coreProperties>
</file>