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4" r:id="rId2"/>
  </p:sldMasterIdLst>
  <p:notesMasterIdLst>
    <p:notesMasterId r:id="rId16"/>
  </p:notesMasterIdLst>
  <p:handoutMasterIdLst>
    <p:handoutMasterId r:id="rId17"/>
  </p:handoutMasterIdLst>
  <p:sldIdLst>
    <p:sldId id="405" r:id="rId3"/>
    <p:sldId id="426" r:id="rId4"/>
    <p:sldId id="427" r:id="rId5"/>
    <p:sldId id="411" r:id="rId6"/>
    <p:sldId id="410" r:id="rId7"/>
    <p:sldId id="421" r:id="rId8"/>
    <p:sldId id="429" r:id="rId9"/>
    <p:sldId id="428" r:id="rId10"/>
    <p:sldId id="407" r:id="rId11"/>
    <p:sldId id="422" r:id="rId12"/>
    <p:sldId id="423" r:id="rId13"/>
    <p:sldId id="424" r:id="rId14"/>
    <p:sldId id="425" r:id="rId15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6600"/>
    <a:srgbClr val="66FF66"/>
    <a:srgbClr val="D0EAEC"/>
    <a:srgbClr val="FFCC00"/>
    <a:srgbClr val="FFFF66"/>
    <a:srgbClr val="E1E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86620" autoAdjust="0"/>
  </p:normalViewPr>
  <p:slideViewPr>
    <p:cSldViewPr>
      <p:cViewPr varScale="1">
        <p:scale>
          <a:sx n="79" d="100"/>
          <a:sy n="79" d="100"/>
        </p:scale>
        <p:origin x="-13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98" y="21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ADB-14E7-40ED-B1F8-1611DF1CC19C}" type="datetimeFigureOut">
              <a:rPr lang="en-GB" smtClean="0"/>
              <a:pPr/>
              <a:t>21/09/2011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8DB97-9092-4686-8E2B-07ED3AEC280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84" charset="-128"/>
              </a:defRPr>
            </a:lvl1pPr>
          </a:lstStyle>
          <a:p>
            <a:pPr>
              <a:defRPr/>
            </a:pPr>
            <a:fld id="{1F0831AD-B086-4E0B-89DE-82D4A04B4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A7869-4E1D-4F05-BAE3-FF2A4DCD5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B3AB5-B04F-44D7-B18C-C238BBE865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FE6D2-C82E-4237-8E07-174A9970B2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4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929063"/>
            <a:ext cx="7772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7D0B076-D134-424C-B6C2-889E152E18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407" r:id="rId2"/>
    <p:sldLayoutId id="2147484408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ヒラギノ角ゴ Pro W3" pitchFamily="8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ヒラギノ角ゴ Pro W3" pitchFamily="84" charset="-128"/>
              </a:defRPr>
            </a:lvl1pPr>
          </a:lstStyle>
          <a:p>
            <a:pPr>
              <a:defRPr/>
            </a:pPr>
            <a:fld id="{EA06C08F-EABA-4AE7-AF94-C767E0C9ED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294313"/>
            <a:ext cx="9144000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11" r:id="rId3"/>
    <p:sldLayoutId id="2147484412" r:id="rId4"/>
    <p:sldLayoutId id="2147484413" r:id="rId5"/>
    <p:sldLayoutId id="2147484414" r:id="rId6"/>
    <p:sldLayoutId id="2147484415" r:id="rId7"/>
    <p:sldLayoutId id="2147484416" r:id="rId8"/>
    <p:sldLayoutId id="2147484417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3.egee.cesga.es/gridsite/accounting/CESGA/egee_view.php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  <a:cs typeface="Arial" charset="0"/>
              </a:rPr>
              <a:t>APEL Architecture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z="2800" dirty="0" smtClean="0">
              <a:latin typeface="+mn-lt"/>
              <a:cs typeface="Arial" charset="0"/>
            </a:endParaRPr>
          </a:p>
          <a:p>
            <a:r>
              <a:rPr lang="en-GB" sz="2800" dirty="0" smtClean="0">
                <a:latin typeface="+mn-lt"/>
                <a:cs typeface="Arial" charset="0"/>
              </a:rPr>
              <a:t>Alison Packer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Message Types</a:t>
            </a:r>
            <a:endParaRPr lang="en-GB" dirty="0" smtClean="0">
              <a:latin typeface="+mj-lt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eaLnBrk="1" hangingPunct="1">
              <a:buNone/>
            </a:pPr>
            <a:r>
              <a:rPr lang="en-GB" sz="2400" dirty="0" smtClean="0">
                <a:latin typeface="+mn-lt"/>
              </a:rPr>
              <a:t>Currently 3 types of message defined:</a:t>
            </a:r>
          </a:p>
          <a:p>
            <a:pPr marL="1314450" lvl="2" indent="-514350" eaLnBrk="1" hangingPunct="1">
              <a:buFont typeface="Calibri" pitchFamily="34" charset="0"/>
              <a:buAutoNum type="arabicPeriod"/>
            </a:pPr>
            <a:r>
              <a:rPr lang="en-GB" b="1" dirty="0" smtClean="0">
                <a:latin typeface="+mn-lt"/>
              </a:rPr>
              <a:t>Job Records </a:t>
            </a:r>
            <a:r>
              <a:rPr lang="en-GB" dirty="0" smtClean="0">
                <a:latin typeface="+mn-lt"/>
              </a:rPr>
              <a:t>– from APEL client</a:t>
            </a:r>
          </a:p>
          <a:p>
            <a:pPr marL="1314450" lvl="2" indent="-514350" eaLnBrk="1" hangingPunct="1">
              <a:buFont typeface="Calibri" pitchFamily="34" charset="0"/>
              <a:buAutoNum type="arabicPeriod"/>
            </a:pPr>
            <a:r>
              <a:rPr lang="en-GB" b="1" dirty="0" smtClean="0">
                <a:latin typeface="+mn-lt"/>
              </a:rPr>
              <a:t>Summary Records </a:t>
            </a:r>
            <a:r>
              <a:rPr lang="en-GB" dirty="0" smtClean="0">
                <a:latin typeface="+mn-lt"/>
              </a:rPr>
              <a:t>– from external clients and regional APEL server</a:t>
            </a:r>
          </a:p>
          <a:p>
            <a:pPr marL="1314450" lvl="2" indent="-514350" eaLnBrk="1" hangingPunct="1">
              <a:buFont typeface="Calibri" pitchFamily="34" charset="0"/>
              <a:buAutoNum type="arabicPeriod"/>
            </a:pPr>
            <a:r>
              <a:rPr lang="en-GB" b="1" dirty="0" smtClean="0">
                <a:latin typeface="+mn-lt"/>
              </a:rPr>
              <a:t>Sync Records </a:t>
            </a:r>
            <a:r>
              <a:rPr lang="en-GB" dirty="0" smtClean="0">
                <a:latin typeface="+mn-lt"/>
              </a:rPr>
              <a:t>– for APEL monitoring</a:t>
            </a:r>
          </a:p>
          <a:p>
            <a:pPr marL="914400" lvl="1" indent="-514350" eaLnBrk="1" hangingPunct="1">
              <a:buNone/>
            </a:pPr>
            <a:endParaRPr lang="en-GB" sz="2000" dirty="0" smtClean="0">
              <a:latin typeface="+mn-lt"/>
            </a:endParaRPr>
          </a:p>
          <a:p>
            <a:pPr marL="514350" indent="0" eaLnBrk="1" hangingPunct="1">
              <a:buNone/>
            </a:pPr>
            <a:r>
              <a:rPr lang="en-GB" sz="2400" dirty="0" smtClean="0">
                <a:latin typeface="+mn-lt"/>
              </a:rPr>
              <a:t>Additional message types will be defined to accommodate new record types as required.</a:t>
            </a:r>
          </a:p>
          <a:p>
            <a:pPr marL="914400" lvl="1" indent="-514350" eaLnBrk="1" hangingPunct="1">
              <a:buNone/>
            </a:pPr>
            <a:endParaRPr lang="en-GB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Summary Record message</a:t>
            </a:r>
            <a:endParaRPr lang="en-GB" dirty="0" smtClean="0">
              <a:latin typeface="+mj-lt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175918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APEL-summary-job-message: v0.1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Site: RAL-LCG2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Month: 3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Year: 2010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GlobalUserName: /C=whatever/D=someDN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VO: atlas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Group: /atlas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Role: Role=production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EarliestEndTime: 1267527463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LatestEndTime: 1269773863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WallDuration: 23425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CpuDuration: 2345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NormalisedWallDuration: 244435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NormalisedCpuDuration: 2500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NumberOfJobs: 100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%%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...another summary job record...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%%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%%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Deployment</a:t>
            </a:r>
            <a:endParaRPr lang="en-GB" dirty="0" smtClean="0">
              <a:latin typeface="+mj-lt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319934"/>
          </a:xfrm>
        </p:spPr>
        <p:txBody>
          <a:bodyPr/>
          <a:lstStyle/>
          <a:p>
            <a:pPr eaLnBrk="1" hangingPunct="1"/>
            <a:r>
              <a:rPr lang="en-GB" sz="1600" dirty="0" smtClean="0">
                <a:latin typeface="+mn-lt"/>
              </a:rPr>
              <a:t>External Clients (Dec, 2011)</a:t>
            </a:r>
          </a:p>
          <a:p>
            <a:pPr lvl="1" eaLnBrk="1" hangingPunct="1"/>
            <a:r>
              <a:rPr lang="en-GB" sz="1600" dirty="0" smtClean="0">
                <a:latin typeface="+mn-lt"/>
              </a:rPr>
              <a:t>External clients migrate to publishing their summaries to the new system although old system continues to receive Job Records, creates summaries and publishes to portal.</a:t>
            </a:r>
          </a:p>
          <a:p>
            <a:pPr lvl="1" eaLnBrk="1" hangingPunct="1">
              <a:buNone/>
            </a:pPr>
            <a:endParaRPr lang="en-GB" sz="1600" dirty="0" smtClean="0">
              <a:latin typeface="+mn-lt"/>
            </a:endParaRPr>
          </a:p>
          <a:p>
            <a:pPr eaLnBrk="1" hangingPunct="1"/>
            <a:r>
              <a:rPr lang="en-GB" sz="1600" dirty="0" smtClean="0">
                <a:latin typeface="+mn-lt"/>
              </a:rPr>
              <a:t>New System in Production (Feb, 2012)</a:t>
            </a:r>
          </a:p>
          <a:p>
            <a:pPr lvl="1" eaLnBrk="1" hangingPunct="1"/>
            <a:r>
              <a:rPr lang="en-GB" sz="1600" dirty="0" smtClean="0">
                <a:latin typeface="+mn-lt"/>
              </a:rPr>
              <a:t>The data from the old database is migrated to the new database;</a:t>
            </a:r>
          </a:p>
          <a:p>
            <a:pPr lvl="1" eaLnBrk="1" hangingPunct="1"/>
            <a:r>
              <a:rPr lang="en-GB" sz="1600" dirty="0" smtClean="0">
                <a:latin typeface="+mn-lt"/>
              </a:rPr>
              <a:t>Data is now summarised and published from the new system;</a:t>
            </a:r>
          </a:p>
          <a:p>
            <a:pPr lvl="1" eaLnBrk="1" hangingPunct="1"/>
            <a:r>
              <a:rPr lang="en-GB" sz="1600" dirty="0" smtClean="0">
                <a:latin typeface="+mn-lt"/>
              </a:rPr>
              <a:t>All external clients must have migrated to the new system at this point;</a:t>
            </a:r>
          </a:p>
          <a:p>
            <a:pPr lvl="1" eaLnBrk="1" hangingPunct="1"/>
            <a:r>
              <a:rPr lang="en-GB" sz="1600" dirty="0" smtClean="0">
                <a:latin typeface="+mn-lt"/>
              </a:rPr>
              <a:t>The old APEL client continues to publish as usual but the data is transferred to the new system using SSM and the message brokers.</a:t>
            </a:r>
          </a:p>
          <a:p>
            <a:pPr lvl="1" eaLnBrk="1" hangingPunct="1">
              <a:buNone/>
            </a:pPr>
            <a:endParaRPr lang="en-GB" sz="1600" dirty="0" smtClean="0">
              <a:latin typeface="+mn-lt"/>
            </a:endParaRPr>
          </a:p>
          <a:p>
            <a:pPr eaLnBrk="1" hangingPunct="1"/>
            <a:r>
              <a:rPr lang="en-GB" sz="1600" dirty="0" smtClean="0">
                <a:latin typeface="+mn-lt"/>
              </a:rPr>
              <a:t>New APEL client released (Apr, 2012)</a:t>
            </a:r>
          </a:p>
          <a:p>
            <a:pPr lvl="1" eaLnBrk="1" hangingPunct="1"/>
            <a:r>
              <a:rPr lang="en-GB" sz="1600" dirty="0" smtClean="0">
                <a:latin typeface="+mn-lt"/>
              </a:rPr>
              <a:t>New and old APEL clients both supported.</a:t>
            </a:r>
          </a:p>
          <a:p>
            <a:r>
              <a:rPr lang="en-GB" sz="1600" dirty="0" smtClean="0">
                <a:latin typeface="+mn-lt"/>
              </a:rPr>
              <a:t>APEL Regional server (Summer, 2012)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  <a:cs typeface="Arial" charset="0"/>
              </a:rPr>
              <a:t>Deployment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7308304" y="1772816"/>
            <a:ext cx="1081087" cy="431800"/>
          </a:xfrm>
          <a:prstGeom prst="rect">
            <a:avLst/>
          </a:prstGeom>
          <a:solidFill>
            <a:srgbClr val="00B0F0"/>
          </a:solidFill>
          <a:ln w="9525" cap="flat" algn="ctr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Current APEL CLIENT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868144" y="1628800"/>
            <a:ext cx="1081087" cy="8636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GB" sz="1100" b="1" dirty="0">
                <a:latin typeface="+mn-lt"/>
              </a:rPr>
              <a:t>BROKER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779912" y="1628800"/>
            <a:ext cx="1728192" cy="86409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GB" sz="1100" b="1" dirty="0">
                <a:latin typeface="+mn-lt"/>
              </a:rPr>
              <a:t>CONSUMER</a:t>
            </a:r>
          </a:p>
          <a:p>
            <a:pPr algn="ctr" eaLnBrk="0" hangingPunct="0">
              <a:defRPr/>
            </a:pPr>
            <a:endParaRPr lang="en-GB" sz="1100" b="1" dirty="0">
              <a:latin typeface="+mn-lt"/>
            </a:endParaRPr>
          </a:p>
          <a:p>
            <a:pPr algn="ctr" eaLnBrk="0" hangingPunct="0">
              <a:defRPr/>
            </a:pPr>
            <a:endParaRPr lang="en-GB" sz="1100" b="1" dirty="0">
              <a:latin typeface="+mn-lt"/>
            </a:endParaRPr>
          </a:p>
          <a:p>
            <a:pPr algn="ctr" eaLnBrk="0" hangingPunct="0">
              <a:defRPr/>
            </a:pPr>
            <a:endParaRPr lang="en-GB" sz="1100" dirty="0">
              <a:latin typeface="+mn-lt"/>
              <a:ea typeface="ヒラギノ角ゴ Pro W3" pitchFamily="84" charset="-128"/>
            </a:endParaRP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2195736" y="4869160"/>
            <a:ext cx="1296144" cy="64807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endParaRPr lang="en-GB" sz="1300" dirty="0">
              <a:latin typeface="Calibri" pitchFamily="34" charset="0"/>
            </a:endParaRPr>
          </a:p>
          <a:p>
            <a:pPr algn="ctr" eaLnBrk="0" hangingPunct="0"/>
            <a:endParaRPr lang="en-GB" sz="1300" dirty="0" smtClean="0">
              <a:latin typeface="Calibri" pitchFamily="34" charset="0"/>
            </a:endParaRPr>
          </a:p>
          <a:p>
            <a:pPr algn="ctr" eaLnBrk="0" hangingPunct="0"/>
            <a:r>
              <a:rPr lang="en-GB" sz="1300" dirty="0" smtClean="0">
                <a:latin typeface="Calibri" pitchFamily="34" charset="0"/>
              </a:rPr>
              <a:t>PORTAL</a:t>
            </a:r>
            <a:endParaRPr lang="en-GB" sz="1300" dirty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051720" y="3501008"/>
            <a:ext cx="1081088" cy="792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GB" sz="1100" b="1" dirty="0">
                <a:latin typeface="+mn-lt"/>
              </a:rPr>
              <a:t>MESSAGE BROKERS</a:t>
            </a:r>
          </a:p>
          <a:p>
            <a:pPr algn="ctr" eaLnBrk="0" hangingPunct="0">
              <a:defRPr/>
            </a:pPr>
            <a:r>
              <a:rPr lang="en-GB" sz="1100" dirty="0">
                <a:latin typeface="+mn-lt"/>
                <a:ea typeface="ヒラギノ角ゴ Pro W3" pitchFamily="84" charset="-128"/>
              </a:rPr>
              <a:t>(ActiveMQ)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79912" y="3068960"/>
            <a:ext cx="3168650" cy="165735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GB" sz="1100" b="1" dirty="0">
                <a:latin typeface="+mj-lt"/>
              </a:rPr>
              <a:t>CENTRAL SERVER</a:t>
            </a:r>
          </a:p>
          <a:p>
            <a:pPr algn="ctr" eaLnBrk="0" hangingPunct="0">
              <a:defRPr/>
            </a:pPr>
            <a:r>
              <a:rPr lang="en-GB" sz="1100" dirty="0">
                <a:latin typeface="+mj-lt"/>
                <a:ea typeface="ヒラギノ角ゴ Pro W3" pitchFamily="84" charset="-128"/>
              </a:rPr>
              <a:t>(MySQL, python)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236296" y="3429000"/>
            <a:ext cx="1080020" cy="86518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GB" sz="1100" b="1" dirty="0">
                <a:latin typeface="+mn-lt"/>
              </a:rPr>
              <a:t>APEL Monitoring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948264" y="3717032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3"/>
          <p:cNvSpPr txBox="1">
            <a:spLocks/>
          </p:cNvSpPr>
          <p:nvPr/>
        </p:nvSpPr>
        <p:spPr bwMode="auto">
          <a:xfrm>
            <a:off x="1043608" y="1700808"/>
            <a:ext cx="1079500" cy="79208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1200" dirty="0">
                <a:latin typeface="Calibri" pitchFamily="34" charset="0"/>
              </a:rPr>
              <a:t>External</a:t>
            </a:r>
          </a:p>
          <a:p>
            <a:pPr algn="ctr" eaLnBrk="0" hangingPunct="0"/>
            <a:r>
              <a:rPr lang="en-GB" sz="1200" dirty="0">
                <a:latin typeface="Calibri" pitchFamily="34" charset="0"/>
              </a:rPr>
              <a:t>CLIENTS</a:t>
            </a: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851920" y="3501008"/>
            <a:ext cx="576262" cy="287338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200" dirty="0"/>
              <a:t>SSM</a:t>
            </a:r>
            <a:endParaRPr lang="en-GB" sz="1200" dirty="0">
              <a:solidFill>
                <a:schemeClr val="tx1"/>
              </a:solidFill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131840" y="3717032"/>
            <a:ext cx="64807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 bwMode="auto">
          <a:xfrm>
            <a:off x="1331640" y="2132856"/>
            <a:ext cx="576262" cy="288032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200" dirty="0"/>
              <a:t>SSM</a:t>
            </a:r>
            <a:endParaRPr lang="en-GB" sz="1200" dirty="0">
              <a:solidFill>
                <a:schemeClr val="tx1"/>
              </a:solidFill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627784" y="4941168"/>
            <a:ext cx="504056" cy="216024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000" dirty="0"/>
              <a:t>SSM</a:t>
            </a:r>
            <a:endParaRPr lang="en-GB" sz="1000" dirty="0">
              <a:solidFill>
                <a:schemeClr val="tx1"/>
              </a:solidFill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83968" y="2132856"/>
            <a:ext cx="576262" cy="287338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200" dirty="0"/>
              <a:t>SSM</a:t>
            </a:r>
            <a:endParaRPr lang="en-GB" sz="1200" dirty="0">
              <a:solidFill>
                <a:schemeClr val="tx1"/>
              </a:solidFill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>
            <a:off x="2699794" y="4581130"/>
            <a:ext cx="57606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1763688" y="3717032"/>
            <a:ext cx="2880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3" name="Elbow Connector 42"/>
          <p:cNvCxnSpPr>
            <a:stCxn id="14" idx="2"/>
            <a:endCxn id="10" idx="0"/>
          </p:cNvCxnSpPr>
          <p:nvPr/>
        </p:nvCxnSpPr>
        <p:spPr bwMode="auto">
          <a:xfrm rot="16200000" flipH="1">
            <a:off x="1583755" y="2492499"/>
            <a:ext cx="1008112" cy="100890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10800000" flipV="1">
            <a:off x="2915816" y="2492896"/>
            <a:ext cx="1728192" cy="10081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Content Placeholder 3"/>
          <p:cNvSpPr txBox="1">
            <a:spLocks/>
          </p:cNvSpPr>
          <p:nvPr/>
        </p:nvSpPr>
        <p:spPr bwMode="auto">
          <a:xfrm>
            <a:off x="755576" y="3140968"/>
            <a:ext cx="1008112" cy="79208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1200" dirty="0">
                <a:latin typeface="Calibri" pitchFamily="34" charset="0"/>
              </a:rPr>
              <a:t>New APEL</a:t>
            </a:r>
          </a:p>
          <a:p>
            <a:pPr algn="ctr" eaLnBrk="0" hangingPunct="0"/>
            <a:r>
              <a:rPr lang="en-GB" sz="1200" dirty="0">
                <a:latin typeface="Calibri" pitchFamily="34" charset="0"/>
              </a:rPr>
              <a:t>CLIENT</a:t>
            </a: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71600" y="3573016"/>
            <a:ext cx="576064" cy="288032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000" dirty="0"/>
              <a:t>SSM</a:t>
            </a:r>
            <a:endParaRPr lang="en-GB" sz="1000" dirty="0">
              <a:solidFill>
                <a:schemeClr val="tx1"/>
              </a:solidFill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35" name="Content Placeholder 3"/>
          <p:cNvSpPr txBox="1">
            <a:spLocks noGrp="1"/>
          </p:cNvSpPr>
          <p:nvPr>
            <p:ph idx="1"/>
          </p:nvPr>
        </p:nvSpPr>
        <p:spPr bwMode="auto">
          <a:xfrm>
            <a:off x="685801" y="4725144"/>
            <a:ext cx="1293911" cy="864444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buNone/>
            </a:pPr>
            <a:endParaRPr lang="en-GB" sz="1200" dirty="0" smtClean="0">
              <a:latin typeface="Calibri" pitchFamily="34" charset="0"/>
            </a:endParaRPr>
          </a:p>
          <a:p>
            <a:pPr algn="ctr" eaLnBrk="0" hangingPunct="0">
              <a:buNone/>
            </a:pPr>
            <a:endParaRPr lang="en-GB" sz="1200" dirty="0" smtClean="0">
              <a:latin typeface="Calibri" pitchFamily="34" charset="0"/>
            </a:endParaRPr>
          </a:p>
          <a:p>
            <a:pPr algn="ctr" eaLnBrk="0" hangingPunct="0">
              <a:buNone/>
            </a:pPr>
            <a:endParaRPr lang="en-GB" sz="1200" dirty="0" smtClean="0">
              <a:latin typeface="Calibri" pitchFamily="34" charset="0"/>
            </a:endParaRPr>
          </a:p>
          <a:p>
            <a:pPr algn="ctr" eaLnBrk="0" hangingPunct="0">
              <a:buNone/>
            </a:pPr>
            <a:r>
              <a:rPr lang="en-GB" sz="1200" dirty="0" smtClean="0">
                <a:latin typeface="Calibri" pitchFamily="34" charset="0"/>
              </a:rPr>
              <a:t>Regional </a:t>
            </a:r>
            <a:r>
              <a:rPr lang="en-GB" sz="1200" dirty="0">
                <a:latin typeface="Calibri" pitchFamily="34" charset="0"/>
              </a:rPr>
              <a:t>APEL</a:t>
            </a:r>
          </a:p>
          <a:p>
            <a:pPr algn="ctr" eaLnBrk="0" hangingPunct="0">
              <a:buNone/>
            </a:pPr>
            <a:r>
              <a:rPr lang="en-GB" sz="1200" dirty="0" smtClean="0">
                <a:latin typeface="Calibri" pitchFamily="34" charset="0"/>
              </a:rPr>
              <a:t>SERVER</a:t>
            </a:r>
            <a:endParaRPr lang="en-GB" sz="1200" dirty="0">
              <a:latin typeface="Calibri" pitchFamily="34" charset="0"/>
            </a:endParaRP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043608" y="4797152"/>
            <a:ext cx="576064" cy="288032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000" dirty="0"/>
              <a:t>SSM</a:t>
            </a:r>
            <a:endParaRPr lang="en-GB" sz="1000" dirty="0">
              <a:solidFill>
                <a:schemeClr val="tx1"/>
              </a:solidFill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rot="10800000">
            <a:off x="6948264" y="1844824"/>
            <a:ext cx="36004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rot="10800000">
            <a:off x="5508104" y="1916832"/>
            <a:ext cx="36004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Elbow Connector 50"/>
          <p:cNvCxnSpPr>
            <a:stCxn id="35" idx="0"/>
          </p:cNvCxnSpPr>
          <p:nvPr/>
        </p:nvCxnSpPr>
        <p:spPr bwMode="auto">
          <a:xfrm rot="5400000" flipH="1" flipV="1">
            <a:off x="1368202" y="4041627"/>
            <a:ext cx="648072" cy="718963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Overview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103910"/>
          </a:xfrm>
        </p:spPr>
        <p:txBody>
          <a:bodyPr/>
          <a:lstStyle/>
          <a:p>
            <a:r>
              <a:rPr lang="en-GB" sz="2400" dirty="0" smtClean="0">
                <a:latin typeface="+mn-lt"/>
                <a:cs typeface="Arial" charset="0"/>
              </a:rPr>
              <a:t>Grid jobs accounting tool</a:t>
            </a:r>
          </a:p>
          <a:p>
            <a:r>
              <a:rPr lang="en-GB" sz="2400" dirty="0" smtClean="0">
                <a:latin typeface="+mn-lt"/>
                <a:cs typeface="Arial" charset="0"/>
              </a:rPr>
              <a:t>APEL Client software - installed in sites </a:t>
            </a:r>
            <a:r>
              <a:rPr lang="en-GB" sz="2400" dirty="0" smtClean="0">
                <a:latin typeface="Arial" charset="0"/>
                <a:cs typeface="Arial" charset="0"/>
              </a:rPr>
              <a:t>(CEs, gLite-APEL node)</a:t>
            </a:r>
            <a:endParaRPr lang="en-GB" sz="2400" dirty="0" smtClean="0">
              <a:latin typeface="+mn-lt"/>
              <a:cs typeface="Arial" charset="0"/>
            </a:endParaRPr>
          </a:p>
          <a:p>
            <a:r>
              <a:rPr lang="en-GB" sz="2400" dirty="0" smtClean="0">
                <a:latin typeface="+mn-lt"/>
                <a:cs typeface="Arial" charset="0"/>
              </a:rPr>
              <a:t>APEL Server accepts data from APEL client plus </a:t>
            </a:r>
            <a:r>
              <a:rPr lang="en-GB" sz="2400" dirty="0" smtClean="0">
                <a:latin typeface="+mn-lt"/>
                <a:cs typeface="Arial" charset="0"/>
              </a:rPr>
              <a:t>external</a:t>
            </a:r>
            <a:r>
              <a:rPr lang="en-GB" sz="2400" dirty="0" smtClean="0">
                <a:latin typeface="+mn-lt"/>
                <a:cs typeface="Arial" charset="0"/>
              </a:rPr>
              <a:t> clients</a:t>
            </a:r>
            <a:endParaRPr lang="en-GB" sz="2400" dirty="0" smtClean="0">
              <a:latin typeface="+mn-lt"/>
              <a:cs typeface="Arial" charset="0"/>
            </a:endParaRPr>
          </a:p>
          <a:p>
            <a:r>
              <a:rPr lang="en-GB" sz="2400" dirty="0" smtClean="0">
                <a:latin typeface="+mn-lt"/>
                <a:cs typeface="Arial" charset="0"/>
              </a:rPr>
              <a:t>Data is processed by APEL Server system and made available by the Accounting Portal:</a:t>
            </a:r>
          </a:p>
          <a:p>
            <a:pPr lvl="1">
              <a:buNone/>
            </a:pPr>
            <a:r>
              <a:rPr lang="en-GB" sz="1400" dirty="0" smtClean="0">
                <a:latin typeface="+mn-lt"/>
                <a:cs typeface="Arial" charset="0"/>
                <a:hlinkClick r:id="rId2"/>
              </a:rPr>
              <a:t>http://www3.egee.cesga.es/gridsite/accounting/CESGA/egee_view.php</a:t>
            </a:r>
            <a:endParaRPr lang="en-GB" sz="2400" dirty="0" smtClean="0">
              <a:latin typeface="+mn-lt"/>
              <a:cs typeface="Arial" charset="0"/>
            </a:endParaRP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6085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915816" y="2276872"/>
            <a:ext cx="1487001" cy="1512168"/>
          </a:xfrm>
          <a:prstGeom prst="roundRect">
            <a:avLst/>
          </a:prstGeom>
          <a:solidFill>
            <a:schemeClr val="bg1">
              <a:lumMod val="85000"/>
              <a:alpha val="4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0" y="2276872"/>
            <a:ext cx="1487001" cy="1512168"/>
          </a:xfrm>
          <a:prstGeom prst="roundRect">
            <a:avLst/>
          </a:prstGeom>
          <a:solidFill>
            <a:schemeClr val="bg1">
              <a:lumMod val="85000"/>
              <a:alpha val="4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156176" y="2348880"/>
            <a:ext cx="1224136" cy="1296144"/>
          </a:xfrm>
          <a:prstGeom prst="roundRect">
            <a:avLst/>
          </a:prstGeom>
          <a:solidFill>
            <a:schemeClr val="bg1">
              <a:lumMod val="85000"/>
              <a:alpha val="4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331640" y="2276872"/>
            <a:ext cx="1487001" cy="1512168"/>
          </a:xfrm>
          <a:prstGeom prst="roundRect">
            <a:avLst/>
          </a:prstGeom>
          <a:solidFill>
            <a:schemeClr val="bg1">
              <a:lumMod val="85000"/>
              <a:alpha val="4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Flowchart: Magnetic Disk 8"/>
          <p:cNvSpPr/>
          <p:nvPr/>
        </p:nvSpPr>
        <p:spPr bwMode="auto">
          <a:xfrm>
            <a:off x="6338644" y="2780928"/>
            <a:ext cx="864096" cy="504056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MySQL</a:t>
            </a:r>
          </a:p>
        </p:txBody>
      </p:sp>
      <p:sp>
        <p:nvSpPr>
          <p:cNvPr id="10" name="Flowchart: Magnetic Disk 9"/>
          <p:cNvSpPr/>
          <p:nvPr/>
        </p:nvSpPr>
        <p:spPr bwMode="auto">
          <a:xfrm>
            <a:off x="4716016" y="2492896"/>
            <a:ext cx="1152128" cy="864096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MySQL</a:t>
            </a:r>
          </a:p>
        </p:txBody>
      </p:sp>
      <p:sp>
        <p:nvSpPr>
          <p:cNvPr id="11" name="Flowchart: Magnetic Disk 10"/>
          <p:cNvSpPr/>
          <p:nvPr/>
        </p:nvSpPr>
        <p:spPr bwMode="auto">
          <a:xfrm>
            <a:off x="3203848" y="2564904"/>
            <a:ext cx="864096" cy="576064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MySQL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740352" y="2708920"/>
            <a:ext cx="115212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PORTAL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547664" y="2852936"/>
            <a:ext cx="108012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300" dirty="0" smtClean="0"/>
              <a:t>BROKER</a:t>
            </a:r>
            <a:endParaRPr kumimoji="0" lang="en-GB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98284" y="3356992"/>
            <a:ext cx="108012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CONSUMER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1520" y="2204864"/>
            <a:ext cx="755846" cy="3104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CLIENT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1520" y="2636912"/>
            <a:ext cx="755846" cy="3104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CLIENT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1520" y="3068960"/>
            <a:ext cx="755846" cy="3104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CLIENT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1520" y="3501008"/>
            <a:ext cx="755846" cy="3104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CLIENT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2915816" y="4293096"/>
            <a:ext cx="1487001" cy="1512168"/>
          </a:xfrm>
          <a:prstGeom prst="roundRect">
            <a:avLst/>
          </a:prstGeom>
          <a:solidFill>
            <a:schemeClr val="bg1">
              <a:lumMod val="85000"/>
              <a:alpha val="4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331640" y="4293096"/>
            <a:ext cx="1487001" cy="1512168"/>
          </a:xfrm>
          <a:prstGeom prst="roundRect">
            <a:avLst/>
          </a:prstGeom>
          <a:solidFill>
            <a:schemeClr val="bg1">
              <a:lumMod val="85000"/>
              <a:alpha val="4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21" name="Flowchart: Magnetic Disk 20"/>
          <p:cNvSpPr/>
          <p:nvPr/>
        </p:nvSpPr>
        <p:spPr bwMode="auto">
          <a:xfrm>
            <a:off x="3203848" y="4581128"/>
            <a:ext cx="864096" cy="576064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Grande" pitchFamily="84" charset="0"/>
                <a:ea typeface="ヒラギノ角ゴ Pro W3" pitchFamily="84" charset="-128"/>
              </a:rPr>
              <a:t>MySQL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547664" y="4797152"/>
            <a:ext cx="108012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300" dirty="0" smtClean="0"/>
              <a:t>RGMA REGISTRY</a:t>
            </a:r>
            <a:endParaRPr kumimoji="0" lang="en-GB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98284" y="5373216"/>
            <a:ext cx="108012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FLEXIBLE ARCHIVER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51520" y="4221088"/>
            <a:ext cx="755846" cy="3104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CLIENT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51520" y="4653136"/>
            <a:ext cx="755846" cy="3104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CLIENT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51520" y="5085184"/>
            <a:ext cx="755846" cy="3104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CLIENT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51520" y="5517232"/>
            <a:ext cx="755846" cy="3104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CLIENT</a:t>
            </a:r>
          </a:p>
        </p:txBody>
      </p:sp>
      <p:cxnSp>
        <p:nvCxnSpPr>
          <p:cNvPr id="34" name="Elbow Connector 33"/>
          <p:cNvCxnSpPr>
            <a:stCxn id="15" idx="3"/>
            <a:endCxn id="13" idx="1"/>
          </p:cNvCxnSpPr>
          <p:nvPr/>
        </p:nvCxnSpPr>
        <p:spPr bwMode="auto">
          <a:xfrm>
            <a:off x="1007366" y="2360094"/>
            <a:ext cx="540298" cy="67286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Elbow Connector 34"/>
          <p:cNvCxnSpPr>
            <a:stCxn id="16" idx="3"/>
            <a:endCxn id="13" idx="1"/>
          </p:cNvCxnSpPr>
          <p:nvPr/>
        </p:nvCxnSpPr>
        <p:spPr bwMode="auto">
          <a:xfrm>
            <a:off x="1007366" y="2792142"/>
            <a:ext cx="540298" cy="24081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Elbow Connector 35"/>
          <p:cNvCxnSpPr>
            <a:stCxn id="17" idx="3"/>
            <a:endCxn id="13" idx="1"/>
          </p:cNvCxnSpPr>
          <p:nvPr/>
        </p:nvCxnSpPr>
        <p:spPr bwMode="auto">
          <a:xfrm flipV="1">
            <a:off x="1007366" y="3032956"/>
            <a:ext cx="540298" cy="19123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Elbow Connector 36"/>
          <p:cNvCxnSpPr>
            <a:stCxn id="18" idx="3"/>
            <a:endCxn id="13" idx="1"/>
          </p:cNvCxnSpPr>
          <p:nvPr/>
        </p:nvCxnSpPr>
        <p:spPr bwMode="auto">
          <a:xfrm flipV="1">
            <a:off x="1007366" y="3032956"/>
            <a:ext cx="540298" cy="62328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Elbow Connector 37"/>
          <p:cNvCxnSpPr>
            <a:stCxn id="24" idx="3"/>
            <a:endCxn id="22" idx="1"/>
          </p:cNvCxnSpPr>
          <p:nvPr/>
        </p:nvCxnSpPr>
        <p:spPr bwMode="auto">
          <a:xfrm>
            <a:off x="1007366" y="4376318"/>
            <a:ext cx="540298" cy="63685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Elbow Connector 38"/>
          <p:cNvCxnSpPr>
            <a:stCxn id="25" idx="3"/>
            <a:endCxn id="22" idx="1"/>
          </p:cNvCxnSpPr>
          <p:nvPr/>
        </p:nvCxnSpPr>
        <p:spPr bwMode="auto">
          <a:xfrm>
            <a:off x="1007366" y="4808366"/>
            <a:ext cx="540298" cy="20481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Elbow Connector 39"/>
          <p:cNvCxnSpPr>
            <a:stCxn id="26" idx="3"/>
            <a:endCxn id="22" idx="1"/>
          </p:cNvCxnSpPr>
          <p:nvPr/>
        </p:nvCxnSpPr>
        <p:spPr bwMode="auto">
          <a:xfrm flipV="1">
            <a:off x="1007366" y="5013176"/>
            <a:ext cx="540298" cy="22723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Elbow Connector 40"/>
          <p:cNvCxnSpPr>
            <a:stCxn id="27" idx="3"/>
            <a:endCxn id="22" idx="1"/>
          </p:cNvCxnSpPr>
          <p:nvPr/>
        </p:nvCxnSpPr>
        <p:spPr bwMode="auto">
          <a:xfrm flipV="1">
            <a:off x="1007366" y="5013176"/>
            <a:ext cx="540298" cy="65928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Elbow Connector 41"/>
          <p:cNvCxnSpPr>
            <a:stCxn id="13" idx="3"/>
            <a:endCxn id="14" idx="1"/>
          </p:cNvCxnSpPr>
          <p:nvPr/>
        </p:nvCxnSpPr>
        <p:spPr bwMode="auto">
          <a:xfrm>
            <a:off x="2627784" y="3032956"/>
            <a:ext cx="470500" cy="50405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Elbow Connector 42"/>
          <p:cNvCxnSpPr>
            <a:stCxn id="14" idx="0"/>
            <a:endCxn id="11" idx="3"/>
          </p:cNvCxnSpPr>
          <p:nvPr/>
        </p:nvCxnSpPr>
        <p:spPr bwMode="auto">
          <a:xfrm rot="16200000" flipV="1">
            <a:off x="3529108" y="3247756"/>
            <a:ext cx="216024" cy="244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Elbow Connector 43"/>
          <p:cNvCxnSpPr>
            <a:stCxn id="11" idx="4"/>
            <a:endCxn id="10" idx="2"/>
          </p:cNvCxnSpPr>
          <p:nvPr/>
        </p:nvCxnSpPr>
        <p:spPr bwMode="auto">
          <a:xfrm>
            <a:off x="4067944" y="2852936"/>
            <a:ext cx="648072" cy="7200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Elbow Connector 44"/>
          <p:cNvCxnSpPr>
            <a:stCxn id="10" idx="4"/>
            <a:endCxn id="9" idx="2"/>
          </p:cNvCxnSpPr>
          <p:nvPr/>
        </p:nvCxnSpPr>
        <p:spPr bwMode="auto">
          <a:xfrm>
            <a:off x="5868144" y="2924944"/>
            <a:ext cx="470500" cy="1080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Elbow Connector 45"/>
          <p:cNvCxnSpPr>
            <a:stCxn id="9" idx="4"/>
            <a:endCxn id="12" idx="1"/>
          </p:cNvCxnSpPr>
          <p:nvPr/>
        </p:nvCxnSpPr>
        <p:spPr bwMode="auto">
          <a:xfrm flipV="1">
            <a:off x="7202740" y="2888940"/>
            <a:ext cx="537612" cy="14401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Elbow Connector 46"/>
          <p:cNvCxnSpPr>
            <a:stCxn id="22" idx="3"/>
            <a:endCxn id="23" idx="1"/>
          </p:cNvCxnSpPr>
          <p:nvPr/>
        </p:nvCxnSpPr>
        <p:spPr bwMode="auto">
          <a:xfrm>
            <a:off x="2627784" y="5013176"/>
            <a:ext cx="470500" cy="5400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Elbow Connector 47"/>
          <p:cNvCxnSpPr>
            <a:stCxn id="23" idx="0"/>
            <a:endCxn id="21" idx="3"/>
          </p:cNvCxnSpPr>
          <p:nvPr/>
        </p:nvCxnSpPr>
        <p:spPr bwMode="auto">
          <a:xfrm rot="16200000" flipV="1">
            <a:off x="3529108" y="5263980"/>
            <a:ext cx="216024" cy="244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hape 48"/>
          <p:cNvCxnSpPr>
            <a:stCxn id="21" idx="4"/>
            <a:endCxn id="10" idx="3"/>
          </p:cNvCxnSpPr>
          <p:nvPr/>
        </p:nvCxnSpPr>
        <p:spPr bwMode="auto">
          <a:xfrm flipV="1">
            <a:off x="4067944" y="3356992"/>
            <a:ext cx="1224136" cy="151216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6228184" y="2348880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6600"/>
                </a:solidFill>
              </a:rPr>
              <a:t>python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64088" y="3429000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6600"/>
                </a:solidFill>
              </a:rPr>
              <a:t>Java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20072" y="2276872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6600"/>
                </a:solidFill>
              </a:rPr>
              <a:t>perl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644008" y="2276872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6600"/>
                </a:solidFill>
              </a:rPr>
              <a:t>bash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228184" y="2492896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6600"/>
                </a:solidFill>
              </a:rPr>
              <a:t>bash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987824" y="2276872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6600"/>
                </a:solidFill>
              </a:rPr>
              <a:t>bash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876256" y="2492896"/>
            <a:ext cx="495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6600"/>
                </a:solidFill>
              </a:rPr>
              <a:t>Java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779912" y="2276872"/>
            <a:ext cx="495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rgbClr val="006600"/>
                </a:solidFill>
              </a:rPr>
              <a:t>Java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156176" y="4221088"/>
            <a:ext cx="1080120" cy="936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/>
              <a:t>EXTERNAL CLIENTS</a:t>
            </a:r>
          </a:p>
        </p:txBody>
      </p:sp>
      <p:cxnSp>
        <p:nvCxnSpPr>
          <p:cNvPr id="61" name="Elbow Connector 60"/>
          <p:cNvCxnSpPr>
            <a:stCxn id="60" idx="0"/>
            <a:endCxn id="9" idx="3"/>
          </p:cNvCxnSpPr>
          <p:nvPr/>
        </p:nvCxnSpPr>
        <p:spPr bwMode="auto">
          <a:xfrm rot="5400000" flipH="1" flipV="1">
            <a:off x="6265412" y="3715808"/>
            <a:ext cx="936104" cy="7445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0" y="4077072"/>
            <a:ext cx="4932040" cy="18722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10800000" flipV="1">
            <a:off x="0" y="4077072"/>
            <a:ext cx="4860032" cy="19442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611560" y="5877273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Closed on1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March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Current System</a:t>
            </a:r>
            <a:endParaRPr lang="en-GB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3800488"/>
          </a:xfrm>
        </p:spPr>
        <p:txBody>
          <a:bodyPr/>
          <a:lstStyle/>
          <a:p>
            <a:pPr eaLnBrk="1" hangingPunct="1"/>
            <a:r>
              <a:rPr lang="en-GB" sz="2000" dirty="0" smtClean="0"/>
              <a:t>R-GMA transport mechanism now replaced with Apache ActiveMQ (broker)</a:t>
            </a:r>
          </a:p>
          <a:p>
            <a:pPr eaLnBrk="1" hangingPunct="1"/>
            <a:r>
              <a:rPr lang="en-GB" sz="2000" dirty="0" smtClean="0"/>
              <a:t>However:</a:t>
            </a:r>
            <a:endParaRPr lang="en-GB" sz="2000" dirty="0" smtClean="0">
              <a:latin typeface="+mj-lt"/>
            </a:endParaRPr>
          </a:p>
          <a:p>
            <a:pPr lvl="1" eaLnBrk="1" hangingPunct="1"/>
            <a:r>
              <a:rPr lang="en-GB" sz="1600" dirty="0" smtClean="0">
                <a:latin typeface="+mj-lt"/>
              </a:rPr>
              <a:t>Many machines and many databases</a:t>
            </a:r>
          </a:p>
          <a:p>
            <a:pPr lvl="1" eaLnBrk="1" hangingPunct="1">
              <a:buNone/>
            </a:pPr>
            <a:endParaRPr lang="en-GB" sz="1600" dirty="0" smtClean="0">
              <a:latin typeface="+mj-lt"/>
            </a:endParaRPr>
          </a:p>
          <a:p>
            <a:pPr lvl="1" eaLnBrk="1" hangingPunct="1"/>
            <a:r>
              <a:rPr lang="en-GB" sz="1600" dirty="0" smtClean="0">
                <a:latin typeface="+mj-lt"/>
              </a:rPr>
              <a:t>Many different languages/scripts</a:t>
            </a:r>
          </a:p>
          <a:p>
            <a:pPr lvl="1" eaLnBrk="1" hangingPunct="1">
              <a:buNone/>
            </a:pPr>
            <a:endParaRPr lang="en-GB" sz="1600" dirty="0" smtClean="0">
              <a:latin typeface="+mj-lt"/>
            </a:endParaRPr>
          </a:p>
          <a:p>
            <a:pPr lvl="1" eaLnBrk="1" hangingPunct="1"/>
            <a:r>
              <a:rPr lang="en-GB" sz="1600" dirty="0" smtClean="0">
                <a:latin typeface="+mj-lt"/>
              </a:rPr>
              <a:t>If the database is down clients can not publish</a:t>
            </a:r>
          </a:p>
          <a:p>
            <a:pPr lvl="1" eaLnBrk="1" hangingPunct="1">
              <a:buNone/>
            </a:pPr>
            <a:endParaRPr lang="en-GB" sz="1600" dirty="0" smtClean="0">
              <a:latin typeface="+mj-lt"/>
            </a:endParaRPr>
          </a:p>
          <a:p>
            <a:pPr lvl="1" eaLnBrk="1" hangingPunct="1"/>
            <a:r>
              <a:rPr lang="en-GB" sz="1600" dirty="0" smtClean="0">
                <a:latin typeface="+mj-lt"/>
              </a:rPr>
              <a:t>Some clients have direct access to the database, some publish via the APEL client</a:t>
            </a:r>
          </a:p>
          <a:p>
            <a:pPr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+mj-lt"/>
              </a:rPr>
              <a:t>New System</a:t>
            </a:r>
            <a:endParaRPr lang="en-US" dirty="0" smtClean="0">
              <a:latin typeface="+mj-lt"/>
            </a:endParaRPr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9" name="Content Placeholder 3"/>
          <p:cNvSpPr txBox="1">
            <a:spLocks/>
          </p:cNvSpPr>
          <p:nvPr/>
        </p:nvSpPr>
        <p:spPr bwMode="auto">
          <a:xfrm>
            <a:off x="539552" y="1340768"/>
            <a:ext cx="1079500" cy="792014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1200" dirty="0">
                <a:latin typeface="Calibri" pitchFamily="34" charset="0"/>
              </a:rPr>
              <a:t>APEL </a:t>
            </a:r>
            <a:r>
              <a:rPr lang="en-GB" sz="1200" dirty="0" smtClean="0">
                <a:latin typeface="Calibri" pitchFamily="34" charset="0"/>
              </a:rPr>
              <a:t>CLIENT</a:t>
            </a: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547664" y="2636912"/>
            <a:ext cx="1079500" cy="100888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GB" sz="1100" b="1" dirty="0">
                <a:latin typeface="+mn-lt"/>
              </a:rPr>
              <a:t>MESSAGE BROKERS – located across Europe</a:t>
            </a:r>
          </a:p>
          <a:p>
            <a:pPr algn="ctr" eaLnBrk="0" hangingPunct="0">
              <a:defRPr/>
            </a:pPr>
            <a:r>
              <a:rPr lang="en-GB" sz="1100" dirty="0">
                <a:latin typeface="+mn-lt"/>
                <a:ea typeface="ヒラギノ角ゴ Pro W3" pitchFamily="84" charset="-128"/>
              </a:rPr>
              <a:t>(ActiveMQ)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987824" y="2276872"/>
            <a:ext cx="3384550" cy="2592388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100" b="1" dirty="0">
                <a:solidFill>
                  <a:schemeClr val="tx1"/>
                </a:solidFill>
                <a:latin typeface="+mj-lt"/>
              </a:rPr>
              <a:t>CENTRAL </a:t>
            </a:r>
            <a:r>
              <a:rPr lang="en-GB" sz="1100" b="1" dirty="0" smtClean="0">
                <a:solidFill>
                  <a:schemeClr val="tx1"/>
                </a:solidFill>
                <a:latin typeface="+mj-lt"/>
              </a:rPr>
              <a:t>SERVER</a:t>
            </a:r>
            <a:endParaRPr lang="en-GB" sz="1100" b="1" dirty="0">
              <a:solidFill>
                <a:schemeClr val="tx1"/>
              </a:solidFill>
              <a:latin typeface="+mj-lt"/>
            </a:endParaRPr>
          </a:p>
          <a:p>
            <a:pPr algn="ctr" eaLnBrk="0" hangingPunct="0">
              <a:defRPr/>
            </a:pPr>
            <a:r>
              <a:rPr lang="en-GB" sz="1100" dirty="0">
                <a:solidFill>
                  <a:schemeClr val="tx1"/>
                </a:solidFill>
                <a:latin typeface="+mj-lt"/>
                <a:ea typeface="ヒラギノ角ゴ Pro W3" pitchFamily="84" charset="-128"/>
              </a:rPr>
              <a:t>(MySQL, python)</a:t>
            </a:r>
          </a:p>
          <a:p>
            <a:pPr algn="ctr" eaLnBrk="0" hangingPunct="0">
              <a:defRPr/>
            </a:pPr>
            <a:endParaRPr lang="en-GB" sz="1100" dirty="0">
              <a:latin typeface="+mj-lt"/>
              <a:ea typeface="ヒラギノ角ゴ Pro W3" pitchFamily="84" charset="-128"/>
            </a:endParaRPr>
          </a:p>
          <a:p>
            <a:pPr algn="ctr" eaLnBrk="0" hangingPunct="0">
              <a:defRPr/>
            </a:pPr>
            <a:endParaRPr lang="en-GB" sz="1100" dirty="0">
              <a:latin typeface="+mj-lt"/>
              <a:ea typeface="ヒラギノ角ゴ Pro W3" pitchFamily="84" charset="-128"/>
            </a:endParaRPr>
          </a:p>
          <a:p>
            <a:pPr algn="ctr" eaLnBrk="0" hangingPunct="0">
              <a:defRPr/>
            </a:pPr>
            <a:endParaRPr lang="en-GB" sz="1100" dirty="0">
              <a:latin typeface="+mj-lt"/>
              <a:ea typeface="ヒラギノ角ゴ Pro W3" pitchFamily="84" charset="-128"/>
            </a:endParaRPr>
          </a:p>
          <a:p>
            <a:pPr algn="ctr" eaLnBrk="0" hangingPunct="0">
              <a:defRPr/>
            </a:pPr>
            <a:endParaRPr lang="en-GB" sz="1100" dirty="0">
              <a:latin typeface="+mj-lt"/>
              <a:ea typeface="ヒラギノ角ゴ Pro W3" pitchFamily="84" charset="-128"/>
            </a:endParaRPr>
          </a:p>
          <a:p>
            <a:pPr algn="ctr" eaLnBrk="0" hangingPunct="0">
              <a:defRPr/>
            </a:pPr>
            <a:endParaRPr lang="en-GB" sz="1100" dirty="0">
              <a:latin typeface="+mj-lt"/>
              <a:ea typeface="ヒラギノ角ゴ Pro W3" pitchFamily="84" charset="-128"/>
            </a:endParaRPr>
          </a:p>
          <a:p>
            <a:pPr algn="ctr" eaLnBrk="0" hangingPunct="0">
              <a:defRPr/>
            </a:pPr>
            <a:endParaRPr lang="en-GB" sz="1100" dirty="0">
              <a:latin typeface="+mj-lt"/>
              <a:ea typeface="ヒラギノ角ゴ Pro W3" pitchFamily="84" charset="-128"/>
            </a:endParaRPr>
          </a:p>
          <a:p>
            <a:pPr algn="ctr" eaLnBrk="0" hangingPunct="0">
              <a:defRPr/>
            </a:pPr>
            <a:endParaRPr lang="en-GB" sz="1100" dirty="0">
              <a:latin typeface="+mj-lt"/>
              <a:ea typeface="ヒラギノ角ゴ Pro W3" pitchFamily="84" charset="-128"/>
            </a:endParaRPr>
          </a:p>
          <a:p>
            <a:pPr algn="ctr" eaLnBrk="0" hangingPunct="0">
              <a:defRPr/>
            </a:pPr>
            <a:endParaRPr lang="en-GB" sz="1100" dirty="0">
              <a:latin typeface="+mj-lt"/>
              <a:ea typeface="ヒラギノ角ゴ Pro W3" pitchFamily="84" charset="-128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164388" y="2997200"/>
            <a:ext cx="1511300" cy="863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GB" sz="1100" b="1" dirty="0">
                <a:latin typeface="+mn-lt"/>
              </a:rPr>
              <a:t>APEL Monitoring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72225" y="3284538"/>
            <a:ext cx="792163" cy="15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34"/>
          <p:cNvSpPr>
            <a:spLocks noChangeArrowheads="1"/>
          </p:cNvSpPr>
          <p:nvPr/>
        </p:nvSpPr>
        <p:spPr bwMode="auto">
          <a:xfrm>
            <a:off x="1403648" y="4797152"/>
            <a:ext cx="1511300" cy="86469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endParaRPr lang="en-GB" sz="1300" dirty="0">
              <a:latin typeface="Calibri" pitchFamily="34" charset="0"/>
            </a:endParaRPr>
          </a:p>
          <a:p>
            <a:pPr algn="ctr" eaLnBrk="0" hangingPunct="0"/>
            <a:endParaRPr lang="en-GB" sz="1300" dirty="0">
              <a:latin typeface="Calibri" pitchFamily="34" charset="0"/>
            </a:endParaRPr>
          </a:p>
          <a:p>
            <a:pPr algn="ctr" eaLnBrk="0" hangingPunct="0"/>
            <a:r>
              <a:rPr lang="en-GB" sz="1300" dirty="0">
                <a:latin typeface="Calibri" pitchFamily="34" charset="0"/>
              </a:rPr>
              <a:t>PORTAL</a:t>
            </a:r>
            <a:endParaRPr lang="en-GB" sz="1300" dirty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47" name="Content Placeholder 3"/>
          <p:cNvSpPr txBox="1">
            <a:spLocks/>
          </p:cNvSpPr>
          <p:nvPr/>
        </p:nvSpPr>
        <p:spPr bwMode="auto">
          <a:xfrm>
            <a:off x="1835696" y="1340768"/>
            <a:ext cx="1079500" cy="792014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1200" dirty="0" smtClean="0">
                <a:latin typeface="Calibri" pitchFamily="34" charset="0"/>
              </a:rPr>
              <a:t>EXTERNAL </a:t>
            </a:r>
            <a:r>
              <a:rPr lang="en-GB" sz="1200" dirty="0" smtClean="0">
                <a:latin typeface="Calibri" pitchFamily="34" charset="0"/>
              </a:rPr>
              <a:t>CLIENTS</a:t>
            </a:r>
            <a:endParaRPr lang="en-GB" sz="1200" dirty="0">
              <a:latin typeface="Calibri" pitchFamily="34" charset="0"/>
            </a:endParaRP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059832" y="3356992"/>
            <a:ext cx="576262" cy="287337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100" dirty="0"/>
              <a:t>SSM</a:t>
            </a:r>
            <a:endParaRPr lang="en-GB" sz="1100" dirty="0">
              <a:solidFill>
                <a:schemeClr val="tx1"/>
              </a:solidFill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763688" y="4941168"/>
            <a:ext cx="648717" cy="287337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200" dirty="0"/>
              <a:t>SSM</a:t>
            </a:r>
            <a:endParaRPr lang="en-GB" sz="1200" dirty="0">
              <a:solidFill>
                <a:schemeClr val="tx1"/>
              </a:solidFill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55576" y="1772816"/>
            <a:ext cx="576263" cy="288925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200" dirty="0"/>
              <a:t>SSM</a:t>
            </a:r>
            <a:endParaRPr lang="en-GB" sz="1200" dirty="0">
              <a:solidFill>
                <a:schemeClr val="tx1"/>
              </a:solidFill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123728" y="1772816"/>
            <a:ext cx="576263" cy="288925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200" dirty="0"/>
              <a:t>SSM</a:t>
            </a:r>
            <a:endParaRPr lang="en-GB" sz="1200" dirty="0">
              <a:solidFill>
                <a:schemeClr val="tx1"/>
              </a:solidFill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779912" y="3356992"/>
            <a:ext cx="792162" cy="358775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100" dirty="0"/>
              <a:t>RECORD LOADER</a:t>
            </a:r>
            <a:endParaRPr lang="en-GB" sz="1100" dirty="0">
              <a:solidFill>
                <a:schemeClr val="tx1"/>
              </a:solidFill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7" name="Flowchart: Magnetic Disk 56"/>
          <p:cNvSpPr/>
          <p:nvPr/>
        </p:nvSpPr>
        <p:spPr bwMode="auto">
          <a:xfrm>
            <a:off x="4859338" y="3213100"/>
            <a:ext cx="1079500" cy="1152525"/>
          </a:xfrm>
          <a:prstGeom prst="flowChartMagneticDisk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sz="1100" dirty="0">
              <a:solidFill>
                <a:schemeClr val="tx1"/>
              </a:solidFill>
              <a:ea typeface="ヒラギノ角ゴ Pro W3" pitchFamily="84" charset="-128"/>
            </a:endParaRPr>
          </a:p>
          <a:p>
            <a:pPr algn="ctr" eaLnBrk="0" hangingPunct="0">
              <a:defRPr/>
            </a:pPr>
            <a:r>
              <a:rPr lang="en-GB" sz="1100" dirty="0">
                <a:solidFill>
                  <a:schemeClr val="tx1"/>
                </a:solidFill>
                <a:ea typeface="ヒラギノ角ゴ Pro W3" pitchFamily="84" charset="-128"/>
              </a:rPr>
              <a:t>Job Records, Summary Job Records, </a:t>
            </a:r>
          </a:p>
          <a:p>
            <a:pPr algn="ctr" eaLnBrk="0" hangingPunct="0">
              <a:defRPr/>
            </a:pPr>
            <a:r>
              <a:rPr lang="en-GB" sz="1100" dirty="0">
                <a:solidFill>
                  <a:schemeClr val="tx1"/>
                </a:solidFill>
                <a:ea typeface="ヒラギノ角ゴ Pro W3" pitchFamily="84" charset="-128"/>
              </a:rPr>
              <a:t>Sync Records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3708400" y="4437063"/>
            <a:ext cx="1223640" cy="360362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100" dirty="0"/>
              <a:t>SUMMARISER</a:t>
            </a:r>
          </a:p>
        </p:txBody>
      </p:sp>
      <p:cxnSp>
        <p:nvCxnSpPr>
          <p:cNvPr id="99" name="Straight Arrow Connector 98"/>
          <p:cNvCxnSpPr/>
          <p:nvPr/>
        </p:nvCxnSpPr>
        <p:spPr bwMode="auto">
          <a:xfrm>
            <a:off x="4572000" y="3429000"/>
            <a:ext cx="288032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3635896" y="3429000"/>
            <a:ext cx="14401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Elbow Connector 117"/>
          <p:cNvCxnSpPr>
            <a:stCxn id="57" idx="3"/>
            <a:endCxn id="58" idx="3"/>
          </p:cNvCxnSpPr>
          <p:nvPr/>
        </p:nvCxnSpPr>
        <p:spPr bwMode="auto">
          <a:xfrm rot="5400000">
            <a:off x="5039755" y="4257910"/>
            <a:ext cx="251619" cy="46704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Shape 120"/>
          <p:cNvCxnSpPr>
            <a:stCxn id="58" idx="1"/>
            <a:endCxn id="48" idx="2"/>
          </p:cNvCxnSpPr>
          <p:nvPr/>
        </p:nvCxnSpPr>
        <p:spPr bwMode="auto">
          <a:xfrm rot="10800000">
            <a:off x="3347964" y="3644330"/>
            <a:ext cx="360437" cy="972915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Content Placeholder 3"/>
          <p:cNvSpPr txBox="1">
            <a:spLocks/>
          </p:cNvSpPr>
          <p:nvPr/>
        </p:nvSpPr>
        <p:spPr bwMode="auto">
          <a:xfrm>
            <a:off x="395536" y="3645024"/>
            <a:ext cx="1079500" cy="1008112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endParaRPr lang="en-GB" sz="1200" dirty="0" smtClean="0">
              <a:latin typeface="Calibri" pitchFamily="34" charset="0"/>
            </a:endParaRPr>
          </a:p>
          <a:p>
            <a:pPr algn="ctr" eaLnBrk="0" hangingPunct="0"/>
            <a:endParaRPr lang="en-GB" sz="1200" dirty="0" smtClean="0">
              <a:latin typeface="Calibri" pitchFamily="34" charset="0"/>
            </a:endParaRPr>
          </a:p>
          <a:p>
            <a:pPr algn="ctr" eaLnBrk="0" hangingPunct="0"/>
            <a:endParaRPr lang="en-GB" sz="1200" dirty="0" smtClean="0">
              <a:latin typeface="Calibri" pitchFamily="34" charset="0"/>
            </a:endParaRPr>
          </a:p>
          <a:p>
            <a:pPr algn="ctr" eaLnBrk="0" hangingPunct="0"/>
            <a:endParaRPr lang="en-GB" sz="1200" dirty="0" smtClean="0">
              <a:latin typeface="Calibri" pitchFamily="34" charset="0"/>
            </a:endParaRPr>
          </a:p>
          <a:p>
            <a:pPr algn="ctr" eaLnBrk="0" hangingPunct="0"/>
            <a:r>
              <a:rPr lang="en-GB" sz="1200" dirty="0" smtClean="0">
                <a:latin typeface="Calibri" pitchFamily="34" charset="0"/>
              </a:rPr>
              <a:t>REGIONAL APEL SERVER</a:t>
            </a: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11560" y="3789040"/>
            <a:ext cx="576263" cy="288925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sz="1200" dirty="0"/>
              <a:t>SSM</a:t>
            </a:r>
            <a:endParaRPr lang="en-GB" sz="1200" dirty="0">
              <a:solidFill>
                <a:schemeClr val="tx1"/>
              </a:solidFill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74" name="Elbow Connector 73"/>
          <p:cNvCxnSpPr>
            <a:stCxn id="31" idx="0"/>
          </p:cNvCxnSpPr>
          <p:nvPr/>
        </p:nvCxnSpPr>
        <p:spPr bwMode="auto">
          <a:xfrm rot="5400000" flipH="1" flipV="1">
            <a:off x="1061455" y="3158815"/>
            <a:ext cx="360040" cy="61237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Elbow Connector 77"/>
          <p:cNvCxnSpPr>
            <a:stCxn id="39" idx="2"/>
            <a:endCxn id="41" idx="1"/>
          </p:cNvCxnSpPr>
          <p:nvPr/>
        </p:nvCxnSpPr>
        <p:spPr bwMode="auto">
          <a:xfrm rot="16200000" flipH="1">
            <a:off x="809198" y="2402886"/>
            <a:ext cx="1008571" cy="468362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1727684" y="2384884"/>
            <a:ext cx="50405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2627784" y="2924944"/>
            <a:ext cx="36004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 rot="5400000">
            <a:off x="1907704" y="4221088"/>
            <a:ext cx="115212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rot="10800000">
            <a:off x="2627784" y="3284984"/>
            <a:ext cx="36004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New System features</a:t>
            </a:r>
            <a:endParaRPr lang="en-US" dirty="0">
              <a:latin typeface="+mj-lt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11560" y="1700808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 smtClean="0">
                <a:latin typeface="+mn-lt"/>
              </a:rPr>
              <a:t>  Database improvements:  </a:t>
            </a:r>
          </a:p>
          <a:p>
            <a:pPr lvl="1">
              <a:buFont typeface="Courier New" pitchFamily="49" charset="0"/>
              <a:buChar char="o"/>
            </a:pPr>
            <a:r>
              <a:rPr lang="en-GB" sz="2000" dirty="0" smtClean="0">
                <a:latin typeface="+mn-lt"/>
              </a:rPr>
              <a:t> removed duplication of information (many date/time fields in same record)</a:t>
            </a:r>
          </a:p>
          <a:p>
            <a:pPr lvl="1">
              <a:buFont typeface="Courier New" pitchFamily="49" charset="0"/>
              <a:buChar char="o"/>
            </a:pPr>
            <a:r>
              <a:rPr lang="en-GB" sz="2000" dirty="0" smtClean="0">
                <a:latin typeface="+mn-lt"/>
              </a:rPr>
              <a:t> added important fields (number of nodes,  processors – for MPI jobs)</a:t>
            </a:r>
          </a:p>
          <a:p>
            <a:pPr lvl="1">
              <a:buFont typeface="Courier New" pitchFamily="49" charset="0"/>
              <a:buChar char="o"/>
            </a:pPr>
            <a:r>
              <a:rPr lang="en-GB" sz="2000" dirty="0" smtClean="0">
                <a:latin typeface="+mn-lt"/>
              </a:rPr>
              <a:t> partitioning, indexing</a:t>
            </a:r>
          </a:p>
          <a:p>
            <a:pPr lvl="1"/>
            <a:endParaRPr lang="en-GB" sz="2000" dirty="0" smtClean="0">
              <a:latin typeface="+mn-lt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GB" sz="2000" dirty="0" smtClean="0">
                <a:latin typeface="+mn-lt"/>
              </a:rPr>
              <a:t>  All communication sent via Message Broker service using Secure Stomp Messenger (SSM)</a:t>
            </a:r>
          </a:p>
          <a:p>
            <a:pPr eaLnBrk="1" hangingPunct="1"/>
            <a:endParaRPr lang="en-GB" sz="2000" dirty="0" smtClean="0">
              <a:latin typeface="+mn-lt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GB" sz="2000" dirty="0" smtClean="0">
                <a:latin typeface="+mn-lt"/>
              </a:rPr>
              <a:t>  SSM is available even if the database is not, so clients can still send messages</a:t>
            </a:r>
          </a:p>
          <a:p>
            <a:pPr eaLnBrk="1" hangingPunct="1"/>
            <a:endParaRPr lang="en-GB" sz="2000" dirty="0" smtClean="0">
              <a:latin typeface="+mn-lt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GB" sz="2000" dirty="0" smtClean="0">
                <a:latin typeface="+mn-lt"/>
              </a:rPr>
              <a:t> Regional APEL Server system</a:t>
            </a:r>
          </a:p>
          <a:p>
            <a:pPr eaLnBrk="1" hangingPunct="1">
              <a:buFont typeface="Arial" pitchFamily="34" charset="0"/>
              <a:buChar char="•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latin typeface="+mj-lt"/>
              </a:rPr>
              <a:t>New System – showing Use Cases</a:t>
            </a:r>
            <a:endParaRPr lang="en-US" sz="36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196752"/>
            <a:ext cx="8229600" cy="492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619672" y="4005064"/>
            <a:ext cx="1080120" cy="792014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endParaRPr lang="en-GB" sz="1200" dirty="0" smtClean="0">
              <a:latin typeface="Calibri" pitchFamily="34" charset="0"/>
            </a:endParaRPr>
          </a:p>
          <a:p>
            <a:pPr algn="ctr" eaLnBrk="0" hangingPunct="0"/>
            <a:r>
              <a:rPr lang="en-GB" sz="1200" dirty="0" smtClean="0">
                <a:solidFill>
                  <a:schemeClr val="bg1"/>
                </a:solidFill>
                <a:latin typeface="Calibri" pitchFamily="34" charset="0"/>
              </a:rPr>
              <a:t>EXTERNAL CLIENTS</a:t>
            </a: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47864" y="2708920"/>
            <a:ext cx="1079500" cy="100888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GB" sz="1100" b="1" dirty="0">
                <a:latin typeface="+mn-lt"/>
              </a:rPr>
              <a:t>MESSAGE BROKERS – located across Europe</a:t>
            </a:r>
          </a:p>
          <a:p>
            <a:pPr algn="ctr" eaLnBrk="0" hangingPunct="0">
              <a:defRPr/>
            </a:pPr>
            <a:r>
              <a:rPr lang="en-GB" sz="1100" dirty="0">
                <a:latin typeface="+mn-lt"/>
                <a:ea typeface="ヒラギノ角ゴ Pro W3" pitchFamily="84" charset="-128"/>
              </a:rPr>
              <a:t>(ActiveMQ)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796136" y="1772816"/>
            <a:ext cx="2808486" cy="2448372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sz="1100" b="1" dirty="0" smtClean="0">
              <a:solidFill>
                <a:schemeClr val="tx1"/>
              </a:solidFill>
              <a:latin typeface="+mj-lt"/>
            </a:endParaRPr>
          </a:p>
          <a:p>
            <a:pPr algn="ctr" eaLnBrk="0" hangingPunct="0">
              <a:defRPr/>
            </a:pPr>
            <a:endParaRPr lang="en-GB" sz="1100" b="1" dirty="0" smtClean="0">
              <a:solidFill>
                <a:schemeClr val="tx1"/>
              </a:solidFill>
              <a:latin typeface="+mj-lt"/>
            </a:endParaRPr>
          </a:p>
          <a:p>
            <a:pPr algn="ctr" eaLnBrk="0" hangingPunct="0">
              <a:defRPr/>
            </a:pPr>
            <a:endParaRPr lang="en-GB" sz="1100" b="1" dirty="0" smtClean="0">
              <a:solidFill>
                <a:schemeClr val="tx1"/>
              </a:solidFill>
              <a:latin typeface="+mj-lt"/>
            </a:endParaRPr>
          </a:p>
          <a:p>
            <a:pPr algn="ctr" eaLnBrk="0" hangingPunct="0">
              <a:defRPr/>
            </a:pPr>
            <a:r>
              <a:rPr lang="en-GB" sz="1100" b="1" dirty="0" smtClean="0">
                <a:solidFill>
                  <a:schemeClr val="tx1"/>
                </a:solidFill>
                <a:latin typeface="+mj-lt"/>
              </a:rPr>
              <a:t>CENTRAL APEL SERVER</a:t>
            </a:r>
            <a:endParaRPr lang="en-GB" sz="1100" b="1" dirty="0">
              <a:solidFill>
                <a:schemeClr val="tx1"/>
              </a:solidFill>
              <a:latin typeface="+mj-lt"/>
            </a:endParaRPr>
          </a:p>
          <a:p>
            <a:pPr algn="ctr" eaLnBrk="0" hangingPunct="0">
              <a:defRPr/>
            </a:pPr>
            <a:endParaRPr lang="en-GB" sz="1100" dirty="0">
              <a:latin typeface="+mj-lt"/>
              <a:ea typeface="ヒラギノ角ゴ Pro W3" pitchFamily="84" charset="-128"/>
            </a:endParaRPr>
          </a:p>
          <a:p>
            <a:pPr algn="ctr" eaLnBrk="0" hangingPunct="0">
              <a:defRPr/>
            </a:pPr>
            <a:endParaRPr lang="en-GB" sz="1100" dirty="0">
              <a:latin typeface="+mj-lt"/>
              <a:ea typeface="ヒラギノ角ゴ Pro W3" pitchFamily="84" charset="-128"/>
            </a:endParaRPr>
          </a:p>
          <a:p>
            <a:pPr algn="ctr" eaLnBrk="0" hangingPunct="0">
              <a:defRPr/>
            </a:pPr>
            <a:endParaRPr lang="en-GB" sz="1100" dirty="0">
              <a:latin typeface="+mj-lt"/>
              <a:ea typeface="ヒラギノ角ゴ Pro W3" pitchFamily="84" charset="-128"/>
            </a:endParaRPr>
          </a:p>
          <a:p>
            <a:pPr algn="ctr" eaLnBrk="0" hangingPunct="0">
              <a:defRPr/>
            </a:pPr>
            <a:endParaRPr lang="en-GB" sz="1100" dirty="0">
              <a:latin typeface="+mj-lt"/>
              <a:ea typeface="ヒラギノ角ゴ Pro W3" pitchFamily="84" charset="-128"/>
            </a:endParaRPr>
          </a:p>
          <a:p>
            <a:pPr algn="ctr" eaLnBrk="0" hangingPunct="0">
              <a:defRPr/>
            </a:pPr>
            <a:endParaRPr lang="en-GB" sz="1100" dirty="0">
              <a:latin typeface="+mj-lt"/>
              <a:ea typeface="ヒラギノ角ゴ Pro W3" pitchFamily="84" charset="-128"/>
            </a:endParaRPr>
          </a:p>
          <a:p>
            <a:pPr algn="ctr" eaLnBrk="0" hangingPunct="0">
              <a:defRPr/>
            </a:pPr>
            <a:endParaRPr lang="en-GB" sz="1100" dirty="0">
              <a:latin typeface="+mj-lt"/>
              <a:ea typeface="ヒラギノ角ゴ Pro W3" pitchFamily="84" charset="-128"/>
            </a:endParaRPr>
          </a:p>
          <a:p>
            <a:pPr algn="ctr" eaLnBrk="0" hangingPunct="0">
              <a:defRPr/>
            </a:pPr>
            <a:endParaRPr lang="en-GB" sz="1100" dirty="0">
              <a:latin typeface="+mj-lt"/>
              <a:ea typeface="ヒラギノ角ゴ Pro W3" pitchFamily="84" charset="-128"/>
            </a:endParaRPr>
          </a:p>
          <a:p>
            <a:pPr algn="ctr" eaLnBrk="0" hangingPunct="0">
              <a:defRPr/>
            </a:pPr>
            <a:endParaRPr lang="en-GB" sz="1100" dirty="0">
              <a:latin typeface="+mj-lt"/>
              <a:ea typeface="ヒラギノ角ゴ Pro W3" pitchFamily="84" charset="-128"/>
            </a:endParaRPr>
          </a:p>
        </p:txBody>
      </p:sp>
      <p:sp>
        <p:nvSpPr>
          <p:cNvPr id="11" name="Rectangle 34"/>
          <p:cNvSpPr>
            <a:spLocks noChangeArrowheads="1"/>
          </p:cNvSpPr>
          <p:nvPr/>
        </p:nvSpPr>
        <p:spPr bwMode="auto">
          <a:xfrm>
            <a:off x="3059832" y="4365104"/>
            <a:ext cx="1511300" cy="86469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1300" dirty="0" smtClean="0">
                <a:latin typeface="Calibri" pitchFamily="34" charset="0"/>
              </a:rPr>
              <a:t>PORTAL</a:t>
            </a:r>
            <a:endParaRPr lang="en-GB" sz="1300" dirty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619672" y="1628800"/>
            <a:ext cx="1079500" cy="792014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endParaRPr lang="en-GB" sz="1200" dirty="0" smtClean="0">
              <a:latin typeface="Calibri" pitchFamily="34" charset="0"/>
            </a:endParaRPr>
          </a:p>
          <a:p>
            <a:pPr algn="ctr" eaLnBrk="0" hangingPunct="0"/>
            <a:r>
              <a:rPr lang="en-GB" sz="1200" dirty="0" smtClean="0">
                <a:solidFill>
                  <a:schemeClr val="bg1"/>
                </a:solidFill>
                <a:latin typeface="Calibri" pitchFamily="34" charset="0"/>
              </a:rPr>
              <a:t>APEL CLIENT</a:t>
            </a:r>
            <a:endParaRPr lang="en-GB" sz="12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</p:txBody>
      </p:sp>
      <p:sp>
        <p:nvSpPr>
          <p:cNvPr id="24" name="Content Placeholder 3"/>
          <p:cNvSpPr txBox="1">
            <a:spLocks/>
          </p:cNvSpPr>
          <p:nvPr/>
        </p:nvSpPr>
        <p:spPr bwMode="auto">
          <a:xfrm>
            <a:off x="683568" y="2852936"/>
            <a:ext cx="1079500" cy="79208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endParaRPr lang="en-GB" sz="1200" dirty="0" smtClean="0">
              <a:latin typeface="Calibri" pitchFamily="34" charset="0"/>
            </a:endParaRPr>
          </a:p>
          <a:p>
            <a:pPr algn="ctr" eaLnBrk="0" hangingPunct="0"/>
            <a:endParaRPr lang="en-GB" sz="1200" dirty="0" smtClean="0">
              <a:latin typeface="Calibri" pitchFamily="34" charset="0"/>
            </a:endParaRPr>
          </a:p>
          <a:p>
            <a:pPr algn="ctr" eaLnBrk="0" hangingPunct="0"/>
            <a:r>
              <a:rPr lang="en-GB" sz="1200" dirty="0" smtClean="0">
                <a:solidFill>
                  <a:schemeClr val="bg1"/>
                </a:solidFill>
                <a:latin typeface="Calibri" pitchFamily="34" charset="0"/>
              </a:rPr>
              <a:t>REGIONAL APEL SERVER</a:t>
            </a: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  <a:p>
            <a:pPr algn="ctr" eaLnBrk="0" hangingPunct="0"/>
            <a:endParaRPr lang="en-GB" sz="1200" dirty="0">
              <a:latin typeface="Calibri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4427984" y="2852936"/>
            <a:ext cx="136815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rot="5400000">
            <a:off x="3528678" y="4040274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763688" y="3140968"/>
            <a:ext cx="158417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hape 53"/>
          <p:cNvCxnSpPr>
            <a:stCxn id="12" idx="2"/>
          </p:cNvCxnSpPr>
          <p:nvPr/>
        </p:nvCxnSpPr>
        <p:spPr bwMode="auto">
          <a:xfrm rot="16200000" flipH="1">
            <a:off x="2501578" y="2078658"/>
            <a:ext cx="504130" cy="1188442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123728" y="2636912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Arial" pitchFamily="34" charset="0"/>
                <a:cs typeface="Arial" pitchFamily="34" charset="0"/>
              </a:rPr>
              <a:t>Job Records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07704" y="3140968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Arial" pitchFamily="34" charset="0"/>
                <a:cs typeface="Arial" pitchFamily="34" charset="0"/>
              </a:rPr>
              <a:t>Summaries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Content Placeholder 64"/>
          <p:cNvSpPr txBox="1">
            <a:spLocks noGrp="1"/>
          </p:cNvSpPr>
          <p:nvPr>
            <p:ph idx="1"/>
          </p:nvPr>
        </p:nvSpPr>
        <p:spPr>
          <a:xfrm>
            <a:off x="2123728" y="3645024"/>
            <a:ext cx="11518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100" dirty="0" smtClean="0">
                <a:latin typeface="Arial" pitchFamily="34" charset="0"/>
                <a:cs typeface="Arial" pitchFamily="34" charset="0"/>
              </a:rPr>
              <a:t>Summaries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rot="10800000">
            <a:off x="4427984" y="3501008"/>
            <a:ext cx="136815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Content Placeholder 64"/>
          <p:cNvSpPr txBox="1">
            <a:spLocks/>
          </p:cNvSpPr>
          <p:nvPr/>
        </p:nvSpPr>
        <p:spPr bwMode="auto">
          <a:xfrm>
            <a:off x="4427984" y="2420888"/>
            <a:ext cx="136815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Summaries &amp; Job Records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2" name="Content Placeholder 64"/>
          <p:cNvSpPr txBox="1">
            <a:spLocks/>
          </p:cNvSpPr>
          <p:nvPr/>
        </p:nvSpPr>
        <p:spPr bwMode="auto">
          <a:xfrm>
            <a:off x="4572000" y="3573016"/>
            <a:ext cx="115180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Summaries plus</a:t>
            </a:r>
          </a:p>
        </p:txBody>
      </p:sp>
      <p:cxnSp>
        <p:nvCxnSpPr>
          <p:cNvPr id="84" name="Elbow Connector 83"/>
          <p:cNvCxnSpPr>
            <a:stCxn id="6" idx="0"/>
          </p:cNvCxnSpPr>
          <p:nvPr/>
        </p:nvCxnSpPr>
        <p:spPr bwMode="auto">
          <a:xfrm rot="5400000" flipH="1" flipV="1">
            <a:off x="2465766" y="3122966"/>
            <a:ext cx="576064" cy="1188132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Content Placeholder 64"/>
          <p:cNvSpPr txBox="1">
            <a:spLocks/>
          </p:cNvSpPr>
          <p:nvPr/>
        </p:nvSpPr>
        <p:spPr bwMode="auto">
          <a:xfrm>
            <a:off x="3923928" y="3861048"/>
            <a:ext cx="115180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Summaries plus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Use Cases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1587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+mn-lt"/>
              </a:rPr>
              <a:t>APEL Client - publishes Job Records to central APEL server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+mn-lt"/>
              </a:rPr>
              <a:t>Regional APEL server – uses APEL Client and publishes Summaries </a:t>
            </a:r>
            <a:r>
              <a:rPr lang="en-GB" sz="2800" dirty="0" smtClean="0">
                <a:latin typeface="+mn-lt"/>
              </a:rPr>
              <a:t>to</a:t>
            </a:r>
            <a:r>
              <a:rPr lang="en-GB" sz="2800" dirty="0" smtClean="0">
                <a:latin typeface="+mn-lt"/>
              </a:rPr>
              <a:t> </a:t>
            </a:r>
            <a:r>
              <a:rPr lang="en-GB" sz="2800" dirty="0" smtClean="0">
                <a:latin typeface="+mn-lt"/>
              </a:rPr>
              <a:t>central APEL server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+mn-lt"/>
              </a:rPr>
              <a:t>Site has own accounting system, publishes Summaries to central APEL server</a:t>
            </a:r>
          </a:p>
          <a:p>
            <a:pPr>
              <a:buNone/>
            </a:pPr>
            <a:r>
              <a:rPr lang="en-GB" sz="2800" dirty="0" smtClean="0"/>
              <a:t>NOTE: All publishing is via Message Brokers</a:t>
            </a:r>
          </a:p>
          <a:p>
            <a:pPr>
              <a:buNone/>
            </a:pPr>
            <a:endParaRPr lang="en-GB" sz="28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Messages</a:t>
            </a:r>
            <a:endParaRPr lang="en-GB" dirty="0" smtClean="0">
              <a:latin typeface="+mj-lt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</a:rPr>
              <a:t>A </a:t>
            </a:r>
            <a:r>
              <a:rPr lang="en-US" sz="2000" i="1" dirty="0" smtClean="0">
                <a:latin typeface="+mn-lt"/>
              </a:rPr>
              <a:t>message</a:t>
            </a:r>
            <a:r>
              <a:rPr lang="en-US" sz="2000" dirty="0" smtClean="0">
                <a:latin typeface="+mn-lt"/>
              </a:rPr>
              <a:t> is one file which is sent and received by the SSM. A message will contain a number of records (e.g. 1000)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000" dirty="0" smtClean="0">
              <a:latin typeface="+mn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</a:rPr>
              <a:t>A </a:t>
            </a:r>
            <a:r>
              <a:rPr lang="en-US" sz="2000" i="1" dirty="0" smtClean="0">
                <a:latin typeface="+mn-lt"/>
              </a:rPr>
              <a:t>record</a:t>
            </a:r>
            <a:r>
              <a:rPr lang="en-US" sz="2000" dirty="0" smtClean="0">
                <a:latin typeface="+mn-lt"/>
              </a:rPr>
              <a:t> corresponds to one row in the database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000" dirty="0" smtClean="0">
              <a:latin typeface="+mn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latin typeface="+mn-lt"/>
              </a:rPr>
              <a:t>The </a:t>
            </a:r>
            <a:r>
              <a:rPr lang="en-US" sz="2000" i="1" dirty="0" smtClean="0">
                <a:latin typeface="+mn-lt"/>
              </a:rPr>
              <a:t>header</a:t>
            </a:r>
            <a:r>
              <a:rPr lang="en-US" sz="2000" dirty="0" smtClean="0">
                <a:latin typeface="+mn-lt"/>
              </a:rPr>
              <a:t> in each message tells the server which type of records are in that message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000" dirty="0" smtClean="0">
              <a:latin typeface="+mn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000" dirty="0" smtClean="0">
                <a:latin typeface="+mn-lt"/>
              </a:rPr>
              <a:t>Whole message is encrypted before it is sent and messages are signed so we know their origin</a:t>
            </a:r>
            <a:endParaRPr lang="en-US" sz="2000" dirty="0" smtClean="0">
              <a:latin typeface="+mn-lt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FC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STFC_PowerPoint_template</Template>
  <TotalTime>1050</TotalTime>
  <Words>678</Words>
  <Application>Microsoft Office PowerPoint</Application>
  <PresentationFormat>On-screen Show (4:3)</PresentationFormat>
  <Paragraphs>199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STFC_PowerPoint_template</vt:lpstr>
      <vt:lpstr>1_Blank Presentation</vt:lpstr>
      <vt:lpstr>APEL Architecture</vt:lpstr>
      <vt:lpstr>Overview</vt:lpstr>
      <vt:lpstr>Current Architecture</vt:lpstr>
      <vt:lpstr>Current System</vt:lpstr>
      <vt:lpstr>New System</vt:lpstr>
      <vt:lpstr>New System features</vt:lpstr>
      <vt:lpstr>New System – showing Use Cases</vt:lpstr>
      <vt:lpstr>Use Cases</vt:lpstr>
      <vt:lpstr>Messages</vt:lpstr>
      <vt:lpstr>Message Types</vt:lpstr>
      <vt:lpstr>Summary Record message</vt:lpstr>
      <vt:lpstr>Deployment</vt:lpstr>
      <vt:lpstr>Deployment</vt:lpstr>
    </vt:vector>
  </TitlesOfParts>
  <Company>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APEL Development</dc:title>
  <dc:creator>Cristina del Cano Novales</dc:creator>
  <cp:lastModifiedBy>mge83456</cp:lastModifiedBy>
  <cp:revision>77</cp:revision>
  <dcterms:created xsi:type="dcterms:W3CDTF">2011-02-25T10:41:33Z</dcterms:created>
  <dcterms:modified xsi:type="dcterms:W3CDTF">2011-09-21T10:52:28Z</dcterms:modified>
</cp:coreProperties>
</file>