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7"/>
  </p:notesMasterIdLst>
  <p:handoutMasterIdLst>
    <p:handoutMasterId r:id="rId8"/>
  </p:handoutMasterIdLst>
  <p:sldIdLst>
    <p:sldId id="363" r:id="rId2"/>
    <p:sldId id="368" r:id="rId3"/>
    <p:sldId id="373" r:id="rId4"/>
    <p:sldId id="376" r:id="rId5"/>
    <p:sldId id="3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002D59"/>
    <a:srgbClr val="FF6699"/>
    <a:srgbClr val="026DBB"/>
    <a:srgbClr val="33CCFF"/>
    <a:srgbClr val="000099"/>
    <a:srgbClr val="EC6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3" autoAdjust="0"/>
    <p:restoredTop sz="88636" autoAdjust="0"/>
  </p:normalViewPr>
  <p:slideViewPr>
    <p:cSldViewPr>
      <p:cViewPr varScale="1">
        <p:scale>
          <a:sx n="93" d="100"/>
          <a:sy n="93" d="100"/>
        </p:scale>
        <p:origin x="-1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3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AAA088-ECFE-41F6-B6B2-2AF165729C2F}" type="datetimeFigureOut">
              <a:rPr lang="en-US"/>
              <a:pPr>
                <a:defRPr/>
              </a:pPr>
              <a:t>26/09/2011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02FD31-43ED-4E10-BF2A-63727318B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1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A39B62-F7F2-44F5-990C-1ED70B703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65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s-toget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5638800"/>
            <a:ext cx="2057399" cy="975592"/>
          </a:xfrm>
          <a:prstGeom prst="rect">
            <a:avLst/>
          </a:prstGeom>
        </p:spPr>
      </p:pic>
      <p:pic>
        <p:nvPicPr>
          <p:cNvPr id="9" name="Picture 8" descr="Banner-Backgrou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60140" y="1447800"/>
            <a:ext cx="8831461" cy="3354388"/>
          </a:xfrm>
          <a:prstGeom prst="rect">
            <a:avLst/>
          </a:prstGeom>
        </p:spPr>
      </p:pic>
      <p:pic>
        <p:nvPicPr>
          <p:cNvPr id="18" name="Picture 17" descr="Semi-Filled-Hexagon-Contin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9144001" cy="6858001"/>
          </a:xfrm>
          <a:prstGeom prst="rect">
            <a:avLst/>
          </a:prstGeom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924175"/>
            <a:ext cx="7772400" cy="1246188"/>
          </a:xfrm>
        </p:spPr>
        <p:txBody>
          <a:bodyPr/>
          <a:lstStyle>
            <a:lvl1pPr>
              <a:lnSpc>
                <a:spcPts val="2700"/>
              </a:lnSpc>
              <a:spcBef>
                <a:spcPts val="300"/>
              </a:spcBef>
              <a:defRPr sz="2600">
                <a:latin typeface="Ariel"/>
                <a:cs typeface="Ariel"/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91000"/>
            <a:ext cx="7775575" cy="287337"/>
          </a:xfrm>
        </p:spPr>
        <p:txBody>
          <a:bodyPr lIns="36000" rIns="36000"/>
          <a:lstStyle>
            <a:lvl1pPr marL="0" indent="0">
              <a:buFont typeface="Arial" charset="0"/>
              <a:buNone/>
              <a:defRPr sz="1400">
                <a:solidFill>
                  <a:schemeClr val="tx2"/>
                </a:solidFill>
                <a:latin typeface="Ariel"/>
                <a:cs typeface="Ariel"/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8266113" y="6646863"/>
            <a:ext cx="647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CD8AA233-1E9D-6046-8D38-3639A0428277}" type="slidenum">
              <a:rPr lang="en-GB" sz="1000"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000"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400800" y="381000"/>
            <a:ext cx="2243861" cy="1018800"/>
            <a:chOff x="6476190" y="5410200"/>
            <a:chExt cx="2243861" cy="1018800"/>
          </a:xfrm>
        </p:grpSpPr>
        <p:pic>
          <p:nvPicPr>
            <p:cNvPr id="19" name="Picture 18" descr="OeRClogo.jpg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476190" y="5410200"/>
              <a:ext cx="1024658" cy="1018800"/>
            </a:xfrm>
            <a:prstGeom prst="rect">
              <a:avLst/>
            </a:prstGeom>
          </p:spPr>
        </p:pic>
        <p:pic>
          <p:nvPicPr>
            <p:cNvPr id="20" name="Picture 19" descr="oxlogo.jpg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695392" y="5410200"/>
              <a:ext cx="1024659" cy="1018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304800"/>
            <a:ext cx="2073275" cy="56149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413" y="304800"/>
            <a:ext cx="6070600" cy="56149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819400"/>
            <a:ext cx="7772400" cy="1500187"/>
          </a:xfrm>
        </p:spPr>
        <p:txBody>
          <a:bodyPr anchor="ctr"/>
          <a:lstStyle>
            <a:lvl1pPr marL="0" indent="0" algn="ctr">
              <a:buNone/>
              <a:defRPr sz="36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528763"/>
            <a:ext cx="3665537" cy="4391025"/>
          </a:xfrm>
        </p:spPr>
        <p:txBody>
          <a:bodyPr/>
          <a:lstStyle>
            <a:lvl1pPr>
              <a:spcAft>
                <a:spcPts val="600"/>
              </a:spcAft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7350" y="1528763"/>
            <a:ext cx="3665538" cy="4391025"/>
          </a:xfrm>
        </p:spPr>
        <p:txBody>
          <a:bodyPr/>
          <a:lstStyle>
            <a:lvl1pPr>
              <a:spcAft>
                <a:spcPts val="600"/>
              </a:spcAft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76200"/>
            <a:ext cx="9144000" cy="1371600"/>
          </a:xfrm>
          <a:prstGeom prst="rect">
            <a:avLst/>
          </a:prstGeom>
          <a:solidFill>
            <a:srgbClr val="C3D4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6200" y="0"/>
            <a:ext cx="8991600" cy="1447800"/>
          </a:xfrm>
          <a:prstGeom prst="rect">
            <a:avLst/>
          </a:prstGeom>
          <a:solidFill>
            <a:srgbClr val="C3D4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990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 anchor="ctr"/>
          <a:lstStyle>
            <a:lvl1pPr marL="0" indent="0" algn="ctr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lt-Banner-Background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2400" y="152400"/>
            <a:ext cx="8872728" cy="1018921"/>
          </a:xfrm>
          <a:prstGeom prst="rect">
            <a:avLst/>
          </a:prstGeom>
        </p:spPr>
      </p:pic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4800"/>
            <a:ext cx="8207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528763"/>
            <a:ext cx="74834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Level 1</a:t>
            </a:r>
          </a:p>
          <a:p>
            <a:pPr lvl="1"/>
            <a:r>
              <a:rPr lang="en-GB" dirty="0"/>
              <a:t>Level 2</a:t>
            </a:r>
          </a:p>
          <a:p>
            <a:pPr lvl="2"/>
            <a:r>
              <a:rPr lang="en-GB" dirty="0"/>
              <a:t>Level 3</a:t>
            </a:r>
          </a:p>
          <a:p>
            <a:pPr lvl="3"/>
            <a:r>
              <a:rPr lang="en-GB" dirty="0"/>
              <a:t>Level 4</a:t>
            </a:r>
          </a:p>
          <a:p>
            <a:pPr lvl="4"/>
            <a:r>
              <a:rPr lang="en-GB" dirty="0"/>
              <a:t>Level 5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8266113" y="6661150"/>
            <a:ext cx="647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B2A4767C-40B7-6847-8247-FA88E3F8DC97}" type="slidenum">
              <a:rPr lang="en-GB" sz="1000">
                <a:solidFill>
                  <a:srgbClr val="20386C">
                    <a:alpha val="51000"/>
                  </a:srgbClr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000" dirty="0">
              <a:solidFill>
                <a:srgbClr val="20386C">
                  <a:alpha val="51000"/>
                </a:srgbClr>
              </a:solidFill>
              <a:latin typeface="Arial" charset="0"/>
            </a:endParaRPr>
          </a:p>
        </p:txBody>
      </p:sp>
      <p:pic>
        <p:nvPicPr>
          <p:cNvPr id="11" name="Picture 10" descr="Bottom-Banner-Background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1828800" y="6324600"/>
            <a:ext cx="7201912" cy="282575"/>
          </a:xfrm>
          <a:prstGeom prst="rect">
            <a:avLst/>
          </a:prstGeom>
        </p:spPr>
      </p:pic>
      <p:pic>
        <p:nvPicPr>
          <p:cNvPr id="12" name="Picture 11" descr="oerc-long-logo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800" y="6248400"/>
            <a:ext cx="1371600" cy="4313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Arie"/>
          <a:ea typeface="+mj-ea"/>
          <a:cs typeface="Arie"/>
        </a:defRPr>
      </a:lvl1pPr>
      <a:lvl2pPr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2pPr>
      <a:lvl3pPr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3pPr>
      <a:lvl4pPr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4pPr>
      <a:lvl5pPr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5pPr>
      <a:lvl6pPr marL="4572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6pPr>
      <a:lvl7pPr marL="9144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7pPr>
      <a:lvl8pPr marL="13716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8pPr>
      <a:lvl9pPr marL="1828800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9pPr>
    </p:titleStyle>
    <p:bodyStyle>
      <a:lvl1pPr marL="180975" indent="-180975" algn="l" rtl="0" eaLnBrk="1" fontAlgn="base" hangingPunct="1">
        <a:lnSpc>
          <a:spcPts val="2000"/>
        </a:lnSpc>
        <a:spcBef>
          <a:spcPts val="400"/>
        </a:spcBef>
        <a:spcAft>
          <a:spcPct val="0"/>
        </a:spcAft>
        <a:buClr>
          <a:srgbClr val="021536"/>
        </a:buClr>
        <a:buFont typeface="Arial" charset="0"/>
        <a:buChar char="•"/>
        <a:defRPr sz="1500">
          <a:solidFill>
            <a:srgbClr val="132148"/>
          </a:solidFill>
          <a:latin typeface="+mn-lt"/>
          <a:ea typeface="+mn-ea"/>
          <a:cs typeface="+mn-cs"/>
        </a:defRPr>
      </a:lvl1pPr>
      <a:lvl2pPr marL="541338" indent="-180975" algn="l" rtl="0" eaLnBrk="1" fontAlgn="base" hangingPunct="1">
        <a:lnSpc>
          <a:spcPts val="1900"/>
        </a:lnSpc>
        <a:spcBef>
          <a:spcPts val="300"/>
        </a:spcBef>
        <a:spcAft>
          <a:spcPct val="0"/>
        </a:spcAft>
        <a:buFont typeface="Arial" charset="0"/>
        <a:buChar char="–"/>
        <a:defRPr sz="1300">
          <a:solidFill>
            <a:srgbClr val="20386C"/>
          </a:solidFill>
          <a:latin typeface="+mn-lt"/>
          <a:ea typeface="ＭＳ Ｐゴシック" charset="-128"/>
        </a:defRPr>
      </a:lvl2pPr>
      <a:lvl3pPr marL="895350" indent="-17462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rgbClr val="20386C"/>
          </a:solidFill>
          <a:latin typeface="+mn-lt"/>
          <a:ea typeface="ＭＳ Ｐゴシック" charset="-128"/>
        </a:defRPr>
      </a:lvl3pPr>
      <a:lvl4pPr marL="914400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defRPr sz="1300">
          <a:solidFill>
            <a:srgbClr val="20386C"/>
          </a:solidFill>
          <a:latin typeface="+mn-lt"/>
          <a:ea typeface="ＭＳ Ｐゴシック" charset="-128"/>
        </a:defRPr>
      </a:lvl4pPr>
      <a:lvl5pPr marL="1227138" indent="-13017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rgbClr val="20386C"/>
          </a:solidFill>
          <a:latin typeface="+mn-lt"/>
          <a:ea typeface="ＭＳ Ｐゴシック" charset="-128"/>
        </a:defRPr>
      </a:lvl5pPr>
      <a:lvl6pPr marL="1684338" indent="-13017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6pPr>
      <a:lvl7pPr marL="2141538" indent="-13017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7pPr>
      <a:lvl8pPr marL="2598738" indent="-13017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8pPr>
      <a:lvl9pPr marL="3055938" indent="-130175" algn="l" rtl="0" eaLnBrk="1" fontAlgn="base" hangingPunct="1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Implementing </a:t>
            </a:r>
            <a:r>
              <a:rPr lang="en-GB" dirty="0" smtClean="0"/>
              <a:t>Accounting within an </a:t>
            </a:r>
            <a:r>
              <a:rPr lang="en-GB" dirty="0" err="1" smtClean="0"/>
              <a:t>IaaS</a:t>
            </a:r>
            <a:r>
              <a:rPr lang="en-GB" dirty="0" smtClean="0"/>
              <a:t> Cloud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David Wallom, </a:t>
            </a:r>
          </a:p>
          <a:p>
            <a:r>
              <a:rPr lang="en-GB" dirty="0" smtClean="0"/>
              <a:t>Associate Director - Innovation (Oxford e-Research Centre)</a:t>
            </a:r>
          </a:p>
          <a:p>
            <a:r>
              <a:rPr lang="en-GB" dirty="0" smtClean="0"/>
              <a:t>Technical Director (UK NGS)</a:t>
            </a:r>
          </a:p>
          <a:p>
            <a:r>
              <a:rPr lang="en-GB" dirty="0" smtClean="0"/>
              <a:t> VP-Community (OGF)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42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4"/>
          <p:cNvCxnSpPr/>
          <p:nvPr/>
        </p:nvCxnSpPr>
        <p:spPr>
          <a:xfrm rot="10800000" flipV="1">
            <a:off x="3397673" y="4106473"/>
            <a:ext cx="4384269" cy="762006"/>
          </a:xfrm>
          <a:prstGeom prst="bentConnector3">
            <a:avLst>
              <a:gd name="adj1" fmla="val -126"/>
            </a:avLst>
          </a:prstGeom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397672" y="3068387"/>
            <a:ext cx="3810000" cy="673654"/>
          </a:xfrm>
          <a:prstGeom prst="straightConnector1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 our Pilot case studies</a:t>
            </a:r>
            <a:endParaRPr lang="en-US" b="1" dirty="0"/>
          </a:p>
        </p:txBody>
      </p:sp>
      <p:sp>
        <p:nvSpPr>
          <p:cNvPr id="4" name="Cloud 3"/>
          <p:cNvSpPr/>
          <p:nvPr/>
        </p:nvSpPr>
        <p:spPr>
          <a:xfrm>
            <a:off x="1619672" y="1124744"/>
            <a:ext cx="4848087" cy="1137478"/>
          </a:xfrm>
          <a:prstGeom prst="cloud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Eduserv</a:t>
            </a:r>
            <a:endParaRPr lang="en-US" sz="2400" dirty="0"/>
          </a:p>
        </p:txBody>
      </p:sp>
      <p:sp>
        <p:nvSpPr>
          <p:cNvPr id="8" name="Up Arrow 7"/>
          <p:cNvSpPr/>
          <p:nvPr/>
        </p:nvSpPr>
        <p:spPr>
          <a:xfrm>
            <a:off x="2823411" y="2262222"/>
            <a:ext cx="298174" cy="250687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Cloud 4"/>
          <p:cNvSpPr/>
          <p:nvPr/>
        </p:nvSpPr>
        <p:spPr>
          <a:xfrm>
            <a:off x="1973063" y="3421787"/>
            <a:ext cx="1292087" cy="872435"/>
          </a:xfrm>
          <a:prstGeom prst="cloud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Oxford</a:t>
            </a:r>
            <a:endParaRPr lang="en-US" sz="1400" dirty="0"/>
          </a:p>
        </p:txBody>
      </p:sp>
      <p:sp>
        <p:nvSpPr>
          <p:cNvPr id="9" name="Up Arrow 8"/>
          <p:cNvSpPr/>
          <p:nvPr/>
        </p:nvSpPr>
        <p:spPr>
          <a:xfrm>
            <a:off x="2249150" y="4294222"/>
            <a:ext cx="298174" cy="47487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ectangle 11"/>
          <p:cNvSpPr/>
          <p:nvPr/>
        </p:nvSpPr>
        <p:spPr>
          <a:xfrm>
            <a:off x="1973063" y="4868479"/>
            <a:ext cx="1424609" cy="541130"/>
          </a:xfrm>
          <a:prstGeom prst="rect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eZEEL</a:t>
            </a:r>
            <a:r>
              <a:rPr lang="en-US" sz="1600" dirty="0" smtClean="0"/>
              <a:t> Management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708024" y="5740912"/>
            <a:ext cx="850343" cy="508000"/>
          </a:xfrm>
          <a:prstGeom prst="rect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Software Development Framework</a:t>
            </a:r>
            <a:endParaRPr lang="en-US" sz="800" dirty="0"/>
          </a:p>
        </p:txBody>
      </p:sp>
      <p:sp>
        <p:nvSpPr>
          <p:cNvPr id="16" name="Rectangle 15"/>
          <p:cNvSpPr/>
          <p:nvPr/>
        </p:nvSpPr>
        <p:spPr>
          <a:xfrm>
            <a:off x="2751634" y="5740912"/>
            <a:ext cx="850343" cy="508000"/>
          </a:xfrm>
          <a:prstGeom prst="rect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Storage Manager</a:t>
            </a:r>
            <a:endParaRPr lang="en-US" sz="800" dirty="0"/>
          </a:p>
        </p:txBody>
      </p:sp>
      <p:sp>
        <p:nvSpPr>
          <p:cNvPr id="17" name="Up Arrow 16"/>
          <p:cNvSpPr/>
          <p:nvPr/>
        </p:nvSpPr>
        <p:spPr>
          <a:xfrm>
            <a:off x="2094541" y="5464817"/>
            <a:ext cx="143566" cy="198787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Up Arrow 17"/>
          <p:cNvSpPr/>
          <p:nvPr/>
        </p:nvSpPr>
        <p:spPr>
          <a:xfrm>
            <a:off x="3121584" y="5464824"/>
            <a:ext cx="143566" cy="198787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Up Arrow 20"/>
          <p:cNvSpPr/>
          <p:nvPr/>
        </p:nvSpPr>
        <p:spPr>
          <a:xfrm>
            <a:off x="5313715" y="2262222"/>
            <a:ext cx="298174" cy="250687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2" name="Cloud 21"/>
          <p:cNvSpPr/>
          <p:nvPr/>
        </p:nvSpPr>
        <p:spPr>
          <a:xfrm>
            <a:off x="4463367" y="3421787"/>
            <a:ext cx="1292087" cy="872435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Reading</a:t>
            </a:r>
            <a:endParaRPr lang="en-US" sz="1400" dirty="0"/>
          </a:p>
        </p:txBody>
      </p:sp>
      <p:sp>
        <p:nvSpPr>
          <p:cNvPr id="23" name="Up Arrow 22"/>
          <p:cNvSpPr/>
          <p:nvPr/>
        </p:nvSpPr>
        <p:spPr>
          <a:xfrm>
            <a:off x="4739454" y="4294222"/>
            <a:ext cx="298174" cy="474870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ectangle 24"/>
          <p:cNvSpPr/>
          <p:nvPr/>
        </p:nvSpPr>
        <p:spPr>
          <a:xfrm>
            <a:off x="4463367" y="4868479"/>
            <a:ext cx="1424609" cy="541130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eZEEL</a:t>
            </a:r>
            <a:r>
              <a:rPr lang="en-US" sz="1600" dirty="0" smtClean="0"/>
              <a:t> Management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4198328" y="5740912"/>
            <a:ext cx="850343" cy="508000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Software Development Framework</a:t>
            </a:r>
            <a:endParaRPr lang="en-US" sz="800" dirty="0"/>
          </a:p>
        </p:txBody>
      </p:sp>
      <p:sp>
        <p:nvSpPr>
          <p:cNvPr id="28" name="Rectangle 27"/>
          <p:cNvSpPr/>
          <p:nvPr/>
        </p:nvSpPr>
        <p:spPr>
          <a:xfrm>
            <a:off x="5241938" y="5740912"/>
            <a:ext cx="850343" cy="508000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Storage Manager</a:t>
            </a:r>
            <a:endParaRPr lang="en-US" sz="800" dirty="0"/>
          </a:p>
        </p:txBody>
      </p:sp>
      <p:sp>
        <p:nvSpPr>
          <p:cNvPr id="29" name="Up Arrow 28"/>
          <p:cNvSpPr/>
          <p:nvPr/>
        </p:nvSpPr>
        <p:spPr>
          <a:xfrm>
            <a:off x="4584845" y="5464817"/>
            <a:ext cx="143566" cy="198787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Up Arrow 29"/>
          <p:cNvSpPr/>
          <p:nvPr/>
        </p:nvSpPr>
        <p:spPr>
          <a:xfrm>
            <a:off x="5611888" y="5464824"/>
            <a:ext cx="143566" cy="198787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1" name="Can 30"/>
          <p:cNvSpPr/>
          <p:nvPr/>
        </p:nvSpPr>
        <p:spPr>
          <a:xfrm>
            <a:off x="7207672" y="2527257"/>
            <a:ext cx="1270000" cy="1579217"/>
          </a:xfrm>
          <a:prstGeom prst="ca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STFC/NGS Accounting Database</a:t>
            </a:r>
            <a:endParaRPr lang="en-US" sz="16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324194" y="1908822"/>
            <a:ext cx="883478" cy="618435"/>
          </a:xfrm>
          <a:prstGeom prst="straightConnector1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755454" y="3565344"/>
            <a:ext cx="1452218" cy="176697"/>
          </a:xfrm>
          <a:prstGeom prst="straightConnector1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Folded Corner 40"/>
          <p:cNvSpPr/>
          <p:nvPr/>
        </p:nvSpPr>
        <p:spPr>
          <a:xfrm>
            <a:off x="4021632" y="3256135"/>
            <a:ext cx="176696" cy="309209"/>
          </a:xfrm>
          <a:prstGeom prst="foldedCorner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Folded Corner 41"/>
          <p:cNvSpPr/>
          <p:nvPr/>
        </p:nvSpPr>
        <p:spPr>
          <a:xfrm>
            <a:off x="6291063" y="3742041"/>
            <a:ext cx="176696" cy="309209"/>
          </a:xfrm>
          <a:prstGeom prst="foldedCorner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Folded Corner 42"/>
          <p:cNvSpPr/>
          <p:nvPr/>
        </p:nvSpPr>
        <p:spPr>
          <a:xfrm>
            <a:off x="6975759" y="1953013"/>
            <a:ext cx="176696" cy="309209"/>
          </a:xfrm>
          <a:prstGeom prst="foldedCorner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Folded Corner 43"/>
          <p:cNvSpPr/>
          <p:nvPr/>
        </p:nvSpPr>
        <p:spPr>
          <a:xfrm>
            <a:off x="6467759" y="1643804"/>
            <a:ext cx="176696" cy="309209"/>
          </a:xfrm>
          <a:prstGeom prst="foldedCorner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45" name="Straight Arrow Connector 44"/>
          <p:cNvCxnSpPr>
            <a:endCxn id="25" idx="3"/>
          </p:cNvCxnSpPr>
          <p:nvPr/>
        </p:nvCxnSpPr>
        <p:spPr>
          <a:xfrm rot="10800000" flipV="1">
            <a:off x="5887977" y="4106474"/>
            <a:ext cx="2070657" cy="1032570"/>
          </a:xfrm>
          <a:prstGeom prst="bentConnector3">
            <a:avLst>
              <a:gd name="adj1" fmla="val -667"/>
            </a:avLst>
          </a:prstGeom>
          <a:ln w="635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Folded Corner 48"/>
          <p:cNvSpPr/>
          <p:nvPr/>
        </p:nvSpPr>
        <p:spPr>
          <a:xfrm>
            <a:off x="7781938" y="5255004"/>
            <a:ext cx="176696" cy="309209"/>
          </a:xfrm>
          <a:prstGeom prst="foldedCorner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5" name="Folded Corner 54"/>
          <p:cNvSpPr/>
          <p:nvPr/>
        </p:nvSpPr>
        <p:spPr>
          <a:xfrm>
            <a:off x="6467759" y="4459883"/>
            <a:ext cx="176696" cy="309209"/>
          </a:xfrm>
          <a:prstGeom prst="foldedCorner">
            <a:avLst/>
          </a:prstGeom>
          <a:solidFill>
            <a:srgbClr val="0015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the Cloud – Requirements &amp; 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528763"/>
            <a:ext cx="8297043" cy="4391025"/>
          </a:xfrm>
        </p:spPr>
        <p:txBody>
          <a:bodyPr/>
          <a:lstStyle/>
          <a:p>
            <a:r>
              <a:rPr lang="en-GB" sz="2000" dirty="0" smtClean="0"/>
              <a:t>Requirements</a:t>
            </a:r>
          </a:p>
          <a:p>
            <a:pPr lvl="1"/>
            <a:r>
              <a:rPr lang="en-GB" sz="1800" dirty="0" smtClean="0"/>
              <a:t>No </a:t>
            </a:r>
            <a:r>
              <a:rPr lang="en-GB" sz="1800" dirty="0"/>
              <a:t>modification of Eucalyptus code </a:t>
            </a:r>
            <a:r>
              <a:rPr lang="en-GB" sz="1800" dirty="0" smtClean="0"/>
              <a:t>base;</a:t>
            </a:r>
            <a:endParaRPr lang="en-GB" sz="1800" dirty="0"/>
          </a:p>
          <a:p>
            <a:pPr lvl="1"/>
            <a:r>
              <a:rPr lang="en-GB" sz="1800" dirty="0"/>
              <a:t>Accounting based on local </a:t>
            </a:r>
            <a:r>
              <a:rPr lang="en-GB" sz="1800" dirty="0" smtClean="0"/>
              <a:t>accounts with VM</a:t>
            </a:r>
            <a:r>
              <a:rPr lang="en-GB" sz="1800" dirty="0"/>
              <a:t>, EBS, Snapshot usage for each registered user;</a:t>
            </a:r>
          </a:p>
          <a:p>
            <a:pPr lvl="1"/>
            <a:r>
              <a:rPr lang="en-GB" sz="1800" dirty="0"/>
              <a:t>Non-destructive treatment </a:t>
            </a:r>
            <a:r>
              <a:rPr lang="en-GB" sz="1800" dirty="0" smtClean="0"/>
              <a:t>and permanent recording of </a:t>
            </a:r>
            <a:r>
              <a:rPr lang="en-GB" sz="1800" dirty="0"/>
              <a:t>accounting data;</a:t>
            </a:r>
          </a:p>
          <a:p>
            <a:pPr lvl="1"/>
            <a:r>
              <a:rPr lang="en-GB" sz="1800" dirty="0" smtClean="0"/>
              <a:t>Open </a:t>
            </a:r>
            <a:r>
              <a:rPr lang="en-GB" sz="1800" dirty="0"/>
              <a:t>s</a:t>
            </a:r>
            <a:r>
              <a:rPr lang="en-GB" sz="1800" dirty="0" smtClean="0"/>
              <a:t>tandard </a:t>
            </a:r>
            <a:r>
              <a:rPr lang="en-GB" sz="1800" dirty="0"/>
              <a:t>p</a:t>
            </a:r>
            <a:r>
              <a:rPr lang="en-GB" sz="1800" dirty="0" smtClean="0"/>
              <a:t>ublishing allowing for </a:t>
            </a:r>
            <a:r>
              <a:rPr lang="en-GB" sz="1800" dirty="0"/>
              <a:t>multiple types of consumption.</a:t>
            </a:r>
          </a:p>
          <a:p>
            <a:endParaRPr lang="en-GB" sz="2000" dirty="0" smtClean="0"/>
          </a:p>
          <a:p>
            <a:r>
              <a:rPr lang="en-GB" sz="2000" dirty="0" smtClean="0"/>
              <a:t>Implementation</a:t>
            </a:r>
          </a:p>
          <a:p>
            <a:pPr lvl="1"/>
            <a:r>
              <a:rPr lang="en-GB" sz="1800" dirty="0" smtClean="0"/>
              <a:t>Data sources: Eucalyptus logs (</a:t>
            </a:r>
            <a:r>
              <a:rPr lang="en-GB" sz="1800" dirty="0" err="1" smtClean="0"/>
              <a:t>cc.log</a:t>
            </a:r>
            <a:r>
              <a:rPr lang="en-GB" sz="1800" dirty="0" smtClean="0"/>
              <a:t>, output-</a:t>
            </a:r>
            <a:r>
              <a:rPr lang="en-GB" sz="1800" dirty="0" err="1" smtClean="0"/>
              <a:t>cloud.log</a:t>
            </a:r>
            <a:r>
              <a:rPr lang="en-GB" sz="1800" dirty="0" smtClean="0"/>
              <a:t>, debug-</a:t>
            </a:r>
            <a:r>
              <a:rPr lang="en-GB" sz="1800" dirty="0" err="1" smtClean="0"/>
              <a:t>cloud.log</a:t>
            </a:r>
            <a:r>
              <a:rPr lang="en-GB" sz="1800" dirty="0" smtClean="0"/>
              <a:t>);</a:t>
            </a:r>
          </a:p>
          <a:p>
            <a:pPr lvl="1"/>
            <a:r>
              <a:rPr lang="en-GB" sz="1800" dirty="0" smtClean="0"/>
              <a:t>4 stage design:</a:t>
            </a:r>
          </a:p>
          <a:p>
            <a:pPr lvl="2"/>
            <a:r>
              <a:rPr lang="en-GB" sz="1800" dirty="0" smtClean="0"/>
              <a:t>Aggregation: logs are parsed. Records are date and time stamped, checked for duplication and saved in daily archive files;</a:t>
            </a:r>
          </a:p>
          <a:p>
            <a:pPr lvl="2"/>
            <a:r>
              <a:rPr lang="en-GB" sz="1800" dirty="0" smtClean="0"/>
              <a:t>Parsing, records are parsed and stored into an accounting database (</a:t>
            </a:r>
            <a:r>
              <a:rPr lang="en-GB" sz="1800" dirty="0" err="1" smtClean="0"/>
              <a:t>MySql</a:t>
            </a:r>
            <a:r>
              <a:rPr lang="en-GB" sz="1800" dirty="0" smtClean="0"/>
              <a:t> 5.1);</a:t>
            </a:r>
          </a:p>
          <a:p>
            <a:pPr lvl="2"/>
            <a:r>
              <a:rPr lang="en-GB" sz="1800" dirty="0" smtClean="0"/>
              <a:t>Mining, database is mined to create OGF standard usage records;</a:t>
            </a:r>
          </a:p>
          <a:p>
            <a:pPr lvl="2"/>
            <a:r>
              <a:rPr lang="en-GB" sz="1800" dirty="0" smtClean="0"/>
              <a:t>Uploading, Usage Records are uploaded to the RUS server.</a:t>
            </a:r>
          </a:p>
        </p:txBody>
      </p:sp>
    </p:spTree>
    <p:extLst>
      <p:ext uri="{BB962C8B-B14F-4D97-AF65-F5344CB8AC3E}">
        <p14:creationId xmlns:p14="http://schemas.microsoft.com/office/powerpoint/2010/main" val="40081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not so simple Accounting Database Schema</a:t>
            </a:r>
            <a:endParaRPr lang="en-GB" dirty="0"/>
          </a:p>
        </p:txBody>
      </p:sp>
      <p:pic>
        <p:nvPicPr>
          <p:cNvPr id="4" name="Content Placeholder 3" descr="db_no_regres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7" r="5657"/>
          <a:stretch>
            <a:fillRect/>
          </a:stretch>
        </p:blipFill>
        <p:spPr>
          <a:xfrm>
            <a:off x="36317" y="1174847"/>
            <a:ext cx="9118671" cy="5350497"/>
          </a:xfrm>
        </p:spPr>
      </p:pic>
    </p:spTree>
    <p:extLst>
      <p:ext uri="{BB962C8B-B14F-4D97-AF65-F5344CB8AC3E}">
        <p14:creationId xmlns:p14="http://schemas.microsoft.com/office/powerpoint/2010/main" val="179568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Accounting the Cloud – Advantages &amp;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3" y="1528763"/>
            <a:ext cx="8153027" cy="4391025"/>
          </a:xfrm>
        </p:spPr>
        <p:txBody>
          <a:bodyPr/>
          <a:lstStyle/>
          <a:p>
            <a:r>
              <a:rPr lang="en-GB" sz="2000" dirty="0" smtClean="0"/>
              <a:t>Advantages:</a:t>
            </a:r>
          </a:p>
          <a:p>
            <a:pPr lvl="1"/>
            <a:r>
              <a:rPr lang="en-GB" sz="1800" dirty="0" smtClean="0"/>
              <a:t>Full regression chain from account record to original Eucalyptus logs;</a:t>
            </a:r>
          </a:p>
          <a:p>
            <a:pPr lvl="1"/>
            <a:r>
              <a:rPr lang="en-GB" sz="1800" dirty="0" smtClean="0"/>
              <a:t>Agnostic storage and representation of the accounting records (SQL);</a:t>
            </a:r>
          </a:p>
          <a:p>
            <a:pPr lvl="1"/>
            <a:r>
              <a:rPr lang="en-GB" sz="1800" dirty="0" smtClean="0"/>
              <a:t>Multiple, concurrent access of accounting records from different types of accounting clients: RUS + local web interface;</a:t>
            </a:r>
          </a:p>
          <a:p>
            <a:pPr lvl="1"/>
            <a:r>
              <a:rPr lang="en-GB" sz="1800" dirty="0" smtClean="0"/>
              <a:t>Multiple representation of the accounting logs (SQL DB + aggregated files) allows for consistency tests embedded in the parser;</a:t>
            </a:r>
            <a:endParaRPr lang="en-GB" sz="2000" dirty="0" smtClean="0"/>
          </a:p>
          <a:p>
            <a:r>
              <a:rPr lang="en-GB" sz="2000" dirty="0" smtClean="0"/>
              <a:t>Challenges:</a:t>
            </a:r>
          </a:p>
          <a:p>
            <a:pPr lvl="1"/>
            <a:r>
              <a:rPr lang="en-GB" sz="1800" dirty="0" smtClean="0"/>
              <a:t>High volume of daily logs: up to 500Mb daily for just 3 file types;</a:t>
            </a:r>
          </a:p>
          <a:p>
            <a:pPr lvl="1"/>
            <a:r>
              <a:rPr lang="en-GB" sz="1800" dirty="0" smtClean="0"/>
              <a:t>Highly redundant log information -&gt; expensive duplicates checking;</a:t>
            </a:r>
          </a:p>
          <a:p>
            <a:pPr lvl="1"/>
            <a:r>
              <a:rPr lang="en-GB" sz="1800" dirty="0" smtClean="0"/>
              <a:t>Non uniform formatting of log records, lack or date stamping for 2/3 of them.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628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lligentDocuments">
  <a:themeElements>
    <a:clrScheme name="Custom 2">
      <a:dk1>
        <a:srgbClr val="021536"/>
      </a:dk1>
      <a:lt1>
        <a:srgbClr val="FFFFFF"/>
      </a:lt1>
      <a:dk2>
        <a:srgbClr val="FFFFFF"/>
      </a:dk2>
      <a:lt2>
        <a:srgbClr val="E7E7E9"/>
      </a:lt2>
      <a:accent1>
        <a:srgbClr val="001535"/>
      </a:accent1>
      <a:accent2>
        <a:srgbClr val="0A2959"/>
      </a:accent2>
      <a:accent3>
        <a:srgbClr val="FFFFFF"/>
      </a:accent3>
      <a:accent4>
        <a:srgbClr val="001242"/>
      </a:accent4>
      <a:accent5>
        <a:srgbClr val="C3D4E3"/>
      </a:accent5>
      <a:accent6>
        <a:srgbClr val="021536"/>
      </a:accent6>
      <a:hlink>
        <a:srgbClr val="1D14E4"/>
      </a:hlink>
      <a:folHlink>
        <a:srgbClr val="872DA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elligent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ligent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8">
        <a:dk1>
          <a:srgbClr val="7A0200"/>
        </a:dk1>
        <a:lt1>
          <a:srgbClr val="FFFFFF"/>
        </a:lt1>
        <a:dk2>
          <a:srgbClr val="FFFFFF"/>
        </a:dk2>
        <a:lt2>
          <a:srgbClr val="969696"/>
        </a:lt2>
        <a:accent1>
          <a:srgbClr val="D74119"/>
        </a:accent1>
        <a:accent2>
          <a:srgbClr val="E27023"/>
        </a:accent2>
        <a:accent3>
          <a:srgbClr val="FFFFFF"/>
        </a:accent3>
        <a:accent4>
          <a:srgbClr val="670100"/>
        </a:accent4>
        <a:accent5>
          <a:srgbClr val="E8B0AB"/>
        </a:accent5>
        <a:accent6>
          <a:srgbClr val="CD651F"/>
        </a:accent6>
        <a:hlink>
          <a:srgbClr val="E4028C"/>
        </a:hlink>
        <a:folHlink>
          <a:srgbClr val="AA2D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9">
        <a:dk1>
          <a:srgbClr val="7A0200"/>
        </a:dk1>
        <a:lt1>
          <a:srgbClr val="FFFFFF"/>
        </a:lt1>
        <a:dk2>
          <a:srgbClr val="FFFFFF"/>
        </a:dk2>
        <a:lt2>
          <a:srgbClr val="E7E7E9"/>
        </a:lt2>
        <a:accent1>
          <a:srgbClr val="D74119"/>
        </a:accent1>
        <a:accent2>
          <a:srgbClr val="E27023"/>
        </a:accent2>
        <a:accent3>
          <a:srgbClr val="FFFFFF"/>
        </a:accent3>
        <a:accent4>
          <a:srgbClr val="670100"/>
        </a:accent4>
        <a:accent5>
          <a:srgbClr val="E8B0AB"/>
        </a:accent5>
        <a:accent6>
          <a:srgbClr val="CD651F"/>
        </a:accent6>
        <a:hlink>
          <a:srgbClr val="E4028C"/>
        </a:hlink>
        <a:folHlink>
          <a:srgbClr val="AA2D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OeRC Dark Template.potx</Template>
  <TotalTime>31976</TotalTime>
  <Words>325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IntelligentDocuments</vt:lpstr>
      <vt:lpstr>Implementing Accounting within an IaaS Cloud</vt:lpstr>
      <vt:lpstr>Develop our Pilot case studies</vt:lpstr>
      <vt:lpstr>Accounting the Cloud – Requirements &amp; Implementation</vt:lpstr>
      <vt:lpstr>The not so simple Accounting Database Schema</vt:lpstr>
      <vt:lpstr>Accounting the Cloud – Advantages &amp; Challenges</vt:lpstr>
    </vt:vector>
  </TitlesOfParts>
  <Company>Trefethen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Trefethen</dc:creator>
  <cp:lastModifiedBy>David Wallom</cp:lastModifiedBy>
  <cp:revision>626</cp:revision>
  <dcterms:created xsi:type="dcterms:W3CDTF">2009-11-30T10:52:09Z</dcterms:created>
  <dcterms:modified xsi:type="dcterms:W3CDTF">2011-09-26T08:36:06Z</dcterms:modified>
</cp:coreProperties>
</file>