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93" r:id="rId2"/>
    <p:sldId id="295" r:id="rId3"/>
    <p:sldId id="296" r:id="rId4"/>
    <p:sldId id="297" r:id="rId5"/>
    <p:sldId id="314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12" r:id="rId15"/>
    <p:sldId id="313" r:id="rId16"/>
    <p:sldId id="311" r:id="rId17"/>
    <p:sldId id="306" r:id="rId18"/>
    <p:sldId id="307" r:id="rId19"/>
    <p:sldId id="308" r:id="rId20"/>
    <p:sldId id="309" r:id="rId21"/>
    <p:sldId id="310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5pPr>
    <a:lvl6pPr marL="2286000" algn="l" defTabSz="457200" rtl="0" eaLnBrk="1" latinLnBrk="0" hangingPunct="1"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6pPr>
    <a:lvl7pPr marL="2743200" algn="l" defTabSz="457200" rtl="0" eaLnBrk="1" latinLnBrk="0" hangingPunct="1"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7pPr>
    <a:lvl8pPr marL="3200400" algn="l" defTabSz="457200" rtl="0" eaLnBrk="1" latinLnBrk="0" hangingPunct="1"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8pPr>
    <a:lvl9pPr marL="3657600" algn="l" defTabSz="457200" rtl="0" eaLnBrk="1" latinLnBrk="0" hangingPunct="1">
      <a:defRPr sz="2800" b="1" kern="1200">
        <a:solidFill>
          <a:schemeClr val="accent1"/>
        </a:solidFill>
        <a:latin typeface="Trebuchet MS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FFE090"/>
    <a:srgbClr val="FFCC66"/>
    <a:srgbClr val="6666FF"/>
    <a:srgbClr val="FFFF66"/>
    <a:srgbClr val="FFFFFF"/>
    <a:srgbClr val="FF0080"/>
    <a:srgbClr val="008080"/>
    <a:srgbClr val="80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6768" autoAdjust="0"/>
  </p:normalViewPr>
  <p:slideViewPr>
    <p:cSldViewPr snapToGrid="0">
      <p:cViewPr>
        <p:scale>
          <a:sx n="100" d="100"/>
          <a:sy n="100" d="100"/>
        </p:scale>
        <p:origin x="-1072" y="-64"/>
      </p:cViewPr>
      <p:guideLst>
        <p:guide orient="horz" pos="239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32"/>
    </p:cViewPr>
  </p:sorterViewPr>
  <p:notesViewPr>
    <p:cSldViewPr snapToGrid="0">
      <p:cViewPr varScale="1">
        <p:scale>
          <a:sx n="55" d="100"/>
          <a:sy n="55" d="100"/>
        </p:scale>
        <p:origin x="-178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95C8FE92-D6F1-F14A-BEB5-B895D492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501C4113-2466-DC48-BAFD-35BC4AF17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52C9B-CB35-E842-A61D-4B6E8920D33F}" type="slidenum">
              <a:rPr lang="en-GB">
                <a:latin typeface="Times" charset="0"/>
                <a:ea typeface="Arial" charset="0"/>
                <a:cs typeface="Arial" charset="0"/>
              </a:rPr>
              <a:pPr/>
              <a:t>1</a:t>
            </a:fld>
            <a:endParaRPr lang="en-GB">
              <a:latin typeface="Times" charset="0"/>
              <a:ea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B22342-72EA-A344-8B11-9D84927CF75D}" type="slidenum">
              <a:rPr lang="en-GB"/>
              <a:pPr/>
              <a:t>17</a:t>
            </a:fld>
            <a:endParaRPr lang="en-GB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59E6C1-B7D9-9F4D-AC37-C280BE1E9993}" type="slidenum">
              <a:rPr lang="en-GB"/>
              <a:pPr/>
              <a:t>18</a:t>
            </a:fld>
            <a:endParaRPr lang="en-GB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E8A70-4AB6-2C44-8559-DA883F252927}" type="slidenum">
              <a:rPr lang="en-GB"/>
              <a:pPr/>
              <a:t>19</a:t>
            </a:fld>
            <a:endParaRPr lang="en-GB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62C882-AE18-644E-AD7C-30E269791E07}" type="slidenum">
              <a:rPr lang="en-GB"/>
              <a:pPr/>
              <a:t>20</a:t>
            </a:fld>
            <a:endParaRPr lang="en-GB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5465" rIns="0" bIns="0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Power cut's etc no doubt adding to the woes.  We'll be taking note of this stat in future.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Note that no GGUS tickets is a </a:t>
            </a:r>
            <a:r>
              <a:rPr lang="en-GB" sz="1800" dirty="0" err="1">
                <a:latin typeface="Arial" charset="0"/>
                <a:ea typeface="MS Gothic" charset="0"/>
                <a:cs typeface="MS Gothic" charset="0"/>
              </a:rPr>
              <a:t>nessecary</a:t>
            </a: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, but not </a:t>
            </a:r>
            <a:r>
              <a:rPr lang="en-GB" sz="1800" dirty="0" err="1">
                <a:latin typeface="Arial" charset="0"/>
                <a:ea typeface="MS Gothic" charset="0"/>
                <a:cs typeface="MS Gothic" charset="0"/>
              </a:rPr>
              <a:t>sufficent</a:t>
            </a: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, condition for this – we monitor to spot problems before users do, and sometime things are reported informally.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This is not meant to be a presented as a problem – just a statement that this is where we are.  These problems have been spread everywhere, roughly in proportion to there deployment (so it's not some </a:t>
            </a:r>
            <a:r>
              <a:rPr lang="en-GB" sz="1800" dirty="0" err="1">
                <a:latin typeface="Arial" charset="0"/>
                <a:ea typeface="MS Gothic" charset="0"/>
                <a:cs typeface="MS Gothic" charset="0"/>
              </a:rPr>
              <a:t>spcific</a:t>
            </a: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 thing here, just the general trend).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ED5BA8-7178-D749-9BB9-2F560863A912}" type="slidenum">
              <a:rPr lang="en-GB"/>
              <a:pPr/>
              <a:t>21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1192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5465" rIns="0" bIns="0">
            <a:prstTxWarp prst="textNoShape">
              <a:avLst/>
            </a:prstTxWarp>
          </a:bodyPr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Can we put a number on the level of failures expected?  Maybe generate an actual number from last month form Panda?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Graeme has </a:t>
            </a:r>
            <a:r>
              <a:rPr lang="en-GB" sz="1800" dirty="0" err="1">
                <a:latin typeface="Arial" charset="0"/>
                <a:ea typeface="MS Gothic" charset="0"/>
                <a:cs typeface="MS Gothic" charset="0"/>
              </a:rPr>
              <a:t>mentiond</a:t>
            </a: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 10-15% in the past?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 err="1">
                <a:latin typeface="Arial" charset="0"/>
                <a:ea typeface="MS Gothic" charset="0"/>
                <a:cs typeface="MS Gothic" charset="0"/>
              </a:rPr>
              <a:t>O(log</a:t>
            </a: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 failures) is </a:t>
            </a:r>
            <a:r>
              <a:rPr lang="en-GB" sz="1800" dirty="0" err="1">
                <a:latin typeface="Arial" charset="0"/>
                <a:ea typeface="MS Gothic" charset="0"/>
                <a:cs typeface="MS Gothic" charset="0"/>
              </a:rPr>
              <a:t>sorta</a:t>
            </a: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 from thin air, but fits with basic observations.  After one failed job, 2 fails is not twice the problem, but roughly 10 is (in terms of human time to handle and recover).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Additional layers of automated retries can mask the problem, but without resolution then they waste resources (both CPU and developer time not spent eliminating problems).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GB" sz="1800" dirty="0">
              <a:latin typeface="Arial" charset="0"/>
              <a:ea typeface="MS Gothic" charset="0"/>
              <a:cs typeface="MS Gothic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GB" sz="1800" dirty="0">
                <a:latin typeface="Arial" charset="0"/>
                <a:ea typeface="MS Gothic" charset="0"/>
                <a:cs typeface="MS Gothic" charset="0"/>
              </a:rPr>
              <a:t>Need to be able to delve into each failed job, before we can eliminate causes of failure.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7761288" y="6616700"/>
            <a:ext cx="1154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b="0" dirty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Slide </a:t>
            </a:r>
            <a:endParaRPr lang="en-GB" sz="1200" b="0" dirty="0">
              <a:solidFill>
                <a:schemeClr val="accent2"/>
              </a:solidFill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89" y="385838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0" hangingPunct="0">
              <a:defRPr sz="1400" b="0">
                <a:solidFill>
                  <a:srgbClr val="00009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7761288" y="6616700"/>
            <a:ext cx="1154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b="0" dirty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Slide </a:t>
            </a:r>
            <a:endParaRPr lang="en-GB" sz="1200" b="0" dirty="0">
              <a:solidFill>
                <a:schemeClr val="accent2"/>
              </a:solidFill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/>
              <a:t>David Britton, University of Glasgow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100" b="0" dirty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EGI TF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0" hangingPunct="0">
              <a:defRPr sz="1400" b="0">
                <a:solidFill>
                  <a:srgbClr val="0000FF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732063B0-4899-BF45-843F-9D307B5E1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7761288" y="6616700"/>
            <a:ext cx="1154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b="0" dirty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Slide </a:t>
            </a:r>
            <a:endParaRPr lang="en-GB" sz="1200" b="0" dirty="0">
              <a:solidFill>
                <a:schemeClr val="accent2"/>
              </a:solidFill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/>
              <a:t>David Britton, University of Glasgow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EGI TF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0" hangingPunct="0">
              <a:defRPr sz="1400" b="0">
                <a:solidFill>
                  <a:srgbClr val="0000FF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1DF4654F-BC7D-4747-8D80-B3602EF24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7761288" y="6616700"/>
            <a:ext cx="1154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b="0" dirty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Slide </a:t>
            </a:r>
            <a:endParaRPr lang="en-GB" sz="1200" b="0" dirty="0">
              <a:solidFill>
                <a:schemeClr val="accent2"/>
              </a:solidFill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/>
              <a:t>David Britton, University of Glasgow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100" b="0" dirty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EGI TF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0" hangingPunct="0">
              <a:defRPr sz="1400" b="0">
                <a:solidFill>
                  <a:srgbClr val="0000FF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1514123E-C692-6045-8E8F-F355CDB20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7761288" y="6616700"/>
            <a:ext cx="1154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b="0" dirty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Slide </a:t>
            </a:r>
            <a:endParaRPr lang="en-GB" sz="1200" b="0" dirty="0">
              <a:solidFill>
                <a:schemeClr val="accent2"/>
              </a:solidFill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100" b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/>
              <a:t>David Britton, University of Glasgow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 sz="1100" b="0" dirty="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EGI TF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0" hangingPunct="0">
              <a:defRPr sz="1400" b="0">
                <a:solidFill>
                  <a:srgbClr val="0000FF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EBA98133-C267-8147-BF83-5459F467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65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9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FF8034CE-3090-A84F-A26D-1AC7B3E35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700" y="6602413"/>
            <a:ext cx="3390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b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r>
              <a:rPr lang="en-GB"/>
              <a:t>David Britton, University of Glasgow</a:t>
            </a: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8338" y="6594475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 b="0" dirty="0" smtClean="0">
                <a:solidFill>
                  <a:schemeClr val="accent2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r>
              <a:rPr lang="en-US" dirty="0" smtClean="0"/>
              <a:t>EGI</a:t>
            </a:r>
            <a:r>
              <a:rPr lang="en-US" dirty="0" smtClean="0"/>
              <a:t> TF</a:t>
            </a:r>
            <a:endParaRPr lang="en-US" dirty="0"/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761288" y="6616700"/>
            <a:ext cx="11541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100" b="0" dirty="0">
                <a:solidFill>
                  <a:srgbClr val="000090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Slide </a:t>
            </a:r>
            <a:endParaRPr lang="en-GB" sz="1200" b="0" dirty="0">
              <a:solidFill>
                <a:srgbClr val="000090"/>
              </a:solidFill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70" r:id="rId4"/>
    <p:sldLayoutId id="2147484271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66FF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Trebuchet MS" charset="0"/>
                <a:ea typeface="Arial" charset="0"/>
                <a:cs typeface="Arial" charset="0"/>
              </a:rPr>
              <a:t>David Britton, University of Glasgow</a:t>
            </a:r>
            <a:endParaRPr lang="en-US" dirty="0" smtClean="0">
              <a:latin typeface="Trebuchet MS" charset="0"/>
              <a:ea typeface="Arial" charset="0"/>
              <a:cs typeface="Arial" charset="0"/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rebuchet MS" charset="0"/>
                <a:ea typeface="Arial" charset="0"/>
                <a:cs typeface="Arial" charset="0"/>
              </a:rPr>
              <a:t>IET, Oct 09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0EC294-0A79-D24A-A459-A71C1D725E55}" type="slidenum">
              <a:rPr lang="en-US" smtClean="0">
                <a:latin typeface="Times" charset="0"/>
                <a:ea typeface="Arial" charset="0"/>
                <a:cs typeface="Arial" charset="0"/>
              </a:rPr>
              <a:pPr/>
              <a:t>1</a:t>
            </a:fld>
            <a:endParaRPr lang="en-US" dirty="0" smtClean="0">
              <a:latin typeface="Times" charset="0"/>
              <a:ea typeface="Arial" charset="0"/>
              <a:cs typeface="Arial" charset="0"/>
            </a:endParaRPr>
          </a:p>
        </p:txBody>
      </p:sp>
      <p:pic>
        <p:nvPicPr>
          <p:cNvPr id="10245" name="Picture 4" descr="gridpp_background_landscape_low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GridPP_logo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147638"/>
            <a:ext cx="318611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265363" y="6038850"/>
            <a:ext cx="6823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solidFill>
                  <a:srgbClr val="FFFF66"/>
                </a:solidFill>
              </a:rPr>
              <a:t>Prof. David Britton</a:t>
            </a:r>
            <a:br>
              <a:rPr lang="en-GB" sz="1600" dirty="0">
                <a:solidFill>
                  <a:srgbClr val="FFFF66"/>
                </a:solidFill>
              </a:rPr>
            </a:br>
            <a:r>
              <a:rPr lang="en-GB" sz="1400" dirty="0" err="1">
                <a:solidFill>
                  <a:srgbClr val="FFFF66"/>
                </a:solidFill>
              </a:rPr>
              <a:t>GridPP</a:t>
            </a:r>
            <a:r>
              <a:rPr lang="en-GB" sz="1400">
                <a:solidFill>
                  <a:srgbClr val="FFFF66"/>
                </a:solidFill>
              </a:rPr>
              <a:t> Project leader</a:t>
            </a:r>
          </a:p>
          <a:p>
            <a:pPr algn="r"/>
            <a:r>
              <a:rPr lang="en-GB" sz="1400">
                <a:solidFill>
                  <a:srgbClr val="FFFF66"/>
                </a:solidFill>
              </a:rPr>
              <a:t>University of Glasgow</a:t>
            </a:r>
            <a:endParaRPr lang="en-GB" sz="1600">
              <a:solidFill>
                <a:srgbClr val="FFFF66"/>
              </a:solidFill>
            </a:endParaRPr>
          </a:p>
        </p:txBody>
      </p:sp>
      <p:pic>
        <p:nvPicPr>
          <p:cNvPr id="10248" name="Picture 23" descr="Glasg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2650" y="303213"/>
            <a:ext cx="14430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57163" y="6042025"/>
            <a:ext cx="2375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dirty="0" smtClean="0">
                <a:solidFill>
                  <a:srgbClr val="FFFF66"/>
                </a:solidFill>
              </a:rPr>
              <a:t>EGI</a:t>
            </a:r>
            <a:r>
              <a:rPr lang="en-GB" sz="1800" dirty="0" smtClean="0">
                <a:solidFill>
                  <a:srgbClr val="FFFF66"/>
                </a:solidFill>
              </a:rPr>
              <a:t> Technical Forum</a:t>
            </a:r>
            <a:endParaRPr lang="en-GB" sz="1800" dirty="0" smtClean="0">
              <a:solidFill>
                <a:srgbClr val="FFFF66"/>
              </a:solidFill>
            </a:endParaRPr>
          </a:p>
          <a:p>
            <a:r>
              <a:rPr lang="en-GB" sz="1800" dirty="0" smtClean="0">
                <a:solidFill>
                  <a:srgbClr val="FFFF66"/>
                </a:solidFill>
              </a:rPr>
              <a:t>21</a:t>
            </a:r>
            <a:r>
              <a:rPr lang="en-GB" sz="1800" baseline="30000" dirty="0" smtClean="0">
                <a:solidFill>
                  <a:srgbClr val="FFFF66"/>
                </a:solidFill>
              </a:rPr>
              <a:t>st</a:t>
            </a:r>
            <a:r>
              <a:rPr lang="en-GB" sz="1800" dirty="0" smtClean="0">
                <a:solidFill>
                  <a:srgbClr val="FFFF66"/>
                </a:solidFill>
              </a:rPr>
              <a:t> Sep 2011</a:t>
            </a:r>
            <a:endParaRPr lang="en-GB" sz="2000" dirty="0" smtClean="0">
              <a:solidFill>
                <a:srgbClr val="FFFF66"/>
              </a:solidFill>
            </a:endParaRPr>
          </a:p>
          <a:p>
            <a:endParaRPr lang="en-US" sz="1800" dirty="0"/>
          </a:p>
        </p:txBody>
      </p:sp>
      <p:sp>
        <p:nvSpPr>
          <p:cNvPr id="10250" name="Rectangle 16" descr="Large grid"/>
          <p:cNvSpPr>
            <a:spLocks noChangeArrowheads="1"/>
          </p:cNvSpPr>
          <p:nvPr/>
        </p:nvSpPr>
        <p:spPr bwMode="auto">
          <a:xfrm>
            <a:off x="1546225" y="2468563"/>
            <a:ext cx="6246813" cy="1936750"/>
          </a:xfrm>
          <a:prstGeom prst="rect">
            <a:avLst/>
          </a:prstGeom>
          <a:pattFill prst="lgGrid">
            <a:fgClr>
              <a:schemeClr val="accent1">
                <a:alpha val="20000"/>
              </a:schemeClr>
            </a:fgClr>
            <a:bgClr>
              <a:schemeClr val="accent2">
                <a:alpha val="20000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/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1893059" y="2690813"/>
            <a:ext cx="54817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smtClean="0">
                <a:solidFill>
                  <a:srgbClr val="FFFF66"/>
                </a:solidFill>
              </a:rPr>
              <a:t>EGI Resource Forum</a:t>
            </a:r>
          </a:p>
          <a:p>
            <a:pPr algn="ctr"/>
            <a:r>
              <a:rPr lang="en-GB" sz="2400" dirty="0" smtClean="0">
                <a:solidFill>
                  <a:srgbClr val="FFFF66"/>
                </a:solidFill>
              </a:rPr>
              <a:t>UK Input</a:t>
            </a:r>
            <a:endParaRPr lang="en-GB" sz="40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0"/>
            <a:ext cx="5778500" cy="1066800"/>
          </a:xfrm>
        </p:spPr>
        <p:txBody>
          <a:bodyPr/>
          <a:lstStyle/>
          <a:p>
            <a:r>
              <a:rPr lang="en-US" sz="4000" b="0" dirty="0" smtClean="0"/>
              <a:t>Types of New </a:t>
            </a:r>
            <a:r>
              <a:rPr lang="en-US" sz="3600" b="0" dirty="0" smtClean="0"/>
              <a:t>Users</a:t>
            </a:r>
            <a:r>
              <a:rPr lang="en-US" sz="4000" b="0" dirty="0" smtClean="0"/>
              <a:t> – </a:t>
            </a:r>
            <a:r>
              <a:rPr lang="en-US" sz="4000" b="0" dirty="0" smtClean="0"/>
              <a:t>(2)</a:t>
            </a:r>
            <a:endParaRPr lang="en-US" sz="4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1778000"/>
            <a:ext cx="889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90"/>
                </a:solidFill>
              </a:rPr>
              <a:t>New collaborations, often without (much) funding. Typically they are keen to engage to make opportunistic use of spare resources.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 e.g. ILC in the UK, via </a:t>
            </a:r>
            <a:r>
              <a:rPr lang="en-US" sz="2000" b="0" dirty="0" err="1" smtClean="0">
                <a:solidFill>
                  <a:srgbClr val="000090"/>
                </a:solidFill>
              </a:rPr>
              <a:t>GridPP</a:t>
            </a:r>
            <a:r>
              <a:rPr lang="en-US" sz="2000" b="0" dirty="0" smtClean="0">
                <a:solidFill>
                  <a:srgbClr val="000090"/>
                </a:solidFill>
              </a:rPr>
              <a:t>, did enormous amounts of simulation work for their L.O.I. without any explicit funding.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The </a:t>
            </a:r>
            <a:r>
              <a:rPr lang="en-US" sz="2000" b="0" dirty="0" err="1" smtClean="0">
                <a:solidFill>
                  <a:srgbClr val="000090"/>
                </a:solidFill>
              </a:rPr>
              <a:t>GridPP</a:t>
            </a:r>
            <a:r>
              <a:rPr lang="en-US" sz="2000" b="0" dirty="0" smtClean="0">
                <a:solidFill>
                  <a:srgbClr val="000090"/>
                </a:solidFill>
              </a:rPr>
              <a:t> model is that 10% of our resources are for these “other” </a:t>
            </a:r>
            <a:r>
              <a:rPr lang="en-US" sz="2000" b="0" dirty="0" err="1" smtClean="0">
                <a:solidFill>
                  <a:srgbClr val="000090"/>
                </a:solidFill>
              </a:rPr>
              <a:t>VOs</a:t>
            </a:r>
            <a:r>
              <a:rPr lang="en-US" sz="2000" b="0" dirty="0" smtClean="0">
                <a:solidFill>
                  <a:srgbClr val="000090"/>
                </a:solidFill>
              </a:rPr>
              <a:t> but the expectation is that, as they mature, they ask for explicit funding to bring resources to the Grid. 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But the important point is that much of the engagement with new groups is via the Tier-2 sites, not the Tier-1.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pPr marL="457200" indent="-457200">
              <a:buAutoNum type="alphaLcParenBoth"/>
            </a:pPr>
            <a:endParaRPr lang="en-US" sz="2000" b="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Example: Glasgow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4306" y="1521619"/>
            <a:ext cx="8827293" cy="27074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Optics VO: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GB" sz="2000" b="0" kern="0" dirty="0" smtClean="0">
                <a:solidFill>
                  <a:srgbClr val="000090"/>
                </a:solidFill>
              </a:rPr>
              <a:t>We negotiated the donation of licences for the Lumerical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software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optical engineering.</a:t>
            </a:r>
          </a:p>
          <a:p>
            <a:pPr marL="431800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 VO</a:t>
            </a:r>
            <a:r>
              <a:rPr lang="en-GB" sz="2400" b="0" kern="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:  </a:t>
            </a:r>
            <a:r>
              <a:rPr lang="en-GB" sz="2000" b="0" kern="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Perform medium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 MPI, CASTEP</a:t>
            </a:r>
          </a:p>
          <a:p>
            <a:pPr marL="431800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PaleoDB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VO: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mining fossil database</a:t>
            </a:r>
          </a:p>
          <a:p>
            <a:pPr marL="431800" marR="0" lvl="0" indent="-32385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EarthSci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VO: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scale MPI, Developmental geology.</a:t>
            </a:r>
          </a:p>
          <a:p>
            <a:pPr marL="431800" indent="-323850" defTabSz="449263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kern="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pPr marL="431800" indent="-323850" defTabSz="449263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kern="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pPr marL="431800" indent="-323850" defTabSz="449263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kern="0" dirty="0" smtClean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  <a:p>
            <a:pPr marL="431800" indent="-323850" defTabSz="449263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b="0" kern="0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588" y="4229100"/>
            <a:ext cx="8382000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indent="-323850" defTabSz="449263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0" kern="0" dirty="0" smtClean="0">
                <a:solidFill>
                  <a:srgbClr val="000090"/>
                </a:solidFill>
              </a:rPr>
              <a:t>It is key to demonstrate to </a:t>
            </a:r>
            <a:r>
              <a:rPr lang="en-GB" sz="2000" b="0" kern="0" dirty="0" smtClean="0">
                <a:solidFill>
                  <a:srgbClr val="000090"/>
                </a:solidFill>
              </a:rPr>
              <a:t>them that the Grid will work for</a:t>
            </a:r>
            <a:r>
              <a:rPr lang="en-GB" sz="2000" b="0" kern="0" dirty="0" smtClean="0">
                <a:solidFill>
                  <a:srgbClr val="000090"/>
                </a:solidFill>
              </a:rPr>
              <a:t> their domain/application </a:t>
            </a:r>
            <a:r>
              <a:rPr lang="en-GB" sz="2000" b="0" kern="0" dirty="0" smtClean="0">
                <a:solidFill>
                  <a:srgbClr val="000090"/>
                </a:solidFill>
              </a:rPr>
              <a:t>without</a:t>
            </a:r>
            <a:r>
              <a:rPr lang="en-GB" sz="2000" b="0" kern="0" dirty="0" smtClean="0">
                <a:solidFill>
                  <a:srgbClr val="000090"/>
                </a:solidFill>
              </a:rPr>
              <a:t> them needing to risk too much.</a:t>
            </a:r>
          </a:p>
          <a:p>
            <a:pPr marL="431800" indent="-323850" defTabSz="449263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b="0" kern="0" dirty="0" smtClean="0">
                <a:solidFill>
                  <a:srgbClr val="000090"/>
                </a:solidFill>
              </a:rPr>
              <a:t>Local experts support</a:t>
            </a:r>
            <a:r>
              <a:rPr lang="en-GB" sz="2000" b="0" kern="0" dirty="0" smtClean="0">
                <a:solidFill>
                  <a:srgbClr val="000090"/>
                </a:solidFill>
              </a:rPr>
              <a:t> during the </a:t>
            </a:r>
            <a:r>
              <a:rPr lang="en-GB" sz="2000" b="0" kern="0" dirty="0" smtClean="0">
                <a:solidFill>
                  <a:srgbClr val="000090"/>
                </a:solidFill>
              </a:rPr>
              <a:t>learning </a:t>
            </a:r>
            <a:r>
              <a:rPr lang="en-GB" sz="2000" b="0" kern="0" dirty="0" smtClean="0">
                <a:solidFill>
                  <a:srgbClr val="000090"/>
                </a:solidFill>
              </a:rPr>
              <a:t>period is essential and </a:t>
            </a:r>
            <a:r>
              <a:rPr lang="en-GB" sz="2000" b="0" i="1" kern="0" dirty="0" smtClean="0">
                <a:solidFill>
                  <a:srgbClr val="000090"/>
                </a:solidFill>
              </a:rPr>
              <a:t>this is why the Tier-2 sites at universities are a natural entry point for new </a:t>
            </a:r>
            <a:r>
              <a:rPr lang="en-GB" sz="2000" b="0" i="1" kern="0" dirty="0" err="1" smtClean="0">
                <a:solidFill>
                  <a:srgbClr val="000090"/>
                </a:solidFill>
              </a:rPr>
              <a:t>VOs</a:t>
            </a:r>
            <a:r>
              <a:rPr lang="en-GB" sz="2000" b="0" i="1" kern="0" dirty="0" smtClean="0">
                <a:solidFill>
                  <a:srgbClr val="000090"/>
                </a:solidFill>
              </a:rPr>
              <a:t> </a:t>
            </a:r>
            <a:r>
              <a:rPr lang="en-GB" sz="2000" b="0" kern="0" dirty="0" smtClean="0">
                <a:solidFill>
                  <a:srgbClr val="000090"/>
                </a:solidFill>
              </a:rPr>
              <a:t>(the 19 universities cover a lot more fields than the Tier-1).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0" y="25400"/>
            <a:ext cx="5410200" cy="1066800"/>
          </a:xfrm>
        </p:spPr>
        <p:txBody>
          <a:bodyPr/>
          <a:lstStyle/>
          <a:p>
            <a:r>
              <a:rPr lang="en-US" sz="4000" b="0" dirty="0" smtClean="0"/>
              <a:t>Observations: Support</a:t>
            </a:r>
            <a:endParaRPr lang="en-US" sz="4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485900"/>
            <a:ext cx="8343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90"/>
                </a:solidFill>
              </a:rPr>
              <a:t>Formal </a:t>
            </a:r>
            <a:r>
              <a:rPr lang="en-US" sz="2000" b="0" dirty="0" smtClean="0">
                <a:solidFill>
                  <a:srgbClr val="000090"/>
                </a:solidFill>
              </a:rPr>
              <a:t>support structures less effective than local contact during formative stages of</a:t>
            </a:r>
            <a:r>
              <a:rPr lang="en-US" sz="2000" b="0" dirty="0" smtClean="0">
                <a:solidFill>
                  <a:srgbClr val="000090"/>
                </a:solidFill>
              </a:rPr>
              <a:t> setting up a new VO. Tier-2 sites in the UK can provide this help to local users.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 </a:t>
            </a:r>
            <a:r>
              <a:rPr lang="en-US" sz="2000" b="0" dirty="0" err="1" smtClean="0">
                <a:solidFill>
                  <a:srgbClr val="000090"/>
                </a:solidFill>
              </a:rPr>
              <a:t>GridPP</a:t>
            </a:r>
            <a:r>
              <a:rPr lang="en-US" sz="2000" b="0" dirty="0" smtClean="0">
                <a:solidFill>
                  <a:srgbClr val="000090"/>
                </a:solidFill>
              </a:rPr>
              <a:t> has 0.5 FTE of effort that we embed in new collaborations for a period of 3-6-9? months to provide a single-contact and dedicated help. This can be an alternative to local help.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Management and support workload scales: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Very </a:t>
            </a:r>
            <a:r>
              <a:rPr lang="en-US" sz="2000" b="0" dirty="0" smtClean="0">
                <a:solidFill>
                  <a:srgbClr val="000090"/>
                </a:solidFill>
              </a:rPr>
              <a:t>weakly with capacity (</a:t>
            </a:r>
            <a:r>
              <a:rPr lang="en-US" sz="2000" b="0" dirty="0" err="1" smtClean="0">
                <a:solidFill>
                  <a:srgbClr val="000090"/>
                </a:solidFill>
              </a:rPr>
              <a:t>eg</a:t>
            </a:r>
            <a:r>
              <a:rPr lang="en-US" sz="2000" b="0" dirty="0" smtClean="0">
                <a:solidFill>
                  <a:srgbClr val="000090"/>
                </a:solidFill>
              </a:rPr>
              <a:t> # worker nodes)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Weakly </a:t>
            </a:r>
            <a:r>
              <a:rPr lang="en-US" sz="2000" b="0" dirty="0" smtClean="0">
                <a:solidFill>
                  <a:srgbClr val="000090"/>
                </a:solidFill>
              </a:rPr>
              <a:t>with number of similar service nodes (</a:t>
            </a:r>
            <a:r>
              <a:rPr lang="en-US" sz="2000" b="0" dirty="0" err="1" smtClean="0">
                <a:solidFill>
                  <a:srgbClr val="000090"/>
                </a:solidFill>
              </a:rPr>
              <a:t>eg</a:t>
            </a:r>
            <a:r>
              <a:rPr lang="en-US" sz="2000" b="0" dirty="0" smtClean="0">
                <a:solidFill>
                  <a:srgbClr val="000090"/>
                </a:solidFill>
              </a:rPr>
              <a:t> # of </a:t>
            </a:r>
            <a:r>
              <a:rPr lang="en-US" sz="2000" b="0" dirty="0" err="1" smtClean="0">
                <a:solidFill>
                  <a:srgbClr val="000090"/>
                </a:solidFill>
              </a:rPr>
              <a:t>CEs</a:t>
            </a:r>
            <a:r>
              <a:rPr lang="en-US" sz="2000" b="0" dirty="0" smtClean="0">
                <a:solidFill>
                  <a:srgbClr val="000090"/>
                </a:solidFill>
              </a:rPr>
              <a:t>)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</a:t>
            </a:r>
            <a:r>
              <a:rPr lang="en-US" sz="2000" b="0" dirty="0" smtClean="0">
                <a:solidFill>
                  <a:srgbClr val="000090"/>
                </a:solidFill>
              </a:rPr>
              <a:t>Strongly </a:t>
            </a:r>
            <a:r>
              <a:rPr lang="en-US" sz="2000" b="0" dirty="0" smtClean="0">
                <a:solidFill>
                  <a:srgbClr val="000090"/>
                </a:solidFill>
              </a:rPr>
              <a:t>with number of </a:t>
            </a:r>
            <a:r>
              <a:rPr lang="en-US" sz="2000" b="0" dirty="0" err="1" smtClean="0">
                <a:solidFill>
                  <a:srgbClr val="000090"/>
                </a:solidFill>
              </a:rPr>
              <a:t>VOs</a:t>
            </a:r>
            <a:r>
              <a:rPr lang="en-US" sz="2000" b="0" dirty="0" smtClean="0">
                <a:solidFill>
                  <a:srgbClr val="000090"/>
                </a:solidFill>
              </a:rPr>
              <a:t> as each VO brings own unique set of:</a:t>
            </a:r>
            <a:r>
              <a:rPr lang="en-US" sz="2000" b="0" dirty="0" smtClean="0">
                <a:solidFill>
                  <a:srgbClr val="000090"/>
                </a:solidFill>
              </a:rPr>
              <a:t>   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  requirements</a:t>
            </a:r>
            <a:r>
              <a:rPr lang="en-US" sz="2000" b="0" dirty="0" smtClean="0">
                <a:solidFill>
                  <a:srgbClr val="000090"/>
                </a:solidFill>
              </a:rPr>
              <a:t>, workflows, software products, contact procedures,</a:t>
            </a:r>
            <a:r>
              <a:rPr lang="en-US" sz="2000" b="0" dirty="0" smtClean="0">
                <a:solidFill>
                  <a:srgbClr val="000090"/>
                </a:solidFill>
              </a:rPr>
              <a:t>  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  education </a:t>
            </a:r>
            <a:r>
              <a:rPr lang="en-US" sz="2000" b="0" dirty="0" smtClean="0">
                <a:solidFill>
                  <a:srgbClr val="000090"/>
                </a:solidFill>
              </a:rPr>
              <a:t>needs and </a:t>
            </a:r>
            <a:r>
              <a:rPr lang="en-US" sz="2000" b="0" dirty="0" smtClean="0">
                <a:solidFill>
                  <a:srgbClr val="000090"/>
                </a:solidFill>
              </a:rPr>
              <a:t>prejudices.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Very </a:t>
            </a:r>
            <a:r>
              <a:rPr lang="en-US" sz="2000" b="0" dirty="0" smtClean="0">
                <a:solidFill>
                  <a:srgbClr val="000090"/>
                </a:solidFill>
              </a:rPr>
              <a:t>strongly with middleware stack/Management structures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endParaRPr lang="en-US" sz="2000" b="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56000" y="12700"/>
            <a:ext cx="5410200" cy="1066800"/>
          </a:xfrm>
        </p:spPr>
        <p:txBody>
          <a:bodyPr/>
          <a:lstStyle/>
          <a:p>
            <a:r>
              <a:rPr lang="en-US" sz="4000" b="0" dirty="0" smtClean="0"/>
              <a:t>Observations: Technical Challenges</a:t>
            </a:r>
            <a:endParaRPr lang="en-US" sz="4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" y="1485900"/>
            <a:ext cx="8801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No </a:t>
            </a:r>
            <a:r>
              <a:rPr lang="en-US" sz="2000" b="0" dirty="0" smtClean="0">
                <a:solidFill>
                  <a:srgbClr val="000090"/>
                </a:solidFill>
              </a:rPr>
              <a:t>single</a:t>
            </a:r>
            <a:r>
              <a:rPr lang="en-US" sz="2000" b="0" dirty="0" smtClean="0">
                <a:solidFill>
                  <a:srgbClr val="000090"/>
                </a:solidFill>
              </a:rPr>
              <a:t> solution </a:t>
            </a:r>
            <a:r>
              <a:rPr lang="en-US" sz="2000" b="0" dirty="0" smtClean="0">
                <a:solidFill>
                  <a:srgbClr val="000090"/>
                </a:solidFill>
              </a:rPr>
              <a:t>meets all community </a:t>
            </a:r>
            <a:r>
              <a:rPr lang="en-US" sz="2000" b="0" dirty="0" smtClean="0">
                <a:solidFill>
                  <a:srgbClr val="000090"/>
                </a:solidFill>
              </a:rPr>
              <a:t>requirements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	e.g. “</a:t>
            </a:r>
            <a:r>
              <a:rPr lang="en-US" sz="2000" b="0" dirty="0" smtClean="0">
                <a:solidFill>
                  <a:srgbClr val="000090"/>
                </a:solidFill>
              </a:rPr>
              <a:t>High throughput” </a:t>
            </a:r>
            <a:r>
              <a:rPr lang="en-US" sz="2000" b="0" dirty="0" err="1" smtClean="0">
                <a:solidFill>
                  <a:srgbClr val="000090"/>
                </a:solidFill>
              </a:rPr>
              <a:t>v</a:t>
            </a:r>
            <a:r>
              <a:rPr lang="en-US" sz="2000" b="0" dirty="0" smtClean="0">
                <a:solidFill>
                  <a:srgbClr val="000090"/>
                </a:solidFill>
              </a:rPr>
              <a:t> “Low-latency” CPU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 lvl="2"/>
            <a:r>
              <a:rPr lang="en-US" sz="2000" b="0" dirty="0" smtClean="0">
                <a:solidFill>
                  <a:srgbClr val="000090"/>
                </a:solidFill>
              </a:rPr>
              <a:t>         Large </a:t>
            </a:r>
            <a:r>
              <a:rPr lang="en-US" sz="2000" b="0" dirty="0" smtClean="0">
                <a:solidFill>
                  <a:srgbClr val="000090"/>
                </a:solidFill>
              </a:rPr>
              <a:t>files  </a:t>
            </a:r>
            <a:r>
              <a:rPr lang="en-US" sz="2000" b="0" dirty="0" err="1" smtClean="0">
                <a:solidFill>
                  <a:srgbClr val="000090"/>
                </a:solidFill>
              </a:rPr>
              <a:t>v</a:t>
            </a:r>
            <a:r>
              <a:rPr lang="en-US" sz="2000" b="0" dirty="0" smtClean="0">
                <a:solidFill>
                  <a:srgbClr val="000090"/>
                </a:solidFill>
              </a:rPr>
              <a:t> small files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	         Data </a:t>
            </a:r>
            <a:r>
              <a:rPr lang="en-US" sz="2000" b="0" dirty="0" smtClean="0">
                <a:solidFill>
                  <a:srgbClr val="000090"/>
                </a:solidFill>
              </a:rPr>
              <a:t>processing </a:t>
            </a:r>
            <a:r>
              <a:rPr lang="en-US" sz="2000" b="0" dirty="0" err="1" smtClean="0">
                <a:solidFill>
                  <a:srgbClr val="000090"/>
                </a:solidFill>
              </a:rPr>
              <a:t>v</a:t>
            </a:r>
            <a:r>
              <a:rPr lang="en-US" sz="2000" b="0" dirty="0" smtClean="0">
                <a:solidFill>
                  <a:srgbClr val="000090"/>
                </a:solidFill>
              </a:rPr>
              <a:t> Data mining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Requirements </a:t>
            </a:r>
            <a:r>
              <a:rPr lang="en-US" sz="2000" b="0" dirty="0" smtClean="0">
                <a:solidFill>
                  <a:srgbClr val="000090"/>
                </a:solidFill>
              </a:rPr>
              <a:t>for commercial licensed products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Global </a:t>
            </a:r>
            <a:r>
              <a:rPr lang="en-US" sz="2000" b="0" dirty="0" smtClean="0">
                <a:solidFill>
                  <a:srgbClr val="000090"/>
                </a:solidFill>
              </a:rPr>
              <a:t>project choices drive need for locally compatible solutions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Existing </a:t>
            </a:r>
            <a:r>
              <a:rPr lang="en-US" sz="2000" b="0" dirty="0" smtClean="0">
                <a:solidFill>
                  <a:srgbClr val="000090"/>
                </a:solidFill>
              </a:rPr>
              <a:t>products often unsatisfactory (hence drive push for</a:t>
            </a:r>
            <a:r>
              <a:rPr lang="en-US" sz="2000" b="0" dirty="0" smtClean="0">
                <a:solidFill>
                  <a:srgbClr val="000090"/>
                </a:solidFill>
              </a:rPr>
              <a:t>  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  alternatives</a:t>
            </a:r>
            <a:r>
              <a:rPr lang="en-US" sz="2000" b="0" dirty="0" smtClean="0">
                <a:solidFill>
                  <a:srgbClr val="000090"/>
                </a:solidFill>
              </a:rPr>
              <a:t>)</a:t>
            </a:r>
            <a:endParaRPr lang="en-US" sz="2000" b="0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Adoption </a:t>
            </a:r>
            <a:r>
              <a:rPr lang="en-US" sz="2000" b="0" dirty="0" smtClean="0">
                <a:solidFill>
                  <a:srgbClr val="000090"/>
                </a:solidFill>
              </a:rPr>
              <a:t>date fixes choices and forces lock in. Hard to move 10PB of</a:t>
            </a:r>
            <a:r>
              <a:rPr lang="en-US" sz="2000" b="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000" b="0" dirty="0" smtClean="0">
                <a:solidFill>
                  <a:srgbClr val="000090"/>
                </a:solidFill>
              </a:rPr>
              <a:t> </a:t>
            </a:r>
            <a:r>
              <a:rPr lang="en-US" sz="2000" b="0" dirty="0" smtClean="0">
                <a:solidFill>
                  <a:srgbClr val="000090"/>
                </a:solidFill>
              </a:rPr>
              <a:t> data </a:t>
            </a:r>
            <a:r>
              <a:rPr lang="en-US" sz="2000" b="0" dirty="0" smtClean="0">
                <a:solidFill>
                  <a:srgbClr val="000090"/>
                </a:solidFill>
              </a:rPr>
              <a:t>to new storage solution etc </a:t>
            </a:r>
            <a:r>
              <a:rPr lang="en-US" sz="2000" b="0" dirty="0" smtClean="0">
                <a:solidFill>
                  <a:srgbClr val="000090"/>
                </a:solidFill>
              </a:rPr>
              <a:t>etc</a:t>
            </a:r>
          </a:p>
          <a:p>
            <a:pPr>
              <a:buFont typeface="Arial"/>
              <a:buChar char="•"/>
            </a:pPr>
            <a:r>
              <a:rPr lang="en-US" sz="2000" b="0" dirty="0" smtClean="0">
                <a:solidFill>
                  <a:srgbClr val="000090"/>
                </a:solidFill>
              </a:rPr>
              <a:t> </a:t>
            </a:r>
            <a:r>
              <a:rPr lang="en-GB" sz="2000" b="0" dirty="0" smtClean="0">
                <a:solidFill>
                  <a:srgbClr val="000090"/>
                </a:solidFill>
              </a:rPr>
              <a:t>User </a:t>
            </a:r>
            <a:r>
              <a:rPr lang="en-GB" sz="2000" b="0" dirty="0" smtClean="0">
                <a:solidFill>
                  <a:srgbClr val="000090"/>
                </a:solidFill>
              </a:rPr>
              <a:t>Interface</a:t>
            </a:r>
            <a:r>
              <a:rPr lang="en-GB" sz="2000" b="0" dirty="0" smtClean="0">
                <a:solidFill>
                  <a:srgbClr val="000090"/>
                </a:solidFill>
              </a:rPr>
              <a:t> / </a:t>
            </a:r>
            <a:r>
              <a:rPr lang="en-GB" sz="2000" b="0" dirty="0" smtClean="0">
                <a:solidFill>
                  <a:srgbClr val="000090"/>
                </a:solidFill>
              </a:rPr>
              <a:t>Job </a:t>
            </a:r>
            <a:r>
              <a:rPr lang="en-GB" sz="2000" b="0" dirty="0" smtClean="0">
                <a:solidFill>
                  <a:srgbClr val="000090"/>
                </a:solidFill>
              </a:rPr>
              <a:t>management (also recommending DIRAC)</a:t>
            </a:r>
          </a:p>
          <a:p>
            <a:pPr>
              <a:buFont typeface="Arial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</a:t>
            </a:r>
            <a:r>
              <a:rPr lang="en-GB" sz="2000" b="0" dirty="0" smtClean="0">
                <a:solidFill>
                  <a:srgbClr val="000090"/>
                </a:solidFill>
              </a:rPr>
              <a:t>VO management – hard to move later; new users need VO but no tools.</a:t>
            </a:r>
          </a:p>
          <a:p>
            <a:pPr>
              <a:buFont typeface="Arial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</a:t>
            </a:r>
            <a:r>
              <a:rPr lang="en-GB" sz="2000" b="0" dirty="0" smtClean="0">
                <a:solidFill>
                  <a:srgbClr val="000090"/>
                </a:solidFill>
              </a:rPr>
              <a:t>Data management – hard for new users.</a:t>
            </a:r>
          </a:p>
          <a:p>
            <a:pPr>
              <a:buFont typeface="Arial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</a:t>
            </a:r>
            <a:r>
              <a:rPr lang="en-GB" sz="2000" b="0" dirty="0" smtClean="0">
                <a:solidFill>
                  <a:srgbClr val="000090"/>
                </a:solidFill>
              </a:rPr>
              <a:t>Software Reliability – improving but still an issue.</a:t>
            </a:r>
          </a:p>
          <a:p>
            <a:pPr>
              <a:buFont typeface="Arial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</a:t>
            </a:r>
            <a:r>
              <a:rPr lang="en-GB" sz="2000" b="0" dirty="0" smtClean="0">
                <a:solidFill>
                  <a:srgbClr val="000090"/>
                </a:solidFill>
              </a:rPr>
              <a:t>Job Reliability – new users expect better.</a:t>
            </a:r>
            <a:endParaRPr lang="en-US" sz="2000" b="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1917700"/>
            <a:ext cx="833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Requirements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of better Reliability, Availability, Serviceability, and Usability of the Grid middleware to support multiple disciplines within the constraints of the existing 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manpower…</a:t>
            </a:r>
          </a:p>
          <a:p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90"/>
                </a:solidFill>
                <a:latin typeface="Arial"/>
                <a:cs typeface="Arial"/>
              </a:rPr>
              <a:t>So faster, better and cheaper!</a:t>
            </a:r>
          </a:p>
          <a:p>
            <a:endParaRPr lang="en-US" sz="2000" b="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90"/>
                </a:solidFill>
                <a:latin typeface="Arial"/>
                <a:cs typeface="Arial"/>
              </a:rPr>
              <a:t>“Within the constraints of the existing manpower” we have </a:t>
            </a:r>
            <a:r>
              <a:rPr lang="en-US" sz="2000" b="0" dirty="0" err="1" smtClean="0">
                <a:solidFill>
                  <a:srgbClr val="000090"/>
                </a:solidFill>
                <a:latin typeface="Arial"/>
                <a:cs typeface="Arial"/>
              </a:rPr>
              <a:t>optimised</a:t>
            </a:r>
            <a:r>
              <a:rPr lang="en-US" sz="2000" b="0" dirty="0" smtClean="0">
                <a:solidFill>
                  <a:srgbClr val="000090"/>
                </a:solidFill>
                <a:latin typeface="Arial"/>
                <a:cs typeface="Arial"/>
              </a:rPr>
              <a:t> things for the LHC. Different disciplines will have different requirements that can only add to the load.</a:t>
            </a:r>
            <a:endParaRPr lang="en-US" sz="2000" b="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98600"/>
            <a:ext cx="833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Need to be careful about imposing a common model that may not work in some countries. </a:t>
            </a:r>
          </a:p>
          <a:p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Business models may expose currently hidden costs with awkward consequences.</a:t>
            </a:r>
          </a:p>
          <a:p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Need to be sure that business models don’t just invent a lot of additional work for little gain.</a:t>
            </a:r>
          </a:p>
          <a:p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Business models may prevent new disciplines joining (how do they argue for funding if they don’t know if the Grid is the solution?)</a:t>
            </a:r>
          </a:p>
          <a:p>
            <a:endParaRPr lang="en-US" sz="2000" b="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b="0" dirty="0" smtClean="0">
                <a:solidFill>
                  <a:srgbClr val="000090"/>
                </a:solidFill>
                <a:latin typeface="Arial"/>
                <a:cs typeface="Arial"/>
              </a:rPr>
              <a:t>Sustainability: The discussion should be about how we continue to do EGI Global and International tasks when EU funding goes away. Discussions of business models pre-supposes the answer to some extent.</a:t>
            </a:r>
            <a:endParaRPr lang="en-US" sz="2000" b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929681" y="25389"/>
            <a:ext cx="8228160" cy="1134839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/>
              <a:t>User Interface /</a:t>
            </a:r>
            <a:br>
              <a:rPr lang="en-GB" sz="3600" dirty="0"/>
            </a:br>
            <a:r>
              <a:rPr lang="en-GB" sz="3600" dirty="0"/>
              <a:t>Job Management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2480" y="1604329"/>
            <a:ext cx="8687519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Except for</a:t>
            </a:r>
            <a:r>
              <a:rPr lang="en-GB" dirty="0" smtClean="0"/>
              <a:t> (some) particle physicists </a:t>
            </a:r>
            <a:r>
              <a:rPr lang="en-GB" dirty="0"/>
              <a:t>most new user communities are </a:t>
            </a:r>
            <a:r>
              <a:rPr lang="en-GB" dirty="0" smtClean="0"/>
              <a:t>not experienced </a:t>
            </a:r>
            <a:r>
              <a:rPr lang="en-GB" dirty="0"/>
              <a:t>in using the Grid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Many aspects of current Grid systems offer a set of facilities – and not an end to end </a:t>
            </a:r>
            <a:r>
              <a:rPr lang="en-GB" dirty="0" smtClean="0"/>
              <a:t>product.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e.g</a:t>
            </a:r>
            <a:r>
              <a:rPr lang="en-GB" dirty="0"/>
              <a:t> Pilot jobs are not part of the default install of Grid middleware.</a:t>
            </a:r>
            <a:endParaRPr lang="en-GB" dirty="0" smtClean="0"/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Recommending </a:t>
            </a:r>
            <a:r>
              <a:rPr lang="en-GB" dirty="0"/>
              <a:t>Dirac for new </a:t>
            </a:r>
            <a:r>
              <a:rPr lang="en-GB" dirty="0" err="1"/>
              <a:t>VO's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510581" y="123453"/>
            <a:ext cx="8228160" cy="10628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5203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/>
              <a:t>VO management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It is much easier to have a dedicated 'small users' VO – the management overhead is smaller, and can be centralised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It is extremely difficult to move from one VO to another – essentially starting again plus additional work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So we find each project, even a small one, is probably better with it's own 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01081" y="0"/>
            <a:ext cx="8228160" cy="10628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5203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b="0" dirty="0"/>
              <a:t>Data management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95523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users with existing data, it often takes some time to work out how best to handle / distribute data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Not all data is organised along lines that fit well with SRM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Even with data that does, it's tricky for users to</a:t>
            </a:r>
            <a:r>
              <a:rPr lang="en-GB" dirty="0" smtClean="0"/>
              <a:t> visualise </a:t>
            </a:r>
            <a:r>
              <a:rPr lang="en-GB" dirty="0"/>
              <a:t>why some ways of distribution are better than others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Initial import of data is often hand held by experts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F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273050"/>
            <a:ext cx="9144000" cy="631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EGI 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063B0-4899-BF45-843F-9D307B5E1A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60801" y="1124744"/>
            <a:ext cx="50165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STFC Facilities: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Neutron </a:t>
            </a: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GB" sz="2000" b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Muon</a:t>
            </a: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Source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Synchrotron Radiation Source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Lasers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Space Science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Particle Physics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Information Technology and Data Storage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Wind Energy Research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Microstructures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Nuclear Physics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20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Radio Communications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17501" y="2559844"/>
            <a:ext cx="4572001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</a:pPr>
            <a:r>
              <a:rPr lang="en-GB" sz="1400" b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STFC Facilities: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Neutron </a:t>
            </a: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GB" sz="1400" b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Muon</a:t>
            </a: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Source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Synchrotron Radiation Source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Lasers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Space Science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Particle Physics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Information Technology and Data Storage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Wind Energy Research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Microstructures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Nuclear Physics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GB" sz="1400" b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Radio Communications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178300" y="1285156"/>
            <a:ext cx="5143500" cy="3645024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2400" b="0" dirty="0">
                <a:solidFill>
                  <a:srgbClr val="000000"/>
                </a:solidFill>
                <a:latin typeface="Calibri" charset="0"/>
              </a:rPr>
              <a:t>User </a:t>
            </a:r>
            <a:r>
              <a:rPr lang="en-GB" sz="2400" b="0" dirty="0" smtClean="0">
                <a:solidFill>
                  <a:srgbClr val="000000"/>
                </a:solidFill>
                <a:latin typeface="Calibri" charset="0"/>
              </a:rPr>
              <a:t>communities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sz="1200" b="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Calibri" charset="0"/>
              </a:rPr>
              <a:t>Particle 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Physics (LHCB, CMS, ATLAS, others)</a:t>
            </a:r>
            <a:endParaRPr lang="en-GB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ISIS (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Neutron &amp; </a:t>
            </a:r>
            <a:r>
              <a:rPr lang="en-GB" b="0" dirty="0" err="1" smtClean="0">
                <a:solidFill>
                  <a:srgbClr val="000000"/>
                </a:solidFill>
                <a:latin typeface="Calibri" charset="0"/>
              </a:rPr>
              <a:t>muon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 source)</a:t>
            </a:r>
            <a:endParaRPr lang="en-GB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Diamond Light Source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British </a:t>
            </a:r>
            <a:r>
              <a:rPr lang="en-GB" b="0" dirty="0">
                <a:solidFill>
                  <a:srgbClr val="000000"/>
                </a:solidFill>
                <a:latin typeface="Calibri" charset="0"/>
              </a:rPr>
              <a:t>Atmospheric Data Centre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Calibri" charset="0"/>
              </a:rPr>
              <a:t>EISCAT (Radar research)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Calibri" charset="0"/>
              </a:rPr>
              <a:t>National Earth Observation Data Centre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World </a:t>
            </a:r>
            <a:r>
              <a:rPr lang="en-GB" b="0" dirty="0">
                <a:solidFill>
                  <a:srgbClr val="000000"/>
                </a:solidFill>
                <a:latin typeface="Calibri" charset="0"/>
              </a:rPr>
              <a:t>Data 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Centre</a:t>
            </a:r>
            <a:endParaRPr lang="en-GB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Calibri" charset="0"/>
              </a:rPr>
              <a:t>Central Laser Facility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National </a:t>
            </a:r>
            <a:r>
              <a:rPr lang="en-GB" b="0" dirty="0">
                <a:solidFill>
                  <a:srgbClr val="000000"/>
                </a:solidFill>
                <a:latin typeface="Calibri" charset="0"/>
              </a:rPr>
              <a:t>Crystallography 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Service</a:t>
            </a:r>
            <a:endParaRPr lang="en-GB" b="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 err="1" smtClean="0">
                <a:solidFill>
                  <a:srgbClr val="000000"/>
                </a:solidFill>
                <a:latin typeface="Calibri" charset="0"/>
              </a:rPr>
              <a:t>Hinode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b="0" dirty="0" smtClean="0">
                <a:solidFill>
                  <a:srgbClr val="000000"/>
                </a:solidFill>
                <a:latin typeface="Calibri" charset="0"/>
              </a:rPr>
              <a:t>(Solar-B)</a:t>
            </a:r>
            <a:endParaRPr lang="en-GB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b="0" dirty="0">
                <a:solidFill>
                  <a:srgbClr val="000000"/>
                </a:solidFill>
                <a:latin typeface="Calibri" charset="0"/>
              </a:rPr>
              <a:t>BBSRC (BITS)</a:t>
            </a:r>
            <a:endParaRPr lang="en-GB" b="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800" b="0" dirty="0" smtClean="0">
                <a:solidFill>
                  <a:srgbClr val="000000"/>
                </a:solidFill>
                <a:latin typeface="Calibri" charset="0"/>
              </a:rPr>
              <a:t>…</a:t>
            </a:r>
            <a:endParaRPr lang="en-GB" sz="18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GB" sz="1800" b="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3" name="Picture 12" descr="STF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93442"/>
            <a:ext cx="3314547" cy="2287958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305300" y="1323256"/>
            <a:ext cx="5143500" cy="3645024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sz="1400" b="0" dirty="0">
                <a:solidFill>
                  <a:srgbClr val="000000"/>
                </a:solidFill>
                <a:latin typeface="Calibri" charset="0"/>
              </a:rPr>
              <a:t>User </a:t>
            </a:r>
            <a:r>
              <a:rPr lang="en-GB" sz="1400" b="0" dirty="0" smtClean="0">
                <a:solidFill>
                  <a:srgbClr val="000000"/>
                </a:solidFill>
                <a:latin typeface="Calibri" charset="0"/>
              </a:rPr>
              <a:t>communities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sz="900" b="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Particle 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Physics (LHCB, CMS, ATLAS, others)</a:t>
            </a:r>
            <a:endParaRPr lang="en-GB" sz="12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ISIS (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Neutron &amp; </a:t>
            </a:r>
            <a:r>
              <a:rPr lang="en-GB" sz="1200" b="0" dirty="0" err="1" smtClean="0">
                <a:solidFill>
                  <a:srgbClr val="000000"/>
                </a:solidFill>
                <a:latin typeface="Calibri" charset="0"/>
              </a:rPr>
              <a:t>muon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 source)</a:t>
            </a:r>
            <a:endParaRPr lang="en-GB" sz="12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Diamond Light Source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British </a:t>
            </a: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Atmospheric Data Centre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EISCAT (Radar research)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National Earth Observation Data Centre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World </a:t>
            </a: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Data 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Centre</a:t>
            </a:r>
            <a:endParaRPr lang="en-GB" sz="12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Central Laser Facility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National </a:t>
            </a: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Crystallography 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Service</a:t>
            </a:r>
            <a:endParaRPr lang="en-GB" sz="1200" b="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 err="1" smtClean="0">
                <a:solidFill>
                  <a:srgbClr val="000000"/>
                </a:solidFill>
                <a:latin typeface="Calibri" charset="0"/>
              </a:rPr>
              <a:t>Hinode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GB" sz="1200" b="0" dirty="0" smtClean="0">
                <a:solidFill>
                  <a:srgbClr val="000000"/>
                </a:solidFill>
                <a:latin typeface="Calibri" charset="0"/>
              </a:rPr>
              <a:t>(Solar-B)</a:t>
            </a:r>
            <a:endParaRPr lang="en-GB" sz="12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200" b="0" dirty="0">
                <a:solidFill>
                  <a:srgbClr val="000000"/>
                </a:solidFill>
                <a:latin typeface="Calibri" charset="0"/>
              </a:rPr>
              <a:t>BBSRC (BITS)</a:t>
            </a:r>
            <a:endParaRPr lang="en-GB" sz="1200" b="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GB" sz="1100" b="0" dirty="0" smtClean="0">
                <a:solidFill>
                  <a:srgbClr val="000000"/>
                </a:solidFill>
                <a:latin typeface="Calibri" charset="0"/>
              </a:rPr>
              <a:t>…</a:t>
            </a:r>
            <a:endParaRPr lang="en-GB" sz="11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GB" sz="1100" b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3588" y="4330700"/>
            <a:ext cx="4305300" cy="1754327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</a:rPr>
              <a:t>Key point</a:t>
            </a:r>
            <a:r>
              <a:rPr lang="en-US" sz="1800" b="0" dirty="0" smtClean="0">
                <a:solidFill>
                  <a:schemeClr val="bg1"/>
                </a:solidFill>
              </a:rPr>
              <a:t>: There are RAL communities who are engaged with ‘the Grid’ but not with EGI. E.g. neutrons and photon sources through </a:t>
            </a:r>
            <a:r>
              <a:rPr lang="en-US" sz="1800" b="0" dirty="0" err="1" smtClean="0">
                <a:solidFill>
                  <a:schemeClr val="bg1"/>
                </a:solidFill>
              </a:rPr>
              <a:t>PaNData</a:t>
            </a:r>
            <a:r>
              <a:rPr lang="en-US" sz="1800" b="0" dirty="0" smtClean="0">
                <a:solidFill>
                  <a:schemeClr val="bg1"/>
                </a:solidFill>
              </a:rPr>
              <a:t>, EU-DAT</a:t>
            </a:r>
            <a:r>
              <a:rPr lang="en-US" sz="1800" b="0" dirty="0" smtClean="0">
                <a:solidFill>
                  <a:schemeClr val="bg1"/>
                </a:solidFill>
              </a:rPr>
              <a:t>, etc. </a:t>
            </a:r>
            <a:r>
              <a:rPr lang="en-US" sz="1800" b="0" dirty="0" smtClean="0">
                <a:solidFill>
                  <a:schemeClr val="bg1"/>
                </a:solidFill>
              </a:rPr>
              <a:t>EGI</a:t>
            </a:r>
            <a:r>
              <a:rPr lang="en-US" sz="1800" b="0" dirty="0" smtClean="0">
                <a:solidFill>
                  <a:schemeClr val="bg1"/>
                </a:solidFill>
              </a:rPr>
              <a:t> could engage </a:t>
            </a:r>
            <a:r>
              <a:rPr lang="en-US" sz="1800" b="0" dirty="0" smtClean="0">
                <a:solidFill>
                  <a:schemeClr val="bg1"/>
                </a:solidFill>
              </a:rPr>
              <a:t>with them, possibly through us. 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6 L -0.32917 -0.24815 " pathEditMode="relative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51389 0.2074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10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1" grpId="0"/>
      <p:bldP spid="11" grpId="1"/>
      <p:bldP spid="14" grpId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323381" y="0"/>
            <a:ext cx="8228160" cy="10628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5203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b="0" dirty="0"/>
              <a:t>Software Reliability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95523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The operations guys were trying to think of the last week where we didn't have to do some (non-routine) </a:t>
            </a:r>
            <a:r>
              <a:rPr lang="en-GB" dirty="0" smtClean="0"/>
              <a:t>maintenance</a:t>
            </a:r>
            <a:r>
              <a:rPr lang="en-GB" dirty="0"/>
              <a:t>, or other fix or diagnosis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They couldn't recall one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Some of these are hardware related, and more self-healing would help, others were pure software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Time spent fixing things is time not spent making things better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701081" y="161553"/>
            <a:ext cx="8228160" cy="10628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5203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/>
              <a:t>Job Reliability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The larger LHC </a:t>
            </a:r>
            <a:r>
              <a:rPr lang="en-GB" dirty="0" err="1"/>
              <a:t>VO's</a:t>
            </a:r>
            <a:r>
              <a:rPr lang="en-GB" dirty="0"/>
              <a:t> expect a certain level of job failures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The smaller the VO, the greater the impact of any failed job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i.e. the human impact is roughly </a:t>
            </a:r>
            <a:r>
              <a:rPr lang="en-GB" dirty="0" err="1"/>
              <a:t>O(log(failures</a:t>
            </a:r>
            <a:r>
              <a:rPr lang="en-GB" dirty="0"/>
              <a:t>))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Pilot job frameworks eliminate some classes of problems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But there are too many failed jobs to fully investigate each 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1066800"/>
          </a:xfrm>
        </p:spPr>
        <p:txBody>
          <a:bodyPr/>
          <a:lstStyle/>
          <a:p>
            <a:r>
              <a:rPr lang="en-GB" sz="4000" dirty="0" smtClean="0"/>
              <a:t>STFC </a:t>
            </a:r>
            <a:r>
              <a:rPr lang="en-GB" sz="4000" dirty="0" err="1" smtClean="0"/>
              <a:t>e</a:t>
            </a:r>
            <a:r>
              <a:rPr lang="en-GB" sz="4000" dirty="0" smtClean="0"/>
              <a:t>-Science Centre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EGI 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063B0-4899-BF45-843F-9D307B5E1A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76088" y="3848348"/>
            <a:ext cx="9320088" cy="2763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sz="3300" i="1" dirty="0" smtClean="0"/>
              <a:t>     Mission</a:t>
            </a:r>
            <a:r>
              <a:rPr lang="en-GB" sz="3300" i="1" dirty="0" smtClean="0"/>
              <a:t>: “Develops </a:t>
            </a:r>
            <a:r>
              <a:rPr lang="en-GB" sz="3300" i="1" dirty="0"/>
              <a:t>and </a:t>
            </a:r>
            <a:r>
              <a:rPr lang="en-GB" sz="3300" i="1" dirty="0" smtClean="0"/>
              <a:t>supports </a:t>
            </a:r>
            <a:r>
              <a:rPr lang="en-GB" sz="3300" i="1" dirty="0"/>
              <a:t>an integrated </a:t>
            </a:r>
            <a:r>
              <a:rPr lang="en-GB" sz="3300" i="1" dirty="0" smtClean="0"/>
              <a:t>research computing </a:t>
            </a:r>
            <a:r>
              <a:rPr lang="en-GB" sz="3300" i="1" dirty="0"/>
              <a:t>infrastructure throughout STFC programmes, </a:t>
            </a:r>
            <a:r>
              <a:rPr lang="en-GB" sz="3300" i="1" dirty="0" smtClean="0"/>
              <a:t>the research </a:t>
            </a:r>
            <a:r>
              <a:rPr lang="en-GB" sz="3300" i="1" dirty="0"/>
              <a:t>communities they support and the national </a:t>
            </a:r>
            <a:r>
              <a:rPr lang="en-GB" sz="3300" i="1" dirty="0" smtClean="0"/>
              <a:t>science and </a:t>
            </a:r>
            <a:r>
              <a:rPr lang="en-GB" sz="3300" i="1" dirty="0"/>
              <a:t>engineering base</a:t>
            </a:r>
            <a:r>
              <a:rPr lang="en-GB" sz="3300" i="1" dirty="0" smtClean="0"/>
              <a:t>.</a:t>
            </a:r>
            <a:r>
              <a:rPr lang="en-GB" sz="3300" i="1" dirty="0" smtClean="0"/>
              <a:t>”   </a:t>
            </a:r>
          </a:p>
          <a:p>
            <a:pPr>
              <a:buNone/>
            </a:pPr>
            <a:r>
              <a:rPr lang="en-GB" sz="3300" dirty="0" smtClean="0"/>
              <a:t>     Operates </a:t>
            </a:r>
            <a:r>
              <a:rPr lang="en-GB" sz="3300" dirty="0" smtClean="0"/>
              <a:t>compute clusters and storage systems for diverse communities including</a:t>
            </a:r>
            <a:r>
              <a:rPr lang="en-GB" sz="3300" dirty="0" smtClean="0"/>
              <a:t>:</a:t>
            </a:r>
          </a:p>
          <a:p>
            <a:pPr>
              <a:buNone/>
            </a:pPr>
            <a:endParaRPr lang="en-GB" sz="1818" dirty="0" smtClean="0"/>
          </a:p>
          <a:p>
            <a:pPr lvl="1"/>
            <a:r>
              <a:rPr lang="en-GB" sz="3300" dirty="0" smtClean="0"/>
              <a:t>STFC </a:t>
            </a:r>
            <a:r>
              <a:rPr lang="en-GB" sz="3300" dirty="0" smtClean="0"/>
              <a:t>Facilities such as ISIS Neutron facility and Lasers</a:t>
            </a:r>
          </a:p>
          <a:p>
            <a:pPr lvl="1"/>
            <a:r>
              <a:rPr lang="en-GB" sz="3300" dirty="0" smtClean="0"/>
              <a:t>Diamond Light Source</a:t>
            </a:r>
          </a:p>
          <a:p>
            <a:pPr lvl="1"/>
            <a:r>
              <a:rPr lang="en-GB" sz="3300" dirty="0" smtClean="0"/>
              <a:t>The LHC and other particle physics projects</a:t>
            </a:r>
          </a:p>
          <a:p>
            <a:pPr lvl="1"/>
            <a:r>
              <a:rPr lang="en-GB" sz="3300" dirty="0" smtClean="0"/>
              <a:t>Space Science</a:t>
            </a:r>
            <a:endParaRPr lang="en-GB" sz="3300" dirty="0" smtClean="0"/>
          </a:p>
          <a:p>
            <a:pPr lvl="1"/>
            <a:r>
              <a:rPr lang="en-GB" sz="3300" dirty="0" smtClean="0"/>
              <a:t>Other national </a:t>
            </a:r>
            <a:r>
              <a:rPr lang="en-GB" sz="3300" dirty="0" smtClean="0"/>
              <a:t>research communities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964" y="1285652"/>
            <a:ext cx="59760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1066800"/>
          </a:xfrm>
        </p:spPr>
        <p:txBody>
          <a:bodyPr/>
          <a:lstStyle/>
          <a:p>
            <a:r>
              <a:rPr lang="en-GB" sz="4000" dirty="0" smtClean="0"/>
              <a:t>RAL Compute Facilities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063B0-4899-BF45-843F-9D307B5E1A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2252" y="1531392"/>
            <a:ext cx="2232248" cy="4392488"/>
            <a:chOff x="611560" y="1916832"/>
            <a:chExt cx="2448272" cy="4392488"/>
          </a:xfrm>
        </p:grpSpPr>
        <p:sp>
          <p:nvSpPr>
            <p:cNvPr id="9" name="Rectangle 8"/>
            <p:cNvSpPr/>
            <p:nvPr/>
          </p:nvSpPr>
          <p:spPr>
            <a:xfrm>
              <a:off x="611560" y="1916832"/>
              <a:ext cx="2232248" cy="4392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GB" sz="2400" b="0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68" y="1988840"/>
              <a:ext cx="2376264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 smtClean="0">
                  <a:solidFill>
                    <a:srgbClr val="000090"/>
                  </a:solidFill>
                </a:rPr>
                <a:t>Tier-1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Service for: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GRIDPP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WLCG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EGI</a:t>
              </a:r>
            </a:p>
            <a:p>
              <a:pPr lvl="1"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Grid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Access</a:t>
              </a: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EGI Middleware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High throughput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6000 cores</a:t>
              </a:r>
            </a:p>
            <a:p>
              <a:pPr>
                <a:buFont typeface="Arial" pitchFamily="34" charset="0"/>
                <a:buChar char="•"/>
              </a:pPr>
              <a:endParaRPr lang="en-GB" sz="2000" b="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68476" y="1531392"/>
            <a:ext cx="2232248" cy="4565546"/>
            <a:chOff x="611560" y="1916832"/>
            <a:chExt cx="2448272" cy="4565546"/>
          </a:xfrm>
        </p:grpSpPr>
        <p:sp>
          <p:nvSpPr>
            <p:cNvPr id="12" name="Rectangle 11"/>
            <p:cNvSpPr/>
            <p:nvPr/>
          </p:nvSpPr>
          <p:spPr>
            <a:xfrm>
              <a:off x="611560" y="1916832"/>
              <a:ext cx="2232248" cy="4392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GB" sz="2400" b="0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1988840"/>
              <a:ext cx="2376264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 smtClean="0">
                  <a:solidFill>
                    <a:srgbClr val="000090"/>
                  </a:solidFill>
                </a:rPr>
                <a:t>SCARF</a:t>
              </a: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Service for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STFC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Facilities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Local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users</a:t>
              </a:r>
            </a:p>
            <a:p>
              <a:pPr lvl="1"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Classic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access</a:t>
              </a: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Commercial S/W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Low latency MPI</a:t>
              </a: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4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000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cores</a:t>
              </a: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2000" b="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84700" y="1531392"/>
            <a:ext cx="2232248" cy="4392488"/>
            <a:chOff x="611560" y="1916832"/>
            <a:chExt cx="2448272" cy="4392488"/>
          </a:xfrm>
        </p:grpSpPr>
        <p:sp>
          <p:nvSpPr>
            <p:cNvPr id="15" name="Rectangle 14"/>
            <p:cNvSpPr/>
            <p:nvPr/>
          </p:nvSpPr>
          <p:spPr>
            <a:xfrm>
              <a:off x="611560" y="1916832"/>
              <a:ext cx="2232248" cy="4392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GB" sz="2400" b="0" dirty="0">
                <a:solidFill>
                  <a:srgbClr val="00009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568" y="1988840"/>
              <a:ext cx="2376264" cy="3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 smtClean="0">
                  <a:solidFill>
                    <a:srgbClr val="000090"/>
                  </a:solidFill>
                </a:rPr>
                <a:t>NGS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>
                  <a:solidFill>
                    <a:srgbClr val="000090"/>
                  </a:solidFill>
                </a:rPr>
                <a:t>Service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for: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National UK 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e-Science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Many </a:t>
              </a:r>
              <a:r>
                <a:rPr lang="en-GB" sz="1800" b="0" dirty="0" err="1" smtClean="0">
                  <a:solidFill>
                    <a:srgbClr val="000090"/>
                  </a:solidFill>
                </a:rPr>
                <a:t>VOs</a:t>
              </a:r>
              <a:endParaRPr lang="en-GB" sz="1800" b="0" dirty="0" smtClean="0">
                <a:solidFill>
                  <a:srgbClr val="000090"/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Grid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Access</a:t>
              </a: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VDT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Low Latency MPI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Licensed S/W</a:t>
              </a:r>
              <a:endParaRPr lang="en-GB" sz="1800" b="0" dirty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288 </a:t>
              </a:r>
              <a:r>
                <a:rPr lang="en-GB" sz="1800" b="0" dirty="0">
                  <a:solidFill>
                    <a:srgbClr val="000090"/>
                  </a:solidFill>
                </a:rPr>
                <a:t>cores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00924" y="1531392"/>
            <a:ext cx="2060476" cy="4565546"/>
            <a:chOff x="611560" y="1916832"/>
            <a:chExt cx="2259877" cy="4565546"/>
          </a:xfrm>
        </p:grpSpPr>
        <p:sp>
          <p:nvSpPr>
            <p:cNvPr id="18" name="Rectangle 17"/>
            <p:cNvSpPr/>
            <p:nvPr/>
          </p:nvSpPr>
          <p:spPr>
            <a:xfrm>
              <a:off x="611560" y="1916832"/>
              <a:ext cx="2232248" cy="4392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en-GB" sz="2400" b="0" dirty="0">
                <a:solidFill>
                  <a:srgbClr val="00009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568" y="1988840"/>
              <a:ext cx="2187869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0" dirty="0" smtClean="0">
                  <a:solidFill>
                    <a:srgbClr val="000090"/>
                  </a:solidFill>
                </a:rPr>
                <a:t>NSCCS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Service for: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UK                   Computational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Chemistry</a:t>
              </a: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Classic </a:t>
              </a:r>
              <a:r>
                <a:rPr lang="en-GB" sz="1800" b="0" dirty="0" smtClean="0">
                  <a:solidFill>
                    <a:srgbClr val="000090"/>
                  </a:solidFill>
                </a:rPr>
                <a:t>access</a:t>
              </a:r>
            </a:p>
            <a:p>
              <a:pPr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Commercial S/W 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Community shared licences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1800" b="0" dirty="0" smtClean="0">
                  <a:solidFill>
                    <a:srgbClr val="000090"/>
                  </a:solidFill>
                </a:rPr>
                <a:t>Community specific software</a:t>
              </a:r>
            </a:p>
            <a:p>
              <a:pPr lvl="1">
                <a:buFont typeface="Arial" pitchFamily="34" charset="0"/>
                <a:buChar char="•"/>
              </a:pPr>
              <a:endParaRPr lang="en-GB" sz="1800" b="0" dirty="0" smtClean="0">
                <a:solidFill>
                  <a:srgbClr val="00009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GB" sz="2000" b="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69894" y="5923880"/>
            <a:ext cx="4032449" cy="845220"/>
            <a:chOff x="1569894" y="5923880"/>
            <a:chExt cx="4032449" cy="845220"/>
          </a:xfrm>
        </p:grpSpPr>
        <p:sp>
          <p:nvSpPr>
            <p:cNvPr id="20" name="TextBox 19"/>
            <p:cNvSpPr txBox="1"/>
            <p:nvPr/>
          </p:nvSpPr>
          <p:spPr>
            <a:xfrm>
              <a:off x="2832100" y="6245880"/>
              <a:ext cx="1470349" cy="52322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00808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8080"/>
                  </a:solidFill>
                </a:rPr>
                <a:t>UK -NGI</a:t>
              </a:r>
              <a:endParaRPr lang="en-US" b="0" dirty="0">
                <a:solidFill>
                  <a:srgbClr val="008080"/>
                </a:solidFill>
              </a:endParaRPr>
            </a:p>
          </p:txBody>
        </p:sp>
        <p:cxnSp>
          <p:nvCxnSpPr>
            <p:cNvPr id="22" name="Shape 21"/>
            <p:cNvCxnSpPr>
              <a:stCxn id="9" idx="2"/>
              <a:endCxn id="20" idx="1"/>
            </p:cNvCxnSpPr>
            <p:nvPr/>
          </p:nvCxnSpPr>
          <p:spPr bwMode="auto">
            <a:xfrm rot="16200000" flipH="1">
              <a:off x="1909192" y="5584582"/>
              <a:ext cx="583610" cy="1262205"/>
            </a:xfrm>
            <a:prstGeom prst="curvedConnector2">
              <a:avLst/>
            </a:prstGeom>
            <a:noFill/>
            <a:ln w="349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hape 22"/>
            <p:cNvCxnSpPr>
              <a:stCxn id="15" idx="2"/>
              <a:endCxn id="20" idx="3"/>
            </p:cNvCxnSpPr>
            <p:nvPr/>
          </p:nvCxnSpPr>
          <p:spPr bwMode="auto">
            <a:xfrm rot="5400000">
              <a:off x="4660591" y="5565738"/>
              <a:ext cx="583610" cy="1299894"/>
            </a:xfrm>
            <a:prstGeom prst="curvedConnector2">
              <a:avLst/>
            </a:prstGeom>
            <a:noFill/>
            <a:ln w="34925" cap="flat" cmpd="sng" algn="ctr">
              <a:solidFill>
                <a:srgbClr val="0080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5626100" cy="1066800"/>
          </a:xfrm>
        </p:spPr>
        <p:txBody>
          <a:bodyPr/>
          <a:lstStyle/>
          <a:p>
            <a:r>
              <a:rPr lang="en-US" b="0" dirty="0" smtClean="0"/>
              <a:t>National Grid Service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1739900"/>
            <a:ext cx="835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90"/>
                </a:solidFill>
              </a:rPr>
              <a:t>The NGS provides the base services (such as CA and </a:t>
            </a:r>
            <a:r>
              <a:rPr lang="en-US" sz="2000" b="0" dirty="0" err="1" smtClean="0">
                <a:solidFill>
                  <a:srgbClr val="000090"/>
                </a:solidFill>
              </a:rPr>
              <a:t>VOMs</a:t>
            </a:r>
            <a:r>
              <a:rPr lang="en-US" sz="2000" b="0" dirty="0" smtClean="0">
                <a:solidFill>
                  <a:srgbClr val="000090"/>
                </a:solidFill>
              </a:rPr>
              <a:t>) on which different communities (e.g. </a:t>
            </a:r>
            <a:r>
              <a:rPr lang="en-US" sz="2000" b="0" dirty="0" err="1" smtClean="0">
                <a:solidFill>
                  <a:srgbClr val="000090"/>
                </a:solidFill>
              </a:rPr>
              <a:t>GridPP/wLCG</a:t>
            </a:r>
            <a:r>
              <a:rPr lang="en-US" sz="2000" b="0" dirty="0" smtClean="0">
                <a:solidFill>
                  <a:srgbClr val="000090"/>
                </a:solidFill>
              </a:rPr>
              <a:t>) can then build discipline-specific infrastructures.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Through the NGS, the UK </a:t>
            </a:r>
            <a:r>
              <a:rPr lang="en-US" sz="2000" b="0" dirty="0" smtClean="0">
                <a:solidFill>
                  <a:srgbClr val="000090"/>
                </a:solidFill>
              </a:rPr>
              <a:t>is actively engaging with other communities through the ESFRI projects with UK involvement. </a:t>
            </a:r>
            <a:r>
              <a:rPr lang="en-US" sz="2000" b="0" dirty="0" err="1" smtClean="0">
                <a:solidFill>
                  <a:srgbClr val="000090"/>
                </a:solidFill>
              </a:rPr>
              <a:t>Clarin</a:t>
            </a:r>
            <a:r>
              <a:rPr lang="en-US" sz="2000" b="0" dirty="0" smtClean="0">
                <a:solidFill>
                  <a:srgbClr val="000090"/>
                </a:solidFill>
              </a:rPr>
              <a:t>, Elixir, </a:t>
            </a:r>
            <a:r>
              <a:rPr lang="en-US" sz="2000" b="0" dirty="0" err="1" smtClean="0">
                <a:solidFill>
                  <a:srgbClr val="000090"/>
                </a:solidFill>
              </a:rPr>
              <a:t>LifeWatch</a:t>
            </a:r>
            <a:r>
              <a:rPr lang="en-US" sz="2000" b="0" dirty="0" smtClean="0">
                <a:solidFill>
                  <a:srgbClr val="000090"/>
                </a:solidFill>
              </a:rPr>
              <a:t>, </a:t>
            </a:r>
            <a:r>
              <a:rPr lang="en-US" sz="2000" b="0" dirty="0" smtClean="0">
                <a:solidFill>
                  <a:srgbClr val="000090"/>
                </a:solidFill>
              </a:rPr>
              <a:t>SKA, DARIAH, </a:t>
            </a:r>
            <a:r>
              <a:rPr lang="en-US" sz="2000" b="0" dirty="0" smtClean="0">
                <a:solidFill>
                  <a:srgbClr val="000090"/>
                </a:solidFill>
              </a:rPr>
              <a:t>ESRF upgrade and </a:t>
            </a:r>
            <a:r>
              <a:rPr lang="en-US" sz="2000" b="0" dirty="0" smtClean="0">
                <a:solidFill>
                  <a:srgbClr val="000090"/>
                </a:solidFill>
              </a:rPr>
              <a:t>hyper. These are UK involvements, </a:t>
            </a:r>
            <a:r>
              <a:rPr lang="en-US" sz="2000" b="0" dirty="0" smtClean="0">
                <a:solidFill>
                  <a:srgbClr val="000090"/>
                </a:solidFill>
              </a:rPr>
              <a:t>but</a:t>
            </a:r>
            <a:r>
              <a:rPr lang="en-US" sz="2000" b="0" dirty="0" smtClean="0">
                <a:solidFill>
                  <a:srgbClr val="000090"/>
                </a:solidFill>
              </a:rPr>
              <a:t> do not involve the UK Tier-1 </a:t>
            </a:r>
            <a:r>
              <a:rPr lang="en-US" sz="2000" b="0" dirty="0" smtClean="0">
                <a:solidFill>
                  <a:srgbClr val="000090"/>
                </a:solidFill>
              </a:rPr>
              <a:t>or </a:t>
            </a:r>
            <a:r>
              <a:rPr lang="en-US" sz="2000" b="0" dirty="0" smtClean="0">
                <a:solidFill>
                  <a:srgbClr val="000090"/>
                </a:solidFill>
              </a:rPr>
              <a:t>Tier-2s.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In parallel, NGS supports national and local activities (at both the project and institutional level), e.g. DIRAC and Digital </a:t>
            </a:r>
            <a:r>
              <a:rPr lang="en-US" sz="2000" b="0" dirty="0" smtClean="0">
                <a:solidFill>
                  <a:srgbClr val="000090"/>
                </a:solidFill>
              </a:rPr>
              <a:t>S</a:t>
            </a:r>
            <a:r>
              <a:rPr lang="en-US" sz="2000" b="0" dirty="0" smtClean="0">
                <a:solidFill>
                  <a:srgbClr val="000090"/>
                </a:solidFill>
              </a:rPr>
              <a:t>ocial Research.</a:t>
            </a:r>
          </a:p>
          <a:p>
            <a:endParaRPr lang="en-US" sz="2000" b="0" dirty="0" smtClean="0">
              <a:solidFill>
                <a:srgbClr val="000090"/>
              </a:solidFill>
            </a:endParaRPr>
          </a:p>
          <a:p>
            <a:r>
              <a:rPr lang="en-US" sz="2000" b="0" dirty="0" smtClean="0">
                <a:solidFill>
                  <a:srgbClr val="000090"/>
                </a:solidFill>
              </a:rPr>
              <a:t>The NGS already has a business model but this is tailored to individual communities.</a:t>
            </a:r>
            <a:endParaRPr lang="en-US" sz="2000" b="0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" y="101600"/>
            <a:ext cx="3048000" cy="889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0" y="0"/>
            <a:ext cx="5410200" cy="1066800"/>
          </a:xfrm>
        </p:spPr>
        <p:txBody>
          <a:bodyPr/>
          <a:lstStyle/>
          <a:p>
            <a:r>
              <a:rPr lang="en-US" sz="4000" b="0" dirty="0" smtClean="0"/>
              <a:t>The Bigger UK Picture</a:t>
            </a:r>
            <a:endParaRPr lang="en-US" sz="40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Screen shot 2011-05-18 at 13.17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39" y="1306523"/>
            <a:ext cx="6314085" cy="3138794"/>
          </a:xfrm>
          <a:prstGeom prst="rect">
            <a:avLst/>
          </a:prstGeom>
        </p:spPr>
      </p:pic>
      <p:pic>
        <p:nvPicPr>
          <p:cNvPr id="7" name="Picture 7" descr="UK_Tier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4" y="1624807"/>
            <a:ext cx="4052135" cy="4344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06900" y="4724400"/>
            <a:ext cx="467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0" dirty="0" smtClean="0">
                <a:solidFill>
                  <a:srgbClr val="000090"/>
                </a:solidFill>
              </a:rPr>
              <a:t> The Tier-2s are </a:t>
            </a:r>
            <a:r>
              <a:rPr lang="en-US" sz="1600" b="0" dirty="0" err="1" smtClean="0">
                <a:solidFill>
                  <a:srgbClr val="000090"/>
                </a:solidFill>
              </a:rPr>
              <a:t>organisational</a:t>
            </a:r>
            <a:r>
              <a:rPr lang="en-US" sz="1600" b="0" dirty="0" smtClean="0">
                <a:solidFill>
                  <a:srgbClr val="000090"/>
                </a:solidFill>
              </a:rPr>
              <a:t> units.</a:t>
            </a:r>
          </a:p>
          <a:p>
            <a:pPr>
              <a:buFont typeface="Arial"/>
              <a:buChar char="•"/>
            </a:pPr>
            <a:r>
              <a:rPr lang="en-US" sz="1600" b="0" dirty="0" smtClean="0">
                <a:solidFill>
                  <a:srgbClr val="000090"/>
                </a:solidFill>
              </a:rPr>
              <a:t> About 19 sites.</a:t>
            </a:r>
          </a:p>
          <a:p>
            <a:pPr>
              <a:buFont typeface="Arial"/>
              <a:buChar char="•"/>
            </a:pPr>
            <a:r>
              <a:rPr lang="en-US" sz="1600" b="0" dirty="0" smtClean="0">
                <a:solidFill>
                  <a:srgbClr val="000090"/>
                </a:solidFill>
              </a:rPr>
              <a:t> Some sites provide a share of a central service; most sites are dedicated facilities.</a:t>
            </a:r>
          </a:p>
          <a:p>
            <a:pPr>
              <a:buFont typeface="Arial"/>
              <a:buChar char="•"/>
            </a:pPr>
            <a:r>
              <a:rPr lang="en-US" sz="1600" b="0" dirty="0" smtClean="0">
                <a:solidFill>
                  <a:srgbClr val="000090"/>
                </a:solidFill>
              </a:rPr>
              <a:t> Some sites focus on one VO; others on several.</a:t>
            </a:r>
          </a:p>
          <a:p>
            <a:pPr>
              <a:buFont typeface="Arial"/>
              <a:buChar char="•"/>
            </a:pPr>
            <a:endParaRPr lang="en-US" sz="1600" b="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 Tier-1 Usage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6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5013176"/>
            <a:ext cx="60452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Dominated </a:t>
            </a:r>
            <a:r>
              <a:rPr lang="en-GB" sz="2000" b="0" dirty="0" smtClean="0">
                <a:solidFill>
                  <a:srgbClr val="000090"/>
                </a:solidFill>
              </a:rPr>
              <a:t>by LHC experiments</a:t>
            </a:r>
            <a:endParaRPr lang="en-GB" sz="2000" b="0" dirty="0" smtClean="0">
              <a:solidFill>
                <a:srgbClr val="00009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Only </a:t>
            </a:r>
            <a:r>
              <a:rPr lang="en-GB" sz="2000" b="0" dirty="0" smtClean="0">
                <a:solidFill>
                  <a:srgbClr val="000090"/>
                </a:solidFill>
              </a:rPr>
              <a:t>4% non-LHC use from number of small </a:t>
            </a:r>
            <a:r>
              <a:rPr lang="en-GB" sz="2000" b="0" dirty="0" err="1" smtClean="0">
                <a:solidFill>
                  <a:srgbClr val="000090"/>
                </a:solidFill>
              </a:rPr>
              <a:t>VOs</a:t>
            </a:r>
            <a:endParaRPr lang="en-GB" sz="2000" b="0" dirty="0" smtClean="0">
              <a:solidFill>
                <a:srgbClr val="00009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Non</a:t>
            </a:r>
            <a:r>
              <a:rPr lang="en-GB" sz="2000" b="0" dirty="0" smtClean="0">
                <a:solidFill>
                  <a:srgbClr val="000090"/>
                </a:solidFill>
              </a:rPr>
              <a:t>-LHC use not reaching target fair-share</a:t>
            </a:r>
            <a:r>
              <a:rPr lang="en-GB" sz="2000" b="0" dirty="0" smtClean="0">
                <a:solidFill>
                  <a:srgbClr val="000090"/>
                </a:solidFill>
              </a:rPr>
              <a:t>  (10%)</a:t>
            </a:r>
          </a:p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Low </a:t>
            </a:r>
            <a:r>
              <a:rPr lang="en-GB" sz="2000" b="0" dirty="0" smtClean="0">
                <a:solidFill>
                  <a:srgbClr val="000090"/>
                </a:solidFill>
              </a:rPr>
              <a:t>demand (usability a deterrent?) </a:t>
            </a:r>
            <a:r>
              <a:rPr lang="en-GB" sz="2400" b="0" dirty="0" smtClean="0">
                <a:solidFill>
                  <a:srgbClr val="000090"/>
                </a:solidFill>
              </a:rPr>
              <a:t> </a:t>
            </a:r>
            <a:endParaRPr lang="en-GB" sz="2400" b="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Tier-2 Usage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2932" y="5394176"/>
            <a:ext cx="4916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Dominated </a:t>
            </a:r>
            <a:r>
              <a:rPr lang="en-GB" sz="2000" b="0" dirty="0" smtClean="0">
                <a:solidFill>
                  <a:srgbClr val="000090"/>
                </a:solidFill>
              </a:rPr>
              <a:t>by LHC experiments</a:t>
            </a:r>
            <a:endParaRPr lang="en-GB" sz="2000" b="0" dirty="0" smtClean="0">
              <a:solidFill>
                <a:srgbClr val="00009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00090"/>
                </a:solidFill>
              </a:rPr>
              <a:t> But non-LHC users reach 10% fair-share.</a:t>
            </a:r>
            <a:endParaRPr lang="en-GB" sz="2000" b="0" dirty="0" smtClean="0">
              <a:solidFill>
                <a:srgbClr val="00009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5900"/>
            <a:ext cx="7442200" cy="372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300" y="25400"/>
            <a:ext cx="5410200" cy="1066800"/>
          </a:xfrm>
        </p:spPr>
        <p:txBody>
          <a:bodyPr/>
          <a:lstStyle/>
          <a:p>
            <a:r>
              <a:rPr lang="en-US" sz="3600" b="0" dirty="0" smtClean="0"/>
              <a:t>Types of New Users – (1)</a:t>
            </a:r>
            <a:endParaRPr lang="en-US" sz="36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Britton, University of Glasgow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4123E-C692-6045-8E8F-F355CDB20A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00" y="1295400"/>
            <a:ext cx="889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90"/>
                </a:solidFill>
              </a:rPr>
              <a:t>M</a:t>
            </a:r>
            <a:r>
              <a:rPr lang="en-US" sz="2000" b="0" dirty="0" smtClean="0">
                <a:solidFill>
                  <a:srgbClr val="000090"/>
                </a:solidFill>
              </a:rPr>
              <a:t>ature </a:t>
            </a:r>
            <a:r>
              <a:rPr lang="en-US" sz="2000" b="0" dirty="0" smtClean="0">
                <a:solidFill>
                  <a:srgbClr val="000090"/>
                </a:solidFill>
              </a:rPr>
              <a:t>collaborations are hard to attract because they already </a:t>
            </a:r>
            <a:r>
              <a:rPr lang="en-US" sz="2000" b="0" dirty="0" smtClean="0">
                <a:solidFill>
                  <a:srgbClr val="000090"/>
                </a:solidFill>
              </a:rPr>
              <a:t>have funding and </a:t>
            </a:r>
            <a:r>
              <a:rPr lang="en-US" sz="2000" b="0" dirty="0" smtClean="0">
                <a:solidFill>
                  <a:srgbClr val="000090"/>
                </a:solidFill>
              </a:rPr>
              <a:t>their own infrastructure which we could not replace</a:t>
            </a:r>
            <a:r>
              <a:rPr lang="en-US" sz="2000" b="0" dirty="0" smtClean="0">
                <a:solidFill>
                  <a:srgbClr val="000090"/>
                </a:solidFill>
              </a:rPr>
              <a:t> without substantial new resources </a:t>
            </a:r>
            <a:r>
              <a:rPr lang="en-US" sz="2000" b="0" dirty="0" smtClean="0">
                <a:solidFill>
                  <a:srgbClr val="000090"/>
                </a:solidFill>
              </a:rPr>
              <a:t>(manpower</a:t>
            </a:r>
            <a:r>
              <a:rPr lang="en-US" sz="2000" b="0" dirty="0" smtClean="0">
                <a:solidFill>
                  <a:srgbClr val="000090"/>
                </a:solidFill>
              </a:rPr>
              <a:t> and/or hardware</a:t>
            </a:r>
            <a:r>
              <a:rPr lang="en-US" sz="2000" b="0" dirty="0" smtClean="0">
                <a:solidFill>
                  <a:srgbClr val="000090"/>
                </a:solidFill>
              </a:rPr>
              <a:t>)</a:t>
            </a:r>
            <a:r>
              <a:rPr lang="en-US" sz="2000" b="0" dirty="0" smtClean="0">
                <a:solidFill>
                  <a:srgbClr val="000090"/>
                </a:solidFill>
              </a:rPr>
              <a:t>. E.g. at RAL there are other (mature and/or large groups) who use different infrastructure(s).</a:t>
            </a:r>
            <a:endParaRPr lang="en-US" sz="2000" b="0" dirty="0">
              <a:solidFill>
                <a:srgbClr val="000090"/>
              </a:solidFill>
            </a:endParaRPr>
          </a:p>
        </p:txBody>
      </p:sp>
      <p:pic>
        <p:nvPicPr>
          <p:cNvPr id="55" name="Picture 54" descr="Screen shot 2011-09-20 at 15.42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99" y="2730500"/>
            <a:ext cx="6834055" cy="3848099"/>
          </a:xfrm>
          <a:prstGeom prst="rect">
            <a:avLst/>
          </a:prstGeom>
          <a:ln>
            <a:solidFill>
              <a:srgbClr val="6666FF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241301" y="4183063"/>
            <a:ext cx="1739900" cy="646331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8080"/>
                </a:solidFill>
              </a:rPr>
              <a:t>RAL Storage Services Users</a:t>
            </a:r>
            <a:endParaRPr lang="en-US" sz="1800" b="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dPP_Liverpool_040914">
  <a:themeElements>
    <a:clrScheme name="GridPP_Liverpool_0409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PP_Liverpool_040914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Trebuchet MS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Trebuchet MS" pitchFamily="-108" charset="0"/>
            <a:ea typeface="Arial" pitchFamily="-108" charset="0"/>
            <a:cs typeface="Arial" pitchFamily="-108" charset="0"/>
          </a:defRPr>
        </a:defPPr>
      </a:lstStyle>
    </a:lnDef>
  </a:objectDefaults>
  <a:extraClrSchemeLst>
    <a:extraClrScheme>
      <a:clrScheme name="GridPP_Liverpool_0409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44165</TotalTime>
  <Words>2128</Words>
  <Application>Microsoft Macintosh PowerPoint</Application>
  <PresentationFormat>On-screen Show (4:3)</PresentationFormat>
  <Paragraphs>292</Paragraphs>
  <Slides>21</Slides>
  <Notes>6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GridPP_Liverpool_040914</vt:lpstr>
      <vt:lpstr>Slide 1</vt:lpstr>
      <vt:lpstr>RAL</vt:lpstr>
      <vt:lpstr>STFC e-Science Centre</vt:lpstr>
      <vt:lpstr>RAL Compute Facilities</vt:lpstr>
      <vt:lpstr>National Grid Service</vt:lpstr>
      <vt:lpstr>The Bigger UK Picture</vt:lpstr>
      <vt:lpstr>RAL Tier-1 Usage</vt:lpstr>
      <vt:lpstr>UK Tier-2 Usage</vt:lpstr>
      <vt:lpstr>Types of New Users – (1)</vt:lpstr>
      <vt:lpstr>Types of New Users – (2)</vt:lpstr>
      <vt:lpstr>Example: Glasgow</vt:lpstr>
      <vt:lpstr>Observations: Support</vt:lpstr>
      <vt:lpstr>Observations: Technical Challenges</vt:lpstr>
      <vt:lpstr>Requirements</vt:lpstr>
      <vt:lpstr>Business Models</vt:lpstr>
      <vt:lpstr>Backup Slides</vt:lpstr>
      <vt:lpstr>User Interface / Job Management</vt:lpstr>
      <vt:lpstr>VO management</vt:lpstr>
      <vt:lpstr>Data management</vt:lpstr>
      <vt:lpstr>Software Reliability</vt:lpstr>
      <vt:lpstr>Job Reliability</vt:lpstr>
    </vt:vector>
  </TitlesOfParts>
  <Company>QMW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GridPP Public Service Summit</dc:title>
  <dc:creator>Steve Lloyd</dc:creator>
  <cp:lastModifiedBy>David Britton</cp:lastModifiedBy>
  <cp:revision>582</cp:revision>
  <dcterms:created xsi:type="dcterms:W3CDTF">2011-09-20T09:14:33Z</dcterms:created>
  <dcterms:modified xsi:type="dcterms:W3CDTF">2011-09-21T13:17:30Z</dcterms:modified>
</cp:coreProperties>
</file>