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577" r:id="rId2"/>
    <p:sldId id="931" r:id="rId3"/>
    <p:sldId id="954" r:id="rId4"/>
    <p:sldId id="932" r:id="rId5"/>
    <p:sldId id="934" r:id="rId6"/>
    <p:sldId id="935" r:id="rId7"/>
    <p:sldId id="944" r:id="rId8"/>
    <p:sldId id="936" r:id="rId9"/>
    <p:sldId id="937" r:id="rId10"/>
    <p:sldId id="945" r:id="rId11"/>
    <p:sldId id="938" r:id="rId12"/>
    <p:sldId id="939" r:id="rId13"/>
    <p:sldId id="955" r:id="rId14"/>
    <p:sldId id="863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6467" autoAdjust="0"/>
    <p:restoredTop sz="94660"/>
  </p:normalViewPr>
  <p:slideViewPr>
    <p:cSldViewPr>
      <p:cViewPr>
        <p:scale>
          <a:sx n="100" d="100"/>
          <a:sy n="100" d="100"/>
        </p:scale>
        <p:origin x="-88" y="-144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tratuslab.eu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StratusLab</a:t>
            </a:r>
            <a:r>
              <a:rPr lang="en-US" dirty="0" smtClean="0"/>
              <a:t> Cloud Distribution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EGI Technical Forum (Lyon, France)</a:t>
            </a:r>
          </a:p>
          <a:p>
            <a:r>
              <a:rPr lang="en-US" dirty="0" smtClean="0"/>
              <a:t>22 September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Claudia: Service Manager</a:t>
            </a:r>
          </a:p>
          <a:p>
            <a:pPr lvl="1"/>
            <a:r>
              <a:rPr lang="en-US" dirty="0" smtClean="0"/>
              <a:t>Provides service (ensemble of machines) management</a:t>
            </a:r>
          </a:p>
          <a:p>
            <a:pPr lvl="1"/>
            <a:r>
              <a:rPr lang="en-US" dirty="0" smtClean="0"/>
              <a:t>Dynamic control/scaling based on monitoring feedback</a:t>
            </a:r>
          </a:p>
          <a:p>
            <a:pPr lvl="1"/>
            <a:r>
              <a:rPr lang="en-US" dirty="0" smtClean="0"/>
              <a:t>Currently being integrated with other </a:t>
            </a:r>
            <a:r>
              <a:rPr lang="en-US" dirty="0" err="1" smtClean="0"/>
              <a:t>StratusLab</a:t>
            </a:r>
            <a:r>
              <a:rPr lang="en-US" dirty="0" smtClean="0"/>
              <a:t> services</a:t>
            </a:r>
          </a:p>
          <a:p>
            <a:r>
              <a:rPr lang="en-US" dirty="0" err="1" smtClean="0"/>
              <a:t>Authn/Authz</a:t>
            </a:r>
            <a:endParaRPr lang="en-US" dirty="0" smtClean="0"/>
          </a:p>
          <a:p>
            <a:pPr lvl="1"/>
            <a:r>
              <a:rPr lang="en-US" dirty="0" smtClean="0"/>
              <a:t>Authentication done through common proxy service</a:t>
            </a:r>
          </a:p>
          <a:p>
            <a:pPr lvl="1"/>
            <a:r>
              <a:rPr lang="en-US" dirty="0" smtClean="0"/>
              <a:t>Allows username/password from LDAP or from file</a:t>
            </a:r>
          </a:p>
          <a:p>
            <a:pPr lvl="1"/>
            <a:r>
              <a:rPr lang="en-US" dirty="0" smtClean="0"/>
              <a:t>Allows use of grid certificates and VOMS proxies</a:t>
            </a:r>
          </a:p>
          <a:p>
            <a:pPr lvl="1"/>
            <a:r>
              <a:rPr lang="en-US" dirty="0" smtClean="0"/>
              <a:t>Authorization done in individual services</a:t>
            </a:r>
          </a:p>
          <a:p>
            <a:pPr lvl="1"/>
            <a:r>
              <a:rPr lang="en-US" dirty="0" smtClean="0"/>
              <a:t>Delegation currently not needed/used (will change if machine or disk images are protected)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Registration Service</a:t>
            </a:r>
          </a:p>
          <a:p>
            <a:pPr lvl="1"/>
            <a:r>
              <a:rPr lang="en-US" dirty="0" smtClean="0"/>
              <a:t>Web service for user registration</a:t>
            </a:r>
          </a:p>
          <a:p>
            <a:pPr lvl="1"/>
            <a:r>
              <a:rPr lang="en-US" dirty="0" smtClean="0"/>
              <a:t>LDAP DB for easy integration with cloud and other services</a:t>
            </a:r>
          </a:p>
          <a:p>
            <a:r>
              <a:rPr lang="en-US" dirty="0" smtClean="0"/>
              <a:t>Accounting/Monitoring</a:t>
            </a:r>
          </a:p>
          <a:p>
            <a:pPr lvl="1"/>
            <a:r>
              <a:rPr lang="en-US" dirty="0" smtClean="0"/>
              <a:t>Ganglia for monitoring of physical and virtual infrastructure</a:t>
            </a:r>
          </a:p>
          <a:p>
            <a:pPr lvl="1"/>
            <a:r>
              <a:rPr lang="en-US" dirty="0" smtClean="0"/>
              <a:t>Simple scripts to extract accounting information for reports</a:t>
            </a:r>
          </a:p>
          <a:p>
            <a:pPr lvl="1"/>
            <a:r>
              <a:rPr lang="en-US" dirty="0" smtClean="0"/>
              <a:t>No publication of the information for the moment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Client</a:t>
            </a:r>
          </a:p>
          <a:p>
            <a:pPr lvl="1"/>
            <a:r>
              <a:rPr lang="en-US" dirty="0" smtClean="0"/>
              <a:t>Command line scripts in python/java with few dependencies</a:t>
            </a:r>
          </a:p>
          <a:p>
            <a:pPr lvl="1"/>
            <a:r>
              <a:rPr lang="en-US" dirty="0" smtClean="0"/>
              <a:t>Works on Mac OSX, Windows, and Linux</a:t>
            </a:r>
          </a:p>
          <a:p>
            <a:r>
              <a:rPr lang="en-US" dirty="0" smtClean="0"/>
              <a:t>Programming Interfaces</a:t>
            </a:r>
          </a:p>
          <a:p>
            <a:pPr lvl="1"/>
            <a:r>
              <a:rPr lang="en-US" dirty="0" smtClean="0"/>
              <a:t>Most services provide REST interfaces</a:t>
            </a:r>
          </a:p>
          <a:p>
            <a:pPr lvl="1"/>
            <a:r>
              <a:rPr lang="en-US" dirty="0" smtClean="0"/>
              <a:t>Easy to program from any language</a:t>
            </a:r>
          </a:p>
          <a:p>
            <a:pPr lvl="1"/>
            <a:r>
              <a:rPr lang="en-US" dirty="0" smtClean="0"/>
              <a:t>Straightforward resource </a:t>
            </a:r>
            <a:r>
              <a:rPr lang="en-US" dirty="0" err="1" smtClean="0">
                <a:sym typeface="Wingdings"/>
              </a:rPr>
              <a:t></a:t>
            </a:r>
            <a:r>
              <a:rPr lang="en-US" dirty="0" smtClean="0">
                <a:sym typeface="Wingdings"/>
              </a:rPr>
              <a:t> URL mapping</a:t>
            </a:r>
          </a:p>
          <a:p>
            <a:pPr lvl="1"/>
            <a:r>
              <a:rPr lang="en-US" dirty="0" smtClean="0">
                <a:sym typeface="Wingdings"/>
              </a:rPr>
              <a:t>Standard interfaces will be implemented (OCCI, CMDI, …)</a:t>
            </a:r>
            <a:endParaRPr lang="en-US" dirty="0" smtClean="0"/>
          </a:p>
          <a:p>
            <a:r>
              <a:rPr lang="en-US" dirty="0" smtClean="0"/>
              <a:t>Libraries</a:t>
            </a:r>
          </a:p>
          <a:p>
            <a:pPr lvl="1"/>
            <a:r>
              <a:rPr lang="en-US" dirty="0" err="1" smtClean="0"/>
              <a:t>jclouds</a:t>
            </a:r>
            <a:r>
              <a:rPr lang="en-US" dirty="0" smtClean="0"/>
              <a:t>, …?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Appliances</a:t>
            </a:r>
          </a:p>
          <a:p>
            <a:pPr lvl="1"/>
            <a:r>
              <a:rPr lang="en-US" dirty="0" smtClean="0"/>
              <a:t>Provide pre-configured, pre-installed software and services</a:t>
            </a:r>
          </a:p>
          <a:p>
            <a:pPr lvl="1"/>
            <a:r>
              <a:rPr lang="en-US" dirty="0" smtClean="0"/>
              <a:t>Makes it easier to get started quickly using cloud resources</a:t>
            </a:r>
          </a:p>
          <a:p>
            <a:pPr lvl="1"/>
            <a:r>
              <a:rPr lang="en-US" dirty="0" smtClean="0"/>
              <a:t>Can make and publish your own appliances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StratusLab</a:t>
            </a:r>
            <a:r>
              <a:rPr lang="en-US" dirty="0" smtClean="0"/>
              <a:t>-Provided Appliances</a:t>
            </a:r>
          </a:p>
          <a:p>
            <a:pPr lvl="1"/>
            <a:r>
              <a:rPr lang="en-US" dirty="0" smtClean="0"/>
              <a:t>Base images: </a:t>
            </a:r>
            <a:r>
              <a:rPr lang="en-US" dirty="0" err="1" smtClean="0"/>
              <a:t>ttylinux</a:t>
            </a:r>
            <a:r>
              <a:rPr lang="en-US" dirty="0" smtClean="0"/>
              <a:t>, </a:t>
            </a:r>
            <a:r>
              <a:rPr lang="en-US" dirty="0" err="1" smtClean="0"/>
              <a:t>CentOS</a:t>
            </a:r>
            <a:r>
              <a:rPr lang="en-US" dirty="0" smtClean="0"/>
              <a:t> 5.5, </a:t>
            </a:r>
            <a:r>
              <a:rPr lang="en-US" dirty="0" err="1" smtClean="0"/>
              <a:t>Ubuntu</a:t>
            </a:r>
            <a:r>
              <a:rPr lang="en-US" dirty="0" smtClean="0"/>
              <a:t> 10.04, </a:t>
            </a:r>
            <a:r>
              <a:rPr lang="en-US" dirty="0" err="1" smtClean="0"/>
              <a:t>OpenSuSE</a:t>
            </a:r>
            <a:r>
              <a:rPr lang="en-US" dirty="0" smtClean="0"/>
              <a:t> (?)</a:t>
            </a:r>
          </a:p>
          <a:p>
            <a:pPr lvl="1"/>
            <a:r>
              <a:rPr lang="en-US" dirty="0" smtClean="0"/>
              <a:t>Grid: CE, SE, WN, APEL/BDII, UI</a:t>
            </a:r>
          </a:p>
          <a:p>
            <a:pPr lvl="1"/>
            <a:r>
              <a:rPr lang="en-US" dirty="0" smtClean="0"/>
              <a:t>Bioinformatics: Data server and analysis images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StratusLab Project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Create comprehensive, open-source,</a:t>
            </a:r>
            <a:br>
              <a:rPr lang="en-US" dirty="0" smtClean="0"/>
            </a:br>
            <a:r>
              <a:rPr lang="en-US" dirty="0" err="1" smtClean="0"/>
              <a:t>IaaS</a:t>
            </a:r>
            <a:r>
              <a:rPr lang="en-US" dirty="0" smtClean="0"/>
              <a:t> cloud distribution</a:t>
            </a:r>
          </a:p>
          <a:p>
            <a:pPr lvl="1"/>
            <a:r>
              <a:rPr lang="en-US" dirty="0" smtClean="0"/>
              <a:t>Focus on supporting grid services</a:t>
            </a:r>
          </a:p>
          <a:p>
            <a:pPr marL="0" indent="0"/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1 June 2010—31 May 2012 (2 years)</a:t>
            </a:r>
          </a:p>
          <a:p>
            <a:pPr lvl="1"/>
            <a:r>
              <a:rPr lang="en-US" dirty="0" smtClean="0"/>
              <a:t>6 partners from 5 countries</a:t>
            </a:r>
          </a:p>
          <a:p>
            <a:pPr lvl="1"/>
            <a:r>
              <a:rPr lang="en-US" dirty="0" smtClean="0"/>
              <a:t>Budget : 3.3 M€ (2.3 M€ EC)</a:t>
            </a:r>
          </a:p>
          <a:p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Site web:  </a:t>
            </a:r>
            <a:r>
              <a:rPr lang="en-US" dirty="0" smtClean="0">
                <a:hlinkClick r:id="rId2"/>
              </a:rPr>
              <a:t>http://stratuslab.eu/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Twitter: @StratusLab</a:t>
            </a:r>
          </a:p>
          <a:p>
            <a:pPr lvl="1"/>
            <a:r>
              <a:rPr lang="en-US" dirty="0" smtClean="0"/>
              <a:t>Support: </a:t>
            </a:r>
            <a:r>
              <a:rPr lang="en-US" dirty="0" smtClean="0">
                <a:hlinkClick r:id="rId3"/>
              </a:rPr>
              <a:t>support@stratuslab.eu</a:t>
            </a:r>
            <a:r>
              <a:rPr lang="en-US" dirty="0" smtClean="0"/>
              <a:t> 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5002212" y="1651000"/>
            <a:ext cx="3316288" cy="4402554"/>
            <a:chOff x="5002212" y="1651000"/>
            <a:chExt cx="3316288" cy="4402554"/>
          </a:xfrm>
        </p:grpSpPr>
        <p:grpSp>
          <p:nvGrpSpPr>
            <p:cNvPr id="3" name="Group 25"/>
            <p:cNvGrpSpPr/>
            <p:nvPr/>
          </p:nvGrpSpPr>
          <p:grpSpPr>
            <a:xfrm>
              <a:off x="5002212" y="3154362"/>
              <a:ext cx="2770188" cy="731838"/>
              <a:chOff x="5002212" y="3001962"/>
              <a:chExt cx="2770188" cy="731838"/>
            </a:xfrm>
          </p:grpSpPr>
          <p:pic>
            <p:nvPicPr>
              <p:cNvPr id="18" name="Picture 17" descr="grnet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02212" y="3001962"/>
                <a:ext cx="1855788" cy="731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8" descr="sixsq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086600" y="3024981"/>
                <a:ext cx="6858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21"/>
            <p:cNvGrpSpPr/>
            <p:nvPr/>
          </p:nvGrpSpPr>
          <p:grpSpPr>
            <a:xfrm>
              <a:off x="5105400" y="1651000"/>
              <a:ext cx="2914650" cy="711200"/>
              <a:chOff x="5105400" y="1447800"/>
              <a:chExt cx="2914650" cy="711200"/>
            </a:xfrm>
          </p:grpSpPr>
          <p:pic>
            <p:nvPicPr>
              <p:cNvPr id="16" name="Picture 15" descr="cnrs.jpeg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105400" y="1447800"/>
                <a:ext cx="1143000" cy="71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16" descr="ucm.gif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858000" y="1529557"/>
                <a:ext cx="1162050" cy="547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24"/>
            <p:cNvGrpSpPr/>
            <p:nvPr/>
          </p:nvGrpSpPr>
          <p:grpSpPr>
            <a:xfrm>
              <a:off x="5372101" y="4813300"/>
              <a:ext cx="2406649" cy="825500"/>
              <a:chOff x="5372101" y="4273550"/>
              <a:chExt cx="2406649" cy="825500"/>
            </a:xfrm>
          </p:grpSpPr>
          <p:pic>
            <p:nvPicPr>
              <p:cNvPr id="14" name="Picture 13" descr="TelefonicaID_1_300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72101" y="4273550"/>
                <a:ext cx="825500" cy="825500"/>
              </a:xfrm>
              <a:prstGeom prst="rect">
                <a:avLst/>
              </a:prstGeom>
            </p:spPr>
          </p:pic>
          <p:pic>
            <p:nvPicPr>
              <p:cNvPr id="15" name="Picture 14" descr="545px-Blazon_Trinity_College_Dublin.svg.png"/>
              <p:cNvPicPr>
                <a:picLocks noChangeAspect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086600" y="4305300"/>
                <a:ext cx="69215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50546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CNRS (FR)</a:t>
              </a:r>
              <a:endParaRPr lang="en-US" sz="1600" b="0" i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707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UCM (ES)</a:t>
              </a:r>
              <a:endParaRPr lang="en-US" sz="1600" b="0" i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300" y="4038600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GRNET (GR)</a:t>
              </a:r>
              <a:endParaRPr lang="en-US" sz="1600" b="0" i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70700" y="4038600"/>
              <a:ext cx="1447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SIXSQ (CH)</a:t>
              </a:r>
              <a:endParaRPr lang="en-US" sz="1600" b="0" i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70500" y="57150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TID (ES)</a:t>
              </a:r>
              <a:endParaRPr lang="en-US" sz="1600" b="0" i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2300" y="57150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TCD (IE)</a:t>
              </a:r>
              <a:endParaRPr lang="en-US" sz="1600" b="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Principles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Grid and cloud technologies are complementary</a:t>
            </a:r>
          </a:p>
          <a:p>
            <a:pPr lvl="1"/>
            <a:r>
              <a:rPr lang="en-US" dirty="0" smtClean="0"/>
              <a:t>Uniform security model (grid)</a:t>
            </a:r>
          </a:p>
          <a:p>
            <a:pPr lvl="1"/>
            <a:r>
              <a:rPr lang="en-US" dirty="0" smtClean="0"/>
              <a:t>Sharing of resources, algorithms, and expertise (grid)</a:t>
            </a:r>
          </a:p>
          <a:p>
            <a:pPr lvl="1"/>
            <a:r>
              <a:rPr lang="en-US" dirty="0" smtClean="0"/>
              <a:t>Dynamic allocation of resources (cloud)</a:t>
            </a:r>
          </a:p>
          <a:p>
            <a:pPr lvl="1"/>
            <a:r>
              <a:rPr lang="en-US" dirty="0" smtClean="0"/>
              <a:t>Customized environments (cloud) </a:t>
            </a:r>
          </a:p>
          <a:p>
            <a:r>
              <a:rPr lang="en-US" dirty="0" smtClean="0"/>
              <a:t>Only develop new software when necessary</a:t>
            </a:r>
          </a:p>
          <a:p>
            <a:pPr lvl="1"/>
            <a:r>
              <a:rPr lang="en-US" dirty="0" smtClean="0"/>
              <a:t>Integrate existing solutions if possible</a:t>
            </a:r>
          </a:p>
          <a:p>
            <a:pPr lvl="1"/>
            <a:r>
              <a:rPr lang="en-US" dirty="0" smtClean="0"/>
              <a:t>Practical development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real needs of users</a:t>
            </a:r>
            <a:endParaRPr lang="en-US" dirty="0" smtClean="0"/>
          </a:p>
          <a:p>
            <a:r>
              <a:rPr lang="en-US" dirty="0" smtClean="0"/>
              <a:t>Maintain production quality with rapid evolution</a:t>
            </a:r>
          </a:p>
          <a:p>
            <a:pPr lvl="1"/>
            <a:r>
              <a:rPr lang="en-US" dirty="0" smtClean="0"/>
              <a:t>Use agile and scrum methodologies</a:t>
            </a:r>
          </a:p>
          <a:p>
            <a:pPr lvl="1"/>
            <a:r>
              <a:rPr lang="en-US" dirty="0" smtClean="0"/>
              <a:t>Iterative integration: always maintain working distribution</a:t>
            </a:r>
          </a:p>
          <a:p>
            <a:pPr lvl="1"/>
            <a:r>
              <a:rPr lang="en-US" dirty="0" smtClean="0"/>
              <a:t>Public releases approximately every 6 weeks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Offer remote access to </a:t>
            </a:r>
            <a:br>
              <a:rPr lang="en-US" dirty="0" smtClean="0"/>
            </a:br>
            <a:r>
              <a:rPr lang="en-US" dirty="0" smtClean="0"/>
              <a:t>computing resources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Customized environments</a:t>
            </a:r>
          </a:p>
          <a:p>
            <a:pPr lvl="1"/>
            <a:r>
              <a:rPr lang="en-US" dirty="0" smtClean="0"/>
              <a:t>Rapid access via </a:t>
            </a:r>
            <a:br>
              <a:rPr lang="en-US" dirty="0" smtClean="0"/>
            </a:br>
            <a:r>
              <a:rPr lang="en-US" dirty="0" smtClean="0"/>
              <a:t>simple API</a:t>
            </a:r>
          </a:p>
          <a:p>
            <a:pPr lvl="1"/>
            <a:r>
              <a:rPr lang="en-US" dirty="0" smtClean="0"/>
              <a:t>Complete control (root</a:t>
            </a:r>
            <a:br>
              <a:rPr lang="en-US" dirty="0" smtClean="0"/>
            </a:br>
            <a:r>
              <a:rPr lang="en-US" dirty="0" smtClean="0"/>
              <a:t>access) with “pay as you</a:t>
            </a:r>
            <a:br>
              <a:rPr lang="en-US" dirty="0" smtClean="0"/>
            </a:br>
            <a:r>
              <a:rPr lang="en-US" dirty="0" smtClean="0"/>
              <a:t>go” model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Non-standard interfaces</a:t>
            </a:r>
            <a:br>
              <a:rPr lang="en-US" dirty="0" smtClean="0"/>
            </a:br>
            <a:r>
              <a:rPr lang="en-US" dirty="0" smtClean="0"/>
              <a:t>(vendor lock-in)</a:t>
            </a:r>
          </a:p>
          <a:p>
            <a:pPr lvl="1"/>
            <a:r>
              <a:rPr lang="en-US" dirty="0" smtClean="0"/>
              <a:t>Creating new virtual</a:t>
            </a:r>
            <a:br>
              <a:rPr lang="en-US" dirty="0" smtClean="0"/>
            </a:br>
            <a:r>
              <a:rPr lang="en-US" dirty="0" smtClean="0"/>
              <a:t>machines is difficult</a:t>
            </a: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Infrastructure as a Service (IaaS)</a:t>
            </a:r>
          </a:p>
        </p:txBody>
      </p:sp>
      <p:pic>
        <p:nvPicPr>
          <p:cNvPr id="6" name="Picture 39" descr="logo_aw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95800"/>
            <a:ext cx="1676400" cy="61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Picture 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520893"/>
            <a:ext cx="2362200" cy="49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 r="12303"/>
          <a:stretch>
            <a:fillRect/>
          </a:stretch>
        </p:blipFill>
        <p:spPr bwMode="auto">
          <a:xfrm>
            <a:off x="6781800" y="4839837"/>
            <a:ext cx="1981200" cy="4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24103" y="5662319"/>
            <a:ext cx="1715097" cy="73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46482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(IaaS)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82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482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en-US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en-US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038600" y="1143000"/>
            <a:ext cx="533400" cy="5410200"/>
          </a:xfrm>
          <a:prstGeom prst="rightBrace">
            <a:avLst>
              <a:gd name="adj1" fmla="val 8333"/>
              <a:gd name="adj2" fmla="val 45981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Architecture of StratusLab v1.0</a:t>
            </a:r>
            <a:endParaRPr lang="en-US"/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152400" y="3429000"/>
            <a:ext cx="8839200" cy="31242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r"/>
            <a:r>
              <a:rPr lang="en-US" sz="1800" dirty="0" err="1" smtClean="0"/>
              <a:t>IaaS</a:t>
            </a:r>
            <a:r>
              <a:rPr lang="en-US" sz="1800" dirty="0" smtClean="0"/>
              <a:t> Cloud</a:t>
            </a:r>
            <a:endParaRPr lang="en-US" sz="1800" dirty="0"/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2667000" y="5029200"/>
            <a:ext cx="3276600" cy="3762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VM Manager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0" name="AutoShape 19"/>
          <p:cNvSpPr>
            <a:spLocks noChangeArrowheads="1"/>
          </p:cNvSpPr>
          <p:nvPr/>
        </p:nvSpPr>
        <p:spPr bwMode="auto">
          <a:xfrm>
            <a:off x="2667000" y="4572000"/>
            <a:ext cx="32766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smtClean="0">
                <a:solidFill>
                  <a:schemeClr val="bg1"/>
                </a:solidFill>
              </a:rPr>
              <a:t>XML-RPC </a:t>
            </a:r>
            <a:r>
              <a:rPr lang="en-US" sz="1600" smtClean="0">
                <a:solidFill>
                  <a:schemeClr val="bg1"/>
                </a:solidFill>
                <a:sym typeface="Wingdings"/>
              </a:rPr>
              <a:t> </a:t>
            </a:r>
            <a:r>
              <a:rPr lang="en-US" sz="1600" smtClean="0">
                <a:solidFill>
                  <a:schemeClr val="bg1"/>
                </a:solidFill>
              </a:rPr>
              <a:t>OCCI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55" name="AutoShape 19"/>
          <p:cNvSpPr>
            <a:spLocks noChangeArrowheads="1"/>
          </p:cNvSpPr>
          <p:nvPr/>
        </p:nvSpPr>
        <p:spPr bwMode="auto">
          <a:xfrm>
            <a:off x="2667000" y="6019800"/>
            <a:ext cx="3276600" cy="3762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smtClean="0">
                <a:solidFill>
                  <a:srgbClr val="000000"/>
                </a:solidFill>
              </a:rPr>
              <a:t>Physical Computing Resources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60" name="AutoShape 19"/>
          <p:cNvSpPr>
            <a:spLocks noChangeArrowheads="1"/>
          </p:cNvSpPr>
          <p:nvPr/>
        </p:nvSpPr>
        <p:spPr bwMode="auto">
          <a:xfrm>
            <a:off x="2667000" y="4119562"/>
            <a:ext cx="2819400" cy="3762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Service Manager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2667000" y="3657600"/>
            <a:ext cx="28194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smtClean="0">
                <a:solidFill>
                  <a:schemeClr val="bg1"/>
                </a:solidFill>
              </a:rPr>
              <a:t>TCloud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62" name="AutoShape 19"/>
          <p:cNvSpPr>
            <a:spLocks noChangeArrowheads="1"/>
          </p:cNvSpPr>
          <p:nvPr/>
        </p:nvSpPr>
        <p:spPr bwMode="auto">
          <a:xfrm>
            <a:off x="6096000" y="5029200"/>
            <a:ext cx="2819400" cy="3762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smtClean="0">
                <a:solidFill>
                  <a:schemeClr val="bg1"/>
                </a:solidFill>
              </a:rPr>
              <a:t>Storage Manager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63" name="AutoShape 19"/>
          <p:cNvSpPr>
            <a:spLocks noChangeArrowheads="1"/>
          </p:cNvSpPr>
          <p:nvPr/>
        </p:nvSpPr>
        <p:spPr bwMode="auto">
          <a:xfrm>
            <a:off x="6096000" y="4572000"/>
            <a:ext cx="28194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REST </a:t>
            </a:r>
            <a:r>
              <a:rPr lang="en-US" sz="1600" dirty="0" err="1" smtClean="0">
                <a:solidFill>
                  <a:schemeClr val="bg1"/>
                </a:solidFill>
                <a:sym typeface="Wingdings"/>
              </a:rPr>
              <a:t></a:t>
            </a:r>
            <a:r>
              <a:rPr lang="en-US" sz="1600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CDMI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4" name="AutoShape 19"/>
          <p:cNvSpPr>
            <a:spLocks noChangeArrowheads="1"/>
          </p:cNvSpPr>
          <p:nvPr/>
        </p:nvSpPr>
        <p:spPr bwMode="auto">
          <a:xfrm>
            <a:off x="6096000" y="5562600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err="1" smtClean="0">
                <a:solidFill>
                  <a:schemeClr val="bg1"/>
                </a:solidFill>
              </a:rPr>
              <a:t>iSCSI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65" name="AutoShape 19"/>
          <p:cNvSpPr>
            <a:spLocks noChangeArrowheads="1"/>
          </p:cNvSpPr>
          <p:nvPr/>
        </p:nvSpPr>
        <p:spPr bwMode="auto">
          <a:xfrm>
            <a:off x="2667000" y="5562600"/>
            <a:ext cx="15240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KVM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>
            <a:off x="4419600" y="5562600"/>
            <a:ext cx="15240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smtClean="0">
                <a:solidFill>
                  <a:schemeClr val="bg1"/>
                </a:solidFill>
              </a:rPr>
              <a:t>…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>
            <a:off x="6096000" y="6019800"/>
            <a:ext cx="2819400" cy="3762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smtClean="0"/>
              <a:t>Physical Storage Resources</a:t>
            </a:r>
            <a:endParaRPr lang="en-US" sz="1600"/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>
            <a:off x="7543800" y="5562600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smtClean="0">
                <a:solidFill>
                  <a:schemeClr val="bg1"/>
                </a:solidFill>
              </a:rPr>
              <a:t>…</a:t>
            </a:r>
            <a:endParaRPr lang="en-US" sz="1600">
              <a:solidFill>
                <a:schemeClr val="bg1"/>
              </a:solidFill>
            </a:endParaRPr>
          </a:p>
        </p:txBody>
      </p:sp>
      <p:grpSp>
        <p:nvGrpSpPr>
          <p:cNvPr id="3" name="Group 100"/>
          <p:cNvGrpSpPr/>
          <p:nvPr/>
        </p:nvGrpSpPr>
        <p:grpSpPr>
          <a:xfrm>
            <a:off x="152400" y="1143000"/>
            <a:ext cx="3962400" cy="2209800"/>
            <a:chOff x="4724400" y="1524000"/>
            <a:chExt cx="3962400" cy="2209800"/>
          </a:xfrm>
        </p:grpSpPr>
        <p:sp>
          <p:nvSpPr>
            <p:cNvPr id="98" name="Rectangle 79"/>
            <p:cNvSpPr>
              <a:spLocks noChangeArrowheads="1"/>
            </p:cNvSpPr>
            <p:nvPr/>
          </p:nvSpPr>
          <p:spPr bwMode="auto">
            <a:xfrm>
              <a:off x="4724400" y="1524000"/>
              <a:ext cx="3962400" cy="2209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US" sz="1800" dirty="0" smtClean="0"/>
                <a:t>Appliance Management</a:t>
              </a:r>
              <a:endParaRPr lang="en-US" sz="1800" dirty="0"/>
            </a:p>
          </p:txBody>
        </p:sp>
        <p:sp>
          <p:nvSpPr>
            <p:cNvPr id="71" name="AutoShape 19"/>
            <p:cNvSpPr>
              <a:spLocks noChangeArrowheads="1"/>
            </p:cNvSpPr>
            <p:nvPr/>
          </p:nvSpPr>
          <p:spPr bwMode="auto">
            <a:xfrm>
              <a:off x="5181600" y="2438400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 smtClean="0">
                  <a:solidFill>
                    <a:schemeClr val="bg1"/>
                  </a:solidFill>
                </a:rPr>
                <a:t>StratusLab Marketplace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3" name="AutoShape 19"/>
            <p:cNvSpPr>
              <a:spLocks noChangeArrowheads="1"/>
            </p:cNvSpPr>
            <p:nvPr/>
          </p:nvSpPr>
          <p:spPr bwMode="auto">
            <a:xfrm>
              <a:off x="5181600" y="19812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HTTP(S) REST Interface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76" name="AutoShape 19"/>
            <p:cNvSpPr>
              <a:spLocks noChangeArrowheads="1"/>
            </p:cNvSpPr>
            <p:nvPr/>
          </p:nvSpPr>
          <p:spPr bwMode="auto">
            <a:xfrm>
              <a:off x="4838700" y="3281362"/>
              <a:ext cx="37338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</a:rPr>
                <a:t>Appliance Storage (Web, Grid, Cloud)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80" name="Straight Arrow Connector 79"/>
            <p:cNvCxnSpPr>
              <a:stCxn id="71" idx="2"/>
              <a:endCxn id="76" idx="0"/>
            </p:cNvCxnSpPr>
            <p:nvPr/>
          </p:nvCxnSpPr>
          <p:spPr bwMode="auto">
            <a:xfrm rot="5400000">
              <a:off x="6472238" y="3048000"/>
              <a:ext cx="466724" cy="1588"/>
            </a:xfrm>
            <a:prstGeom prst="straightConnector1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3366">
                    <a:gamma/>
                    <a:tint val="0"/>
                    <a:invGamma/>
                  </a:srgbClr>
                </a:gs>
                <a:gs pos="100000">
                  <a:srgbClr val="003366"/>
                </a:gs>
              </a:gsLst>
              <a:lin ang="5400000" scaled="1"/>
            </a:gradFill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6477000" y="13716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smtClean="0">
                <a:solidFill>
                  <a:schemeClr val="bg1"/>
                </a:solidFill>
              </a:rPr>
              <a:t>users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>
            <a:off x="304800" y="6019800"/>
            <a:ext cx="2057400" cy="3762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Physical Network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5" name="AutoShape 19"/>
          <p:cNvSpPr>
            <a:spLocks noChangeArrowheads="1"/>
          </p:cNvSpPr>
          <p:nvPr/>
        </p:nvSpPr>
        <p:spPr bwMode="auto">
          <a:xfrm>
            <a:off x="304800" y="5029200"/>
            <a:ext cx="2057400" cy="3762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Network Services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103" idx="4"/>
            <a:endCxn id="63" idx="0"/>
          </p:cNvCxnSpPr>
          <p:nvPr/>
        </p:nvCxnSpPr>
        <p:spPr bwMode="auto">
          <a:xfrm rot="16200000" flipH="1">
            <a:off x="6324600" y="3390900"/>
            <a:ext cx="2286000" cy="762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8100" cap="flat" cmpd="sng" algn="ctr">
            <a:solidFill>
              <a:schemeClr val="accent6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8" name="Straight Arrow Connector 37"/>
          <p:cNvCxnSpPr>
            <a:stCxn id="103" idx="3"/>
          </p:cNvCxnSpPr>
          <p:nvPr/>
        </p:nvCxnSpPr>
        <p:spPr bwMode="auto">
          <a:xfrm rot="5400000">
            <a:off x="4949336" y="2765354"/>
            <a:ext cx="2419911" cy="1193381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8100" cap="flat" cmpd="sng" algn="ctr">
            <a:solidFill>
              <a:schemeClr val="accent6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1" name="Straight Arrow Connector 40"/>
          <p:cNvCxnSpPr>
            <a:stCxn id="103" idx="2"/>
            <a:endCxn id="61" idx="0"/>
          </p:cNvCxnSpPr>
          <p:nvPr/>
        </p:nvCxnSpPr>
        <p:spPr bwMode="auto">
          <a:xfrm rot="10800000" flipV="1">
            <a:off x="4076700" y="1828800"/>
            <a:ext cx="2400300" cy="18288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8100" cap="flat" cmpd="sng" algn="ctr">
            <a:solidFill>
              <a:schemeClr val="accent6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5" name="Straight Arrow Connector 44"/>
          <p:cNvCxnSpPr>
            <a:stCxn id="103" idx="1"/>
            <a:endCxn id="73" idx="3"/>
          </p:cNvCxnSpPr>
          <p:nvPr/>
        </p:nvCxnSpPr>
        <p:spPr bwMode="auto">
          <a:xfrm rot="16200000" flipH="1" flipV="1">
            <a:off x="5064196" y="98914"/>
            <a:ext cx="285189" cy="3098381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8100" cap="flat" cmpd="sng" algn="ctr">
            <a:solidFill>
              <a:schemeClr val="accent6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Services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smtClean="0"/>
              <a:t>Provides core of virtual machine management (start, stop, kill)</a:t>
            </a:r>
          </a:p>
          <a:p>
            <a:pPr lvl="1"/>
            <a:r>
              <a:rPr lang="en-US" dirty="0" smtClean="0"/>
              <a:t>Plug-in architecture allows use of multiple hypervisors (</a:t>
            </a:r>
            <a:r>
              <a:rPr lang="en-US" dirty="0" err="1" smtClean="0"/>
              <a:t>kvm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Enhancements</a:t>
            </a:r>
          </a:p>
          <a:p>
            <a:pPr lvl="1"/>
            <a:r>
              <a:rPr lang="en-US" dirty="0" smtClean="0"/>
              <a:t>Quarantine of stopped images for forensic analysis</a:t>
            </a:r>
          </a:p>
          <a:p>
            <a:pPr lvl="1"/>
            <a:r>
              <a:rPr lang="en-US" dirty="0" smtClean="0"/>
              <a:t>Improved logging of user and resource information</a:t>
            </a:r>
          </a:p>
          <a:p>
            <a:pPr lvl="1"/>
            <a:r>
              <a:rPr lang="en-US" dirty="0" smtClean="0"/>
              <a:t>Ability to pass error messages from plug-ins to user</a:t>
            </a:r>
          </a:p>
          <a:p>
            <a:pPr lvl="1"/>
            <a:r>
              <a:rPr lang="en-US" dirty="0" smtClean="0"/>
              <a:t>Improved fault tolerance</a:t>
            </a:r>
          </a:p>
          <a:p>
            <a:pPr lvl="1"/>
            <a:r>
              <a:rPr lang="en-US" dirty="0" smtClean="0"/>
              <a:t>Improved management of network addresses</a:t>
            </a:r>
          </a:p>
          <a:p>
            <a:pPr lvl="1"/>
            <a:r>
              <a:rPr lang="en-US" dirty="0" smtClean="0"/>
              <a:t>Support for users, groups, and roles (post-1.0)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Services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Persistent (Read-Write) Disks</a:t>
            </a:r>
          </a:p>
          <a:p>
            <a:pPr lvl="1"/>
            <a:r>
              <a:rPr lang="en-US" dirty="0" smtClean="0"/>
              <a:t>Allows the storage of service state or user data</a:t>
            </a:r>
          </a:p>
          <a:p>
            <a:pPr lvl="1"/>
            <a:r>
              <a:rPr lang="en-US" dirty="0" smtClean="0"/>
              <a:t>Mounted as a disk on </a:t>
            </a:r>
            <a:r>
              <a:rPr lang="en-US" dirty="0" err="1" smtClean="0"/>
              <a:t>VMs</a:t>
            </a:r>
            <a:endParaRPr lang="en-US" dirty="0" smtClean="0"/>
          </a:p>
          <a:p>
            <a:pPr lvl="1"/>
            <a:r>
              <a:rPr lang="en-US" dirty="0" smtClean="0"/>
              <a:t>Disks are persistent and have a lifecycle independent of a single VM</a:t>
            </a:r>
          </a:p>
          <a:p>
            <a:pPr lvl="1"/>
            <a:r>
              <a:rPr lang="en-US" dirty="0" smtClean="0"/>
              <a:t>Can be mounted by single VM at any time</a:t>
            </a:r>
          </a:p>
          <a:p>
            <a:pPr lvl="1"/>
            <a:r>
              <a:rPr lang="en-US" dirty="0" smtClean="0"/>
              <a:t>Only available within a single cloud instance</a:t>
            </a:r>
          </a:p>
          <a:p>
            <a:r>
              <a:rPr lang="en-US" dirty="0" smtClean="0"/>
              <a:t>Static (Read-Only) Disks</a:t>
            </a:r>
          </a:p>
          <a:p>
            <a:pPr lvl="1"/>
            <a:r>
              <a:rPr lang="en-US" dirty="0" smtClean="0"/>
              <a:t>Useful for distribution of quasi-static databases</a:t>
            </a:r>
          </a:p>
          <a:p>
            <a:pPr lvl="1"/>
            <a:r>
              <a:rPr lang="en-US" dirty="0" smtClean="0"/>
              <a:t>Handled like VM images via Marketplace</a:t>
            </a:r>
          </a:p>
          <a:p>
            <a:r>
              <a:rPr lang="en-US" dirty="0" smtClean="0"/>
              <a:t>File-based Storage</a:t>
            </a:r>
          </a:p>
          <a:p>
            <a:pPr lvl="1"/>
            <a:r>
              <a:rPr lang="en-US" dirty="0" smtClean="0"/>
              <a:t>Expect grid users to continue using SRM-related tools</a:t>
            </a:r>
          </a:p>
          <a:p>
            <a:pPr lvl="1"/>
            <a:r>
              <a:rPr lang="en-US" dirty="0" smtClean="0"/>
              <a:t>Will probably not implement file-based storage in </a:t>
            </a:r>
            <a:r>
              <a:rPr lang="en-US" dirty="0" err="1" smtClean="0"/>
              <a:t>StratusLab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IP Address Classes &amp; Selection</a:t>
            </a:r>
          </a:p>
          <a:p>
            <a:pPr lvl="1"/>
            <a:r>
              <a:rPr lang="en-US" dirty="0" smtClean="0"/>
              <a:t>Public: Internet-accessible services</a:t>
            </a:r>
          </a:p>
          <a:p>
            <a:pPr lvl="1"/>
            <a:r>
              <a:rPr lang="en-US" dirty="0" smtClean="0"/>
              <a:t>Local: Batch systems or parallel calculations</a:t>
            </a:r>
          </a:p>
          <a:p>
            <a:pPr lvl="1"/>
            <a:r>
              <a:rPr lang="en-US" dirty="0" smtClean="0"/>
              <a:t>Private: Slaves in pilot job systems</a:t>
            </a:r>
          </a:p>
          <a:p>
            <a:r>
              <a:rPr lang="en-US" dirty="0" smtClean="0"/>
              <a:t>Future Services</a:t>
            </a:r>
          </a:p>
          <a:p>
            <a:pPr lvl="1"/>
            <a:r>
              <a:rPr lang="en-US" dirty="0" smtClean="0"/>
              <a:t>IP address reservation</a:t>
            </a:r>
          </a:p>
          <a:p>
            <a:pPr lvl="1"/>
            <a:r>
              <a:rPr lang="en-US" dirty="0" smtClean="0"/>
              <a:t>User specified firewalls</a:t>
            </a:r>
          </a:p>
          <a:p>
            <a:pPr lvl="1"/>
            <a:r>
              <a:rPr lang="en-US" dirty="0" smtClean="0"/>
              <a:t>Dynamic </a:t>
            </a:r>
            <a:r>
              <a:rPr lang="en-US" dirty="0" err="1" smtClean="0"/>
              <a:t>VLANs</a:t>
            </a:r>
            <a:endParaRPr lang="en-US" dirty="0" smtClean="0"/>
          </a:p>
          <a:p>
            <a:pPr lvl="1"/>
            <a:r>
              <a:rPr lang="en-US" dirty="0" smtClean="0"/>
              <a:t>IPv6 use/validation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Machine image creation is a barrier to cloud adoption</a:t>
            </a:r>
          </a:p>
          <a:p>
            <a:pPr lvl="1"/>
            <a:r>
              <a:rPr lang="en-US" dirty="0" smtClean="0"/>
              <a:t>Creating virtual machine images is time-consuming </a:t>
            </a:r>
          </a:p>
          <a:p>
            <a:pPr lvl="1"/>
            <a:r>
              <a:rPr lang="en-US" dirty="0" smtClean="0"/>
              <a:t>Ensuring that machines are secure and correct is difficult</a:t>
            </a:r>
          </a:p>
          <a:p>
            <a:pPr lvl="1"/>
            <a:r>
              <a:rPr lang="en-US" dirty="0" smtClean="0"/>
              <a:t>Sharing existing machines lowers this barrier</a:t>
            </a:r>
          </a:p>
          <a:p>
            <a:r>
              <a:rPr lang="en-US" dirty="0" smtClean="0"/>
              <a:t>Marketplace facilitates sharing of images</a:t>
            </a:r>
          </a:p>
          <a:p>
            <a:pPr lvl="1"/>
            <a:r>
              <a:rPr lang="en-US" dirty="0" smtClean="0"/>
              <a:t>Registry of metadata for machine &amp; disk images</a:t>
            </a:r>
          </a:p>
          <a:p>
            <a:pPr lvl="1"/>
            <a:r>
              <a:rPr lang="en-US" dirty="0" smtClean="0"/>
              <a:t>Image contents are kept in cloud, grid, or web storage</a:t>
            </a:r>
          </a:p>
          <a:p>
            <a:pPr lvl="1"/>
            <a:r>
              <a:rPr lang="en-US" dirty="0" smtClean="0"/>
              <a:t>Supports trust between creators, users, and administrators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End-users: browse and use existing images for their analyses</a:t>
            </a:r>
          </a:p>
          <a:p>
            <a:pPr lvl="1"/>
            <a:r>
              <a:rPr lang="en-US" dirty="0" smtClean="0"/>
              <a:t>Creators: publicize their work and attract larger user base</a:t>
            </a:r>
          </a:p>
          <a:p>
            <a:pPr lvl="1"/>
            <a:r>
              <a:rPr lang="en-US" dirty="0" smtClean="0"/>
              <a:t>Cloud </a:t>
            </a:r>
            <a:r>
              <a:rPr lang="en-US" dirty="0" err="1" smtClean="0"/>
              <a:t>Admins</a:t>
            </a:r>
            <a:r>
              <a:rPr lang="en-US" dirty="0" smtClean="0"/>
              <a:t>.: Use metadata to evaluate trustworthiness of images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3021</TotalTime>
  <Words>887</Words>
  <Application>Microsoft Macintosh PowerPoint</Application>
  <PresentationFormat>On-screen Show (4:3)</PresentationFormat>
  <Paragraphs>156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stratuslab-presentation-template-v3</vt:lpstr>
      <vt:lpstr>The StratusLab Cloud Distribution</vt:lpstr>
      <vt:lpstr>StratusLab Project</vt:lpstr>
      <vt:lpstr>Project Principles</vt:lpstr>
      <vt:lpstr>Infrastructure as a Service (IaaS)</vt:lpstr>
      <vt:lpstr>Architecture of StratusLab v1.0</vt:lpstr>
      <vt:lpstr>Compute Services</vt:lpstr>
      <vt:lpstr>Storage Services</vt:lpstr>
      <vt:lpstr>Networking Services</vt:lpstr>
      <vt:lpstr>Marketplace</vt:lpstr>
      <vt:lpstr>Other Services</vt:lpstr>
      <vt:lpstr>Other Services</vt:lpstr>
      <vt:lpstr>Accessing Services</vt:lpstr>
      <vt:lpstr>Appliances</vt:lpstr>
      <vt:lpstr>Slide 14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364</cp:revision>
  <cp:lastPrinted>2010-03-23T08:08:48Z</cp:lastPrinted>
  <dcterms:created xsi:type="dcterms:W3CDTF">2011-09-22T11:46:40Z</dcterms:created>
  <dcterms:modified xsi:type="dcterms:W3CDTF">2011-09-22T11:47:23Z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