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s/slide14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577" r:id="rId2"/>
    <p:sldId id="864" r:id="rId3"/>
    <p:sldId id="913" r:id="rId4"/>
    <p:sldId id="922" r:id="rId5"/>
    <p:sldId id="923" r:id="rId6"/>
    <p:sldId id="928" r:id="rId7"/>
    <p:sldId id="917" r:id="rId8"/>
    <p:sldId id="925" r:id="rId9"/>
    <p:sldId id="918" r:id="rId10"/>
    <p:sldId id="919" r:id="rId11"/>
    <p:sldId id="924" r:id="rId12"/>
    <p:sldId id="926" r:id="rId13"/>
    <p:sldId id="927" r:id="rId14"/>
    <p:sldId id="920" r:id="rId15"/>
    <p:sldId id="929" r:id="rId16"/>
    <p:sldId id="863" r:id="rId17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schemeClr val="tx1"/>
    </p:penClr>
  </p:showPr>
  <p:clrMru>
    <a:srgbClr val="003300"/>
    <a:srgbClr val="9999FF"/>
    <a:srgbClr val="FF6600"/>
    <a:srgbClr val="132B66"/>
    <a:srgbClr val="3B89BA"/>
    <a:srgbClr val="6699FF"/>
    <a:srgbClr val="8291AE"/>
    <a:srgbClr val="142A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84" y="-88"/>
      </p:cViewPr>
      <p:guideLst>
        <p:guide orient="horz" pos="25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-354" y="1512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C5C58B69-36A5-1E4A-9967-CF55128E5C1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9938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Haga clic para modificar el estilo de texto del patrón</a:t>
            </a:r>
          </a:p>
          <a:p>
            <a:pPr lvl="1"/>
            <a:r>
              <a:rPr lang="en-US" noProof="0"/>
              <a:t>Segundo nivel</a:t>
            </a:r>
          </a:p>
          <a:p>
            <a:pPr lvl="2"/>
            <a:r>
              <a:rPr lang="en-US" noProof="0"/>
              <a:t>Tercer nivel</a:t>
            </a:r>
          </a:p>
          <a:p>
            <a:pPr lvl="3"/>
            <a:r>
              <a:rPr lang="en-US" noProof="0"/>
              <a:t>Cuarto nivel</a:t>
            </a:r>
          </a:p>
          <a:p>
            <a:pPr lvl="4"/>
            <a:r>
              <a:rPr lang="en-US" noProof="0"/>
              <a:t>Quinto nivel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32060882-5BA9-7C41-A44F-FB7D86B5290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26D5E6-7475-6245-8713-D623B8505560}" type="slidenum">
              <a:rPr lang="es-ES"/>
              <a:pPr/>
              <a:t>1</a:t>
            </a:fld>
            <a:endParaRPr lang="es-E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60882-5BA9-7C41-A44F-FB7D86B52901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-457200" y="-228600"/>
            <a:ext cx="9982200" cy="4572000"/>
          </a:xfrm>
          <a:prstGeom prst="rect">
            <a:avLst/>
          </a:prstGeom>
          <a:gradFill flip="none" rotWithShape="1">
            <a:gsLst>
              <a:gs pos="19000">
                <a:schemeClr val="bg1"/>
              </a:gs>
              <a:gs pos="100000">
                <a:srgbClr val="6699FF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Cloud Callout 4"/>
          <p:cNvSpPr/>
          <p:nvPr userDrawn="1"/>
        </p:nvSpPr>
        <p:spPr bwMode="auto">
          <a:xfrm>
            <a:off x="-1371600" y="3124200"/>
            <a:ext cx="11430000" cy="4419600"/>
          </a:xfrm>
          <a:prstGeom prst="cloudCallout">
            <a:avLst/>
          </a:prstGeom>
          <a:solidFill>
            <a:schemeClr val="bg1"/>
          </a:solidFill>
          <a:ln w="2286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-457200" y="4495800"/>
            <a:ext cx="9982200" cy="3124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grpSp>
        <p:nvGrpSpPr>
          <p:cNvPr id="7" name="Group 17"/>
          <p:cNvGrpSpPr>
            <a:grpSpLocks/>
          </p:cNvGrpSpPr>
          <p:nvPr userDrawn="1"/>
        </p:nvGrpSpPr>
        <p:grpSpPr bwMode="auto">
          <a:xfrm>
            <a:off x="1981200" y="5562600"/>
            <a:ext cx="5410200" cy="846138"/>
            <a:chOff x="2038350" y="5943600"/>
            <a:chExt cx="5410200" cy="846889"/>
          </a:xfrm>
        </p:grpSpPr>
        <p:pic>
          <p:nvPicPr>
            <p:cNvPr id="8" name="Picture 9" descr="FP7-cap-CMYK.jpg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38350" y="5982368"/>
              <a:ext cx="990600" cy="808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1" descr="eu-flag-blue-yellow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06954" y="6004075"/>
              <a:ext cx="1141596" cy="777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3209925" y="5943600"/>
              <a:ext cx="2819400" cy="83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200" dirty="0"/>
                <a:t>StratusLab is co-funded by the</a:t>
              </a:r>
            </a:p>
            <a:p>
              <a:pPr algn="ctr">
                <a:defRPr/>
              </a:pPr>
              <a:r>
                <a:rPr lang="en-US" sz="1200" dirty="0"/>
                <a:t>European Community’s  Seventh</a:t>
              </a:r>
            </a:p>
            <a:p>
              <a:pPr algn="ctr">
                <a:defRPr/>
              </a:pPr>
              <a:r>
                <a:rPr lang="en-US" sz="1200" dirty="0"/>
                <a:t>Framework </a:t>
              </a:r>
              <a:r>
                <a:rPr lang="en-US" sz="1200" dirty="0" err="1"/>
                <a:t>Programme</a:t>
              </a:r>
              <a:r>
                <a:rPr lang="en-US" sz="1200" dirty="0"/>
                <a:t> (Capacities)</a:t>
              </a:r>
            </a:p>
            <a:p>
              <a:pPr algn="ctr">
                <a:defRPr/>
              </a:pPr>
              <a:r>
                <a:rPr lang="en-US" sz="1200" dirty="0"/>
                <a:t>Grant Agreement </a:t>
              </a:r>
              <a:r>
                <a:rPr lang="en-US" sz="1200" dirty="0" smtClean="0"/>
                <a:t>INFSO</a:t>
              </a:r>
              <a:r>
                <a:rPr lang="en-US" sz="1200" dirty="0"/>
                <a:t>-RI-261552</a:t>
              </a:r>
            </a:p>
          </p:txBody>
        </p:sp>
      </p:grpSp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rgbClr val="132B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3886200"/>
            <a:ext cx="7772400" cy="1371600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6" descr="stratuslab-logo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66800" y="4176713"/>
            <a:ext cx="7239000" cy="1538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400" dirty="0"/>
              <a:t>Copyright © </a:t>
            </a:r>
            <a:r>
              <a:rPr lang="en-US" sz="1400" dirty="0" smtClean="0"/>
              <a:t>2011, </a:t>
            </a:r>
            <a:r>
              <a:rPr lang="en-US" sz="1400" dirty="0"/>
              <a:t>Members of the StratusLab collaboration: Centre </a:t>
            </a:r>
            <a:r>
              <a:rPr lang="en-US" sz="1400" dirty="0" smtClean="0"/>
              <a:t>National </a:t>
            </a:r>
            <a:r>
              <a:rPr lang="en-US" sz="1400" dirty="0"/>
              <a:t>de la </a:t>
            </a:r>
            <a:r>
              <a:rPr lang="en-US" sz="1400" dirty="0" err="1"/>
              <a:t>Recherche</a:t>
            </a:r>
            <a:r>
              <a:rPr lang="en-US" sz="1400" dirty="0"/>
              <a:t> </a:t>
            </a:r>
            <a:r>
              <a:rPr lang="en-US" sz="1400" dirty="0" err="1"/>
              <a:t>Scientifique</a:t>
            </a:r>
            <a:r>
              <a:rPr lang="en-US" sz="1400" dirty="0"/>
              <a:t>, Universidad </a:t>
            </a:r>
            <a:r>
              <a:rPr lang="en-US" sz="1400" dirty="0" err="1"/>
              <a:t>Complutense</a:t>
            </a:r>
            <a:r>
              <a:rPr lang="en-US" sz="1400" dirty="0"/>
              <a:t> de Madrid, Greek Research and Technology Network S.A., SixSq Sàrl, </a:t>
            </a:r>
            <a:r>
              <a:rPr lang="en-US" sz="1400" dirty="0" err="1"/>
              <a:t>Telefónica</a:t>
            </a:r>
            <a:r>
              <a:rPr lang="en-US" sz="1400" dirty="0"/>
              <a:t> </a:t>
            </a:r>
            <a:r>
              <a:rPr lang="en-US" sz="1400" dirty="0" err="1"/>
              <a:t>Investigación</a:t>
            </a:r>
            <a:r>
              <a:rPr lang="en-US" sz="1400" dirty="0"/>
              <a:t> </a:t>
            </a:r>
            <a:r>
              <a:rPr lang="en-US" sz="1400" dirty="0" err="1"/>
              <a:t>y</a:t>
            </a:r>
            <a:r>
              <a:rPr lang="en-US" sz="1400" dirty="0"/>
              <a:t> </a:t>
            </a:r>
            <a:r>
              <a:rPr lang="en-US" sz="1400" dirty="0" err="1"/>
              <a:t>Desarrollo</a:t>
            </a:r>
            <a:r>
              <a:rPr lang="en-US" sz="1400" dirty="0"/>
              <a:t> SA, and The Provost Fellows and Scholars of the College of the Holy and Undivided Trinity of Queen Elizabeth Near Dublin.</a:t>
            </a:r>
          </a:p>
          <a:p>
            <a:pPr algn="just">
              <a:defRPr/>
            </a:pP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066800" y="5419725"/>
            <a:ext cx="48768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/>
              <a:t>This work is licensed under the Creative Commons</a:t>
            </a:r>
          </a:p>
          <a:p>
            <a:pPr>
              <a:defRPr/>
            </a:pPr>
            <a:r>
              <a:rPr lang="en-US" sz="1400" dirty="0"/>
              <a:t>Attribution 3.0 </a:t>
            </a:r>
            <a:r>
              <a:rPr lang="en-US" sz="1400" dirty="0" err="1"/>
              <a:t>Unported</a:t>
            </a:r>
            <a:r>
              <a:rPr lang="en-US" sz="1400" dirty="0"/>
              <a:t> License</a:t>
            </a:r>
          </a:p>
          <a:p>
            <a:pPr>
              <a:defRPr/>
            </a:pPr>
            <a:r>
              <a:rPr lang="en-US" sz="1400" dirty="0"/>
              <a:t>http://creativecommons.org/licenses/by/3.0/</a:t>
            </a:r>
          </a:p>
        </p:txBody>
      </p:sp>
      <p:pic>
        <p:nvPicPr>
          <p:cNvPr id="4" name="Picture 10" descr="cc-by-88x31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5537200"/>
            <a:ext cx="17668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491538" y="6604000"/>
            <a:ext cx="587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rgbClr val="32425D"/>
                </a:solidFill>
              </a:rPr>
              <a:pPr>
                <a:defRPr/>
              </a:pPr>
              <a:t>‹#›</a:t>
            </a:fld>
            <a:endParaRPr lang="en-US" sz="1200" dirty="0">
              <a:solidFill>
                <a:srgbClr val="32425D"/>
              </a:solidFill>
            </a:endParaRPr>
          </a:p>
        </p:txBody>
      </p:sp>
      <p:pic>
        <p:nvPicPr>
          <p:cNvPr id="1027" name="Picture 6" descr="stratuslab-logo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0" fontAlgn="base" hangingPunct="0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+mn-lt"/>
          <a:ea typeface="ＭＳ Ｐゴシック" charset="-128"/>
          <a:cs typeface="ＭＳ Ｐゴシック" charset="-128"/>
        </a:defRPr>
      </a:lvl1pPr>
      <a:lvl2pPr marL="360363" indent="-180975" algn="l" rtl="0" eaLnBrk="0" fontAlgn="base" hangingPunct="0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0" fontAlgn="base" hangingPunct="0">
        <a:spcBef>
          <a:spcPts val="6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ww.egi.eu/indico/contributionDisplay.py?contribId=65&amp;confId=452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StratusLab: Marketplace &amp; </a:t>
            </a:r>
            <a:r>
              <a:rPr lang="en-US" smtClean="0"/>
              <a:t>Image Metadata</a:t>
            </a:r>
            <a:endParaRPr lang="en-US" dirty="0" smtClean="0"/>
          </a:p>
        </p:txBody>
      </p:sp>
      <p:sp>
        <p:nvSpPr>
          <p:cNvPr id="12291" name="Text Placeholder 1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EGI Technical Forum (Lyon, France)</a:t>
            </a:r>
          </a:p>
          <a:p>
            <a:r>
              <a:rPr lang="en-US" dirty="0" smtClean="0"/>
              <a:t>22 September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Create Metadata Description</a:t>
            </a:r>
            <a:endParaRPr lang="en-US" dirty="0" smtClean="0"/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stratus-build-metadata for creating metadata: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Wait for the unknown state, then kill (remove) the instance: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Look at the contents of the file:</a:t>
            </a:r>
          </a:p>
          <a:p>
            <a:pPr lvl="1"/>
            <a:r>
              <a:rPr lang="en-US" dirty="0" smtClean="0"/>
              <a:t>Identifier is based on SHA-1 checksum and looks like "LwcRbwCalYSysY1wftQdAj6Bwoi"</a:t>
            </a:r>
          </a:p>
          <a:p>
            <a:pPr lvl="1"/>
            <a:r>
              <a:rPr lang="en-US" dirty="0" smtClean="0"/>
              <a:t>Checksums ensure that downloaded images match the metadata</a:t>
            </a:r>
          </a:p>
          <a:p>
            <a:pPr lvl="1"/>
            <a:r>
              <a:rPr lang="en-US" dirty="0" smtClean="0"/>
              <a:t>Empty endorser element and no signature element</a:t>
            </a:r>
          </a:p>
          <a:p>
            <a:pPr lvl="1"/>
            <a:r>
              <a:rPr lang="en-US" dirty="0" smtClean="0"/>
              <a:t>Normal file would have location elements(&lt;</a:t>
            </a:r>
            <a:r>
              <a:rPr lang="en-US" dirty="0" err="1" smtClean="0"/>
              <a:t>slterms:location</a:t>
            </a:r>
            <a:r>
              <a:rPr lang="en-US" dirty="0" smtClean="0"/>
              <a:t>&gt;…&lt;</a:t>
            </a:r>
            <a:r>
              <a:rPr lang="en-US" dirty="0" err="1" smtClean="0"/>
              <a:t>slterms:location</a:t>
            </a:r>
            <a:r>
              <a:rPr lang="en-US" dirty="0" smtClean="0"/>
              <a:t>&gt;);</a:t>
            </a:r>
          </a:p>
          <a:p>
            <a:pPr lvl="1"/>
            <a:r>
              <a:rPr lang="en-US" dirty="0" smtClean="0"/>
              <a:t>Edit ttylinux-9.7-i486-base-1.3.xml to define image location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dcterms:compression</a:t>
            </a:r>
            <a:r>
              <a:rPr lang="en-US" dirty="0" smtClean="0"/>
              <a:t>&gt;  element  is empty, so fill it.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905000"/>
            <a:ext cx="8001000" cy="138499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b="0" dirty="0" smtClean="0">
                <a:latin typeface="Courier"/>
                <a:cs typeface="Courier"/>
              </a:rPr>
              <a:t>$ stratus-build-metadata \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 --author='your name' \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 --</a:t>
            </a:r>
            <a:r>
              <a:rPr lang="en-US" sz="1200" b="0" dirty="0" err="1" smtClean="0">
                <a:latin typeface="Courier"/>
                <a:cs typeface="Courier"/>
              </a:rPr>
              <a:t>os</a:t>
            </a:r>
            <a:r>
              <a:rPr lang="en-US" sz="1200" b="0" dirty="0" smtClean="0">
                <a:latin typeface="Courier"/>
                <a:cs typeface="Courier"/>
              </a:rPr>
              <a:t>=</a:t>
            </a:r>
            <a:r>
              <a:rPr lang="en-US" sz="1200" b="0" dirty="0" err="1" smtClean="0">
                <a:latin typeface="Courier"/>
                <a:cs typeface="Courier"/>
              </a:rPr>
              <a:t>ttylinux</a:t>
            </a:r>
            <a:r>
              <a:rPr lang="en-US" sz="1200" b="0" dirty="0" smtClean="0">
                <a:latin typeface="Courier"/>
                <a:cs typeface="Courier"/>
              </a:rPr>
              <a:t> \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 --</a:t>
            </a:r>
            <a:r>
              <a:rPr lang="en-US" sz="1200" b="0" dirty="0" err="1" smtClean="0">
                <a:latin typeface="Courier"/>
                <a:cs typeface="Courier"/>
              </a:rPr>
              <a:t>os</a:t>
            </a:r>
            <a:r>
              <a:rPr lang="en-US" sz="1200" b="0" dirty="0" smtClean="0">
                <a:latin typeface="Courier"/>
                <a:cs typeface="Courier"/>
              </a:rPr>
              <a:t>-version=9.7 \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 --</a:t>
            </a:r>
            <a:r>
              <a:rPr lang="en-US" sz="1200" b="0" dirty="0" err="1" smtClean="0">
                <a:latin typeface="Courier"/>
                <a:cs typeface="Courier"/>
              </a:rPr>
              <a:t>os</a:t>
            </a:r>
            <a:r>
              <a:rPr lang="en-US" sz="1200" b="0" dirty="0" smtClean="0">
                <a:latin typeface="Courier"/>
                <a:cs typeface="Courier"/>
              </a:rPr>
              <a:t>-arch=i486 \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 --version=1.3 \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 ttylinux-9.7-i486-base-1.3.img.gz </a:t>
            </a:r>
            <a:endParaRPr lang="en-US" sz="1200" b="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Metadata Description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Try to validate the unsigned metadata file:</a:t>
            </a:r>
          </a:p>
          <a:p>
            <a:pPr lvl="1"/>
            <a:r>
              <a:rPr lang="en-US" dirty="0" smtClean="0"/>
              <a:t>There is no signature so the file should not be valid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Sign the contents of the file with a grid certificate:</a:t>
            </a:r>
          </a:p>
          <a:p>
            <a:pPr lvl="1"/>
            <a:r>
              <a:rPr lang="en-US" dirty="0" smtClean="0"/>
              <a:t>ttylinux-9.7-i486-base-1.3.xml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ttylinux-9.7-i486-base-1.3.xml.orig</a:t>
            </a:r>
          </a:p>
          <a:p>
            <a:pPr lvl="1"/>
            <a:r>
              <a:rPr lang="en-US" dirty="0" smtClean="0"/>
              <a:t>ttylinux-9.7-i486-base-1.3.xml contains endorser and signature elements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2362200"/>
            <a:ext cx="8001000" cy="646331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b="0" dirty="0" smtClean="0">
                <a:latin typeface="Courier"/>
                <a:cs typeface="Courier"/>
              </a:rPr>
              <a:t>$ stratus-validate-metadata ttylinux-9.7-i486-base-1.3.xml 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Invalid: ttylinux-9.7-i486-base-1.3.xml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no signature</a:t>
            </a:r>
            <a:endParaRPr lang="en-US" sz="1200" b="0" dirty="0"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4724400"/>
            <a:ext cx="8001000" cy="175432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b="0" dirty="0" smtClean="0">
                <a:latin typeface="Courier"/>
                <a:cs typeface="Courier"/>
              </a:rPr>
              <a:t>$ stratus-sign-metadata \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 --p12-cert grid.p12 \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 --p12-password </a:t>
            </a:r>
            <a:r>
              <a:rPr lang="en-US" sz="1200" b="0" dirty="0" err="1" smtClean="0">
                <a:latin typeface="Courier"/>
                <a:cs typeface="Courier"/>
              </a:rPr>
              <a:t>xxxxxx</a:t>
            </a:r>
            <a:r>
              <a:rPr lang="en-US" sz="1200" b="0" dirty="0" smtClean="0">
                <a:latin typeface="Courier"/>
                <a:cs typeface="Courier"/>
              </a:rPr>
              <a:t> \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 ttylinux-9.7-i486-base-1.3.xml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   Manifest file successfully signed: ttylinux-9.7-i486-base-1.3.xml</a:t>
            </a:r>
          </a:p>
          <a:p>
            <a:endParaRPr lang="en-US" sz="1200" b="0" dirty="0" smtClean="0">
              <a:latin typeface="Courier"/>
              <a:cs typeface="Courier"/>
            </a:endParaRPr>
          </a:p>
          <a:p>
            <a:r>
              <a:rPr lang="en-US" sz="1200" b="0" dirty="0" smtClean="0">
                <a:latin typeface="Courier"/>
                <a:cs typeface="Courier"/>
              </a:rPr>
              <a:t>$ stratus-validate-metadata ttylinux-9.7-i486-base-1.3.xml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Valid: ttylinux-9.7-i486-base-1.3.xml</a:t>
            </a:r>
            <a:endParaRPr lang="en-US" sz="1200" b="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Upload Metadata Description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 anchor="t"/>
          <a:lstStyle/>
          <a:p>
            <a:r>
              <a:rPr lang="en-US" dirty="0" smtClean="0"/>
              <a:t>File can be uploaded via the command line:</a:t>
            </a:r>
          </a:p>
          <a:p>
            <a:pPr lvl="1"/>
            <a:r>
              <a:rPr lang="en-US" dirty="0" smtClean="0"/>
              <a:t>stratus-upload-metadata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dirty="0" smtClean="0">
                <a:solidFill>
                  <a:srgbClr val="FF0000"/>
                </a:solidFill>
              </a:rPr>
              <a:t>Note: Depending on the configuration of the server, it may validate the email address in the metadata description before it is made visible.</a:t>
            </a:r>
            <a:endParaRPr lang="en-US" i="1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362200"/>
            <a:ext cx="8001000" cy="1015663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b="0" dirty="0" smtClean="0">
                <a:latin typeface="Courier"/>
                <a:cs typeface="Courier"/>
              </a:rPr>
              <a:t>$ stratus-upload-metadata \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ttylinux-9.7-i486-base-1.3.xml</a:t>
            </a:r>
          </a:p>
          <a:p>
            <a:endParaRPr lang="en-US" sz="1200" b="0" dirty="0" smtClean="0">
              <a:latin typeface="Courier"/>
              <a:cs typeface="Courier"/>
            </a:endParaRPr>
          </a:p>
          <a:p>
            <a:r>
              <a:rPr sz="1200" dirty="0" smtClean="0"/>
              <a:t>http:/</a:t>
            </a:r>
            <a:r>
              <a:rPr lang="en-US" sz="1200" dirty="0" smtClean="0"/>
              <a:t>/cloud-lal.stratuslab.eu:8081</a:t>
            </a:r>
            <a:r>
              <a:rPr sz="1200" dirty="0" smtClean="0"/>
              <a:t>/metadata/LwcRbwCalYSysY1wftQdAj6Bwoi/email address/2011-09-13T09:58:54Z</a:t>
            </a:r>
            <a:endParaRPr lang="en-US" sz="1200" b="0" dirty="0" smtClean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Upload of Metadata</a:t>
            </a:r>
          </a:p>
        </p:txBody>
      </p:sp>
      <p:pic>
        <p:nvPicPr>
          <p:cNvPr id="5" name="Image 4" descr="Screen shot 2011-09-09 at 6.10.47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49083"/>
            <a:ext cx="9144000" cy="41598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an Image in the Marketplace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Pass the URL for metadata entry when starting instance.</a:t>
            </a:r>
          </a:p>
          <a:p>
            <a:pPr lvl="1"/>
            <a:r>
              <a:rPr lang="en-US" dirty="0" smtClean="0"/>
              <a:t>stratus-run-instance </a:t>
            </a:r>
            <a:r>
              <a:rPr dirty="0" smtClean="0">
                <a:solidFill>
                  <a:srgbClr val="FF0000"/>
                </a:solidFill>
              </a:rPr>
              <a:t>LwcRbwCalYSysY1wftQdAj6Bwoi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Use normal machine lifecycle to control machine.</a:t>
            </a:r>
          </a:p>
          <a:p>
            <a:endParaRPr lang="en-US" dirty="0" smtClean="0"/>
          </a:p>
          <a:p>
            <a:r>
              <a:rPr lang="en-US" dirty="0" err="1" smtClean="0"/>
              <a:t>StratusLab</a:t>
            </a:r>
            <a:r>
              <a:rPr lang="en-US" dirty="0" smtClean="0"/>
              <a:t> cloud will validate image before running it:</a:t>
            </a:r>
          </a:p>
          <a:p>
            <a:pPr lvl="1"/>
            <a:r>
              <a:rPr lang="en-US" dirty="0" smtClean="0"/>
              <a:t>stratus-policy-image: invokes site policy to determine if the referenced image can be used; includes endorser white lists, checksum black lists, etc.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deprecation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May want to invalidate an image:</a:t>
            </a:r>
          </a:p>
          <a:p>
            <a:pPr lvl="1"/>
            <a:r>
              <a:rPr lang="en-US" dirty="0" smtClean="0"/>
              <a:t>stratus-deprecate-metadata</a:t>
            </a:r>
          </a:p>
          <a:p>
            <a:pPr lvl="1"/>
            <a:r>
              <a:rPr lang="en-US" dirty="0" smtClean="0"/>
              <a:t>deprecates an image and gives a reason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Try running the image; what happens</a:t>
            </a:r>
            <a:r>
              <a:rPr lang="en-US" dirty="0" smtClean="0"/>
              <a:t>?</a:t>
            </a:r>
          </a:p>
          <a:p>
            <a:r>
              <a:rPr lang="en-US" dirty="0" smtClean="0"/>
              <a:t>Put back standard </a:t>
            </a:r>
            <a:r>
              <a:rPr lang="en-US" smtClean="0"/>
              <a:t>Marketplace endpoint!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04800" y="2849940"/>
            <a:ext cx="8001000" cy="156966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b="0" dirty="0" smtClean="0">
                <a:latin typeface="Courier"/>
                <a:cs typeface="Courier"/>
              </a:rPr>
              <a:t>$ stratus-deprecate-metadata \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 --reason=“JUST FOR FUN” \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 --p12-cert=/Users/loomis/.globus/cert.p12 \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 --p12-password=XXXXXX \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 $TTYLINUX_ID</a:t>
            </a:r>
          </a:p>
          <a:p>
            <a:endParaRPr lang="en-US" sz="1200" b="0" dirty="0" smtClean="0">
              <a:latin typeface="Courier"/>
              <a:cs typeface="Courier"/>
            </a:endParaRPr>
          </a:p>
          <a:p>
            <a:r>
              <a:rPr lang="en-US" sz="1200" dirty="0" smtClean="0"/>
              <a:t>http://cloud-lal.stratuslab.eu:8081/metadata/LwcRbwCalYSysY1wftQdAj6Bwoi/loomis@lal.in2p3.fr/2011-09-21T14:52:43Z</a:t>
            </a:r>
            <a:endParaRPr lang="en-US" sz="1200" b="0" dirty="0" smtClean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StratusLab</a:t>
            </a:r>
            <a:r>
              <a:rPr lang="en-US" dirty="0" smtClean="0"/>
              <a:t> Marketplace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Machine image creation is a barrier to cloud adoption</a:t>
            </a:r>
          </a:p>
          <a:p>
            <a:pPr lvl="1"/>
            <a:r>
              <a:rPr lang="en-US" dirty="0" smtClean="0"/>
              <a:t>Creating virtual machine images is time-consuming </a:t>
            </a:r>
          </a:p>
          <a:p>
            <a:pPr lvl="1"/>
            <a:r>
              <a:rPr lang="en-US" dirty="0" smtClean="0"/>
              <a:t>Ensuring that machines are secure and correct is difficult</a:t>
            </a:r>
          </a:p>
          <a:p>
            <a:pPr lvl="1"/>
            <a:r>
              <a:rPr lang="en-US" dirty="0" smtClean="0"/>
              <a:t>Sharing existing machines lowers this barrier</a:t>
            </a:r>
          </a:p>
          <a:p>
            <a:r>
              <a:rPr lang="en-US" dirty="0" smtClean="0"/>
              <a:t>Marketplace facilitates sharing of images</a:t>
            </a:r>
          </a:p>
          <a:p>
            <a:pPr lvl="1"/>
            <a:r>
              <a:rPr lang="en-US" dirty="0" smtClean="0"/>
              <a:t>Registry of metadata for machine &amp; disk images</a:t>
            </a:r>
          </a:p>
          <a:p>
            <a:pPr lvl="1"/>
            <a:r>
              <a:rPr lang="en-US" dirty="0" smtClean="0"/>
              <a:t>Image contents are kept in cloud, grid, or web storage</a:t>
            </a:r>
          </a:p>
          <a:p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End-users: browse and use existing images for their analyses</a:t>
            </a:r>
          </a:p>
          <a:p>
            <a:pPr lvl="1"/>
            <a:r>
              <a:rPr lang="en-US" dirty="0" smtClean="0"/>
              <a:t>Creators: publicize their work and attract larger user base</a:t>
            </a:r>
          </a:p>
          <a:p>
            <a:pPr lvl="1"/>
            <a:r>
              <a:rPr lang="en-US" dirty="0" smtClean="0"/>
              <a:t>Cloud </a:t>
            </a:r>
            <a:r>
              <a:rPr lang="en-US" dirty="0" err="1" smtClean="0"/>
              <a:t>Admins</a:t>
            </a:r>
            <a:r>
              <a:rPr lang="en-US" dirty="0" smtClean="0"/>
              <a:t>.: Use metadata to evaluate trustworthiness of images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REST interface</a:t>
            </a:r>
          </a:p>
          <a:p>
            <a:pPr lvl="1"/>
            <a:r>
              <a:rPr lang="en-US" dirty="0" smtClean="0"/>
              <a:t>Exposes a simple HTTP-based REST interface</a:t>
            </a:r>
          </a:p>
          <a:p>
            <a:pPr lvl="1"/>
            <a:r>
              <a:rPr lang="en-US" dirty="0" smtClean="0"/>
              <a:t>Easy to program against in all languages</a:t>
            </a:r>
          </a:p>
          <a:p>
            <a:r>
              <a:rPr lang="en-US" dirty="0" smtClean="0"/>
              <a:t>Web interface</a:t>
            </a:r>
          </a:p>
          <a:p>
            <a:pPr lvl="1"/>
            <a:r>
              <a:rPr lang="en-US" dirty="0" smtClean="0"/>
              <a:t>REST interface also allows browsing via a web browser</a:t>
            </a:r>
          </a:p>
          <a:p>
            <a:pPr lvl="1"/>
            <a:r>
              <a:rPr lang="en-US" dirty="0" smtClean="0"/>
              <a:t>Signed entries can also be uploaded via the browser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Endpoint:</a:t>
            </a:r>
          </a:p>
          <a:p>
            <a:pPr lvl="1"/>
            <a:r>
              <a:rPr lang="en-US" dirty="0" smtClean="0"/>
              <a:t>In your ~/.</a:t>
            </a:r>
            <a:r>
              <a:rPr lang="en-US" dirty="0" err="1" smtClean="0"/>
              <a:t>stratuslab/stratuslab-user.cfg</a:t>
            </a:r>
            <a:r>
              <a:rPr lang="en-US" dirty="0" smtClean="0"/>
              <a:t>:</a:t>
            </a:r>
          </a:p>
          <a:p>
            <a:pPr lvl="2">
              <a:buNone/>
            </a:pPr>
            <a:r>
              <a:rPr lang="en-US" dirty="0" err="1" smtClean="0"/>
              <a:t>marketplace_endpoint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008000"/>
                </a:solidFill>
              </a:rPr>
              <a:t>http://cloud-lal.stratuslab.eu:8081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Portal</a:t>
            </a:r>
          </a:p>
        </p:txBody>
      </p:sp>
      <p:pic>
        <p:nvPicPr>
          <p:cNvPr id="5" name="Image 4" descr="Screen shot 2011-09-09 at 5.33.5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0"/>
            <a:ext cx="9144000" cy="47791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 Entries Search</a:t>
            </a:r>
          </a:p>
        </p:txBody>
      </p:sp>
      <p:pic>
        <p:nvPicPr>
          <p:cNvPr id="4" name="Image 3" descr="Screen shot 2011-09-09 at 5.35.5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8800"/>
            <a:ext cx="9144000" cy="44225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 Entry details</a:t>
            </a:r>
          </a:p>
        </p:txBody>
      </p:sp>
      <p:pic>
        <p:nvPicPr>
          <p:cNvPr id="5" name="Image 4" descr="Screen shot 2011-09-09 at 5.36.44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8009"/>
            <a:ext cx="9144000" cy="44219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Image metadata</a:t>
            </a:r>
          </a:p>
          <a:p>
            <a:pPr lvl="1"/>
            <a:r>
              <a:rPr lang="en-US" dirty="0" smtClean="0"/>
              <a:t>Must conform to a defined schema</a:t>
            </a:r>
          </a:p>
          <a:p>
            <a:pPr lvl="1"/>
            <a:r>
              <a:rPr lang="en-US" dirty="0" smtClean="0"/>
              <a:t>Uses the RDF-XML format</a:t>
            </a:r>
          </a:p>
          <a:p>
            <a:pPr lvl="1"/>
            <a:r>
              <a:rPr lang="en-US" dirty="0" smtClean="0"/>
              <a:t>Must be cryptographically signed with a (grid) certificate</a:t>
            </a:r>
          </a:p>
          <a:p>
            <a:pPr lvl="1"/>
            <a:r>
              <a:rPr lang="en-US" dirty="0" smtClean="0"/>
              <a:t>Must contain image ID and checksums to make connection to image</a:t>
            </a:r>
          </a:p>
          <a:p>
            <a:pPr lvl="1"/>
            <a:r>
              <a:rPr lang="en-US" dirty="0" smtClean="0"/>
              <a:t>May contain location elements with image content </a:t>
            </a:r>
            <a:r>
              <a:rPr lang="en-US" dirty="0" err="1" smtClean="0"/>
              <a:t>URL(s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Typical Marketplace workflow:</a:t>
            </a:r>
          </a:p>
          <a:p>
            <a:pPr lvl="1"/>
            <a:r>
              <a:rPr lang="en-US" dirty="0" smtClean="0"/>
              <a:t>Create image from scratch or based on existing image</a:t>
            </a:r>
          </a:p>
          <a:p>
            <a:pPr lvl="1"/>
            <a:r>
              <a:rPr lang="en-US" dirty="0" smtClean="0"/>
              <a:t>Upload the image to cloud, grid, or web storage area</a:t>
            </a:r>
          </a:p>
          <a:p>
            <a:pPr lvl="1"/>
            <a:r>
              <a:rPr lang="en-US" dirty="0" smtClean="0"/>
              <a:t>Create the metadata for the image</a:t>
            </a:r>
          </a:p>
          <a:p>
            <a:pPr lvl="1"/>
            <a:r>
              <a:rPr lang="en-US" dirty="0" smtClean="0"/>
              <a:t>Sign the metadata with your (grid) certificate</a:t>
            </a:r>
          </a:p>
          <a:p>
            <a:pPr lvl="1"/>
            <a:r>
              <a:rPr lang="en-US" dirty="0" smtClean="0"/>
              <a:t>Upload the signed metadata to the Marketplace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&amp; Uploading Image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Creating an image is a time consuming process…</a:t>
            </a:r>
          </a:p>
          <a:p>
            <a:r>
              <a:rPr lang="en-US" dirty="0" smtClean="0"/>
              <a:t>Cheat (!) and just copy </a:t>
            </a:r>
            <a:r>
              <a:rPr lang="en-US" dirty="0" err="1" smtClean="0"/>
              <a:t>ttylinux</a:t>
            </a:r>
            <a:r>
              <a:rPr lang="en-US" dirty="0" smtClean="0"/>
              <a:t> image from appliance repository:</a:t>
            </a:r>
          </a:p>
          <a:p>
            <a:pPr lvl="1"/>
            <a:r>
              <a:rPr lang="en-US" dirty="0" smtClean="0"/>
              <a:t>See link on agenda page: </a:t>
            </a:r>
            <a:r>
              <a:rPr lang="en-US" dirty="0" smtClean="0">
                <a:hlinkClick r:id="rId2"/>
              </a:rPr>
              <a:t>https://www.egi.eu/indico/contributionDisplay.py?contribId=65&amp;confId=452</a:t>
            </a:r>
            <a:r>
              <a:rPr lang="en-US" dirty="0" smtClean="0"/>
              <a:t> </a:t>
            </a:r>
          </a:p>
          <a:p>
            <a:r>
              <a:rPr lang="en-US" dirty="0" smtClean="0"/>
              <a:t>Uploading of image</a:t>
            </a:r>
          </a:p>
          <a:p>
            <a:pPr lvl="1"/>
            <a:r>
              <a:rPr lang="en-US" dirty="0" smtClean="0"/>
              <a:t>Skip this for now: image already exists in the appliance repository.</a:t>
            </a:r>
          </a:p>
          <a:p>
            <a:pPr lvl="1"/>
            <a:r>
              <a:rPr lang="en-US" dirty="0" smtClean="0"/>
              <a:t>Normally, it would be transferred to cloud, grid, or web storage.</a:t>
            </a:r>
          </a:p>
          <a:p>
            <a:pPr lvl="1"/>
            <a:r>
              <a:rPr lang="en-US" dirty="0" smtClean="0"/>
              <a:t>Images must be accessible via </a:t>
            </a:r>
            <a:r>
              <a:rPr lang="en-US" dirty="0" err="1" smtClean="0"/>
              <a:t>http(s</a:t>
            </a:r>
            <a:r>
              <a:rPr lang="en-US" dirty="0" smtClean="0"/>
              <a:t>) at the moment.</a:t>
            </a:r>
          </a:p>
          <a:p>
            <a:pPr lvl="1"/>
            <a:r>
              <a:rPr lang="en-US" dirty="0" smtClean="0"/>
              <a:t>Location </a:t>
            </a:r>
            <a:r>
              <a:rPr lang="en-US" dirty="0" err="1" smtClean="0"/>
              <a:t>URL(s</a:t>
            </a:r>
            <a:r>
              <a:rPr lang="en-US" dirty="0" smtClean="0"/>
              <a:t>) would usually be part of the metadata.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presentation-template-v3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stratuslab-presentation-template-v3.potx</Template>
  <TotalTime>2769</TotalTime>
  <Words>1009</Words>
  <Application>Microsoft Macintosh PowerPoint</Application>
  <PresentationFormat>On-screen Show (4:3)</PresentationFormat>
  <Paragraphs>132</Paragraphs>
  <Slides>16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stratuslab-presentation-template-v3</vt:lpstr>
      <vt:lpstr>StratusLab: Marketplace &amp; Image Metadata</vt:lpstr>
      <vt:lpstr>StratusLab Marketplace</vt:lpstr>
      <vt:lpstr>Interfaces</vt:lpstr>
      <vt:lpstr>Web Portal</vt:lpstr>
      <vt:lpstr>Metadata Entries Search</vt:lpstr>
      <vt:lpstr>Metadata Entry details</vt:lpstr>
      <vt:lpstr>Metadata</vt:lpstr>
      <vt:lpstr>Workflow</vt:lpstr>
      <vt:lpstr>Creating &amp; Uploading Image</vt:lpstr>
      <vt:lpstr>Create Metadata Description</vt:lpstr>
      <vt:lpstr>Create Metadata Description</vt:lpstr>
      <vt:lpstr>Upload Metadata Description</vt:lpstr>
      <vt:lpstr>Web Upload of Metadata</vt:lpstr>
      <vt:lpstr>Using an Image in the Marketplace</vt:lpstr>
      <vt:lpstr>Image deprecation</vt:lpstr>
      <vt:lpstr>Slide 16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Considerations From Running Grid Services on Cloud Resources</dc:title>
  <dc:creator>Charles</dc:creator>
  <cp:lastModifiedBy>Charles</cp:lastModifiedBy>
  <cp:revision>312</cp:revision>
  <cp:lastPrinted>2010-03-23T08:08:48Z</cp:lastPrinted>
  <dcterms:created xsi:type="dcterms:W3CDTF">2011-09-21T15:15:25Z</dcterms:created>
  <dcterms:modified xsi:type="dcterms:W3CDTF">2011-09-21T15:16:36Z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