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77" r:id="rId2"/>
    <p:sldId id="864" r:id="rId3"/>
    <p:sldId id="922" r:id="rId4"/>
    <p:sldId id="917" r:id="rId5"/>
    <p:sldId id="918" r:id="rId6"/>
    <p:sldId id="923" r:id="rId7"/>
    <p:sldId id="919" r:id="rId8"/>
    <p:sldId id="920" r:id="rId9"/>
    <p:sldId id="921" r:id="rId10"/>
    <p:sldId id="863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96" y="-88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marketplace.stratuslab.e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root@134.158.75.3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StratusLab: VM Lifecycle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EGI Technical Forum (Lyon, France)</a:t>
            </a:r>
            <a:endParaRPr lang="en-US" dirty="0" smtClean="0"/>
          </a:p>
          <a:p>
            <a:r>
              <a:rPr lang="en-US" dirty="0" smtClean="0"/>
              <a:t>22 September </a:t>
            </a:r>
            <a:r>
              <a:rPr lang="en-US" dirty="0" smtClean="0"/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Lifecycle Overview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686800" cy="5105400"/>
          </a:xfrm>
        </p:spPr>
        <p:txBody>
          <a:bodyPr/>
          <a:lstStyle/>
          <a:p>
            <a:r>
              <a:rPr lang="en-US" dirty="0" smtClean="0"/>
              <a:t>Normal VM lifecycle consists of following commands:</a:t>
            </a:r>
          </a:p>
          <a:p>
            <a:pPr lvl="1"/>
            <a:r>
              <a:rPr lang="en-US" dirty="0" smtClean="0"/>
              <a:t>Deploy new </a:t>
            </a:r>
            <a:r>
              <a:rPr lang="en-US" dirty="0" smtClean="0"/>
              <a:t>instance:</a:t>
            </a:r>
          </a:p>
          <a:p>
            <a:pPr lvl="2"/>
            <a:r>
              <a:rPr lang="en-US" dirty="0" smtClean="0"/>
              <a:t>stratus</a:t>
            </a:r>
            <a:r>
              <a:rPr lang="en-US" dirty="0" smtClean="0"/>
              <a:t>-run-instance</a:t>
            </a:r>
            <a:r>
              <a:rPr lang="en-US" dirty="0" smtClean="0"/>
              <a:t> &lt;</a:t>
            </a:r>
            <a:r>
              <a:rPr lang="en-US" dirty="0" smtClean="0"/>
              <a:t>VM </a:t>
            </a:r>
            <a:r>
              <a:rPr lang="en-US" dirty="0" err="1" smtClean="0"/>
              <a:t>Marketplace_ID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Describe running instances: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stratus</a:t>
            </a:r>
            <a:r>
              <a:rPr lang="en-US" dirty="0" smtClean="0"/>
              <a:t>-describe-instance [VM ID]</a:t>
            </a:r>
          </a:p>
          <a:p>
            <a:pPr lvl="1"/>
            <a:r>
              <a:rPr lang="en-US" dirty="0" smtClean="0"/>
              <a:t>Access instance: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en-US" dirty="0" err="1" smtClean="0"/>
              <a:t>root@www.xxx.yyy.zzz</a:t>
            </a:r>
            <a:endParaRPr lang="en-US" dirty="0" smtClean="0"/>
          </a:p>
          <a:p>
            <a:pPr lvl="1"/>
            <a:r>
              <a:rPr lang="en-US" dirty="0" smtClean="0"/>
              <a:t>Remove instance: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stratus</a:t>
            </a:r>
            <a:r>
              <a:rPr lang="en-US" dirty="0" smtClean="0"/>
              <a:t>-kill-instance &lt;VM ID&gt;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Deploying a Virtual Machine from the Marketplace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Use a </a:t>
            </a:r>
            <a:r>
              <a:rPr lang="en-US" dirty="0" err="1" smtClean="0"/>
              <a:t>ttylinux</a:t>
            </a:r>
            <a:r>
              <a:rPr lang="en-US" dirty="0" smtClean="0"/>
              <a:t> image Identifier from the Marketplace to understand the VM </a:t>
            </a:r>
            <a:r>
              <a:rPr lang="en-US" dirty="0" smtClean="0"/>
              <a:t>lifecycle:</a:t>
            </a:r>
          </a:p>
          <a:p>
            <a:pPr lvl="1"/>
            <a:r>
              <a:rPr lang="en-US" dirty="0" smtClean="0"/>
              <a:t>Browse the </a:t>
            </a:r>
            <a:r>
              <a:rPr lang="en-US" dirty="0" err="1" smtClean="0"/>
              <a:t>StratusLab</a:t>
            </a:r>
            <a:r>
              <a:rPr lang="en-US" dirty="0" smtClean="0"/>
              <a:t> Marketplace: </a:t>
            </a:r>
            <a:r>
              <a:rPr lang="en-US" dirty="0" smtClean="0">
                <a:hlinkClick r:id="rId2"/>
              </a:rPr>
              <a:t>http://marketplace.stratuslab.eu</a:t>
            </a:r>
            <a:endParaRPr lang="en-US" dirty="0" smtClean="0"/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xport </a:t>
            </a:r>
            <a:r>
              <a:rPr lang="en-US" dirty="0" smtClean="0"/>
              <a:t>TTYLINUX_ID=</a:t>
            </a:r>
            <a:r>
              <a:rPr dirty="0" smtClean="0"/>
              <a:t>LwcRbwCalYSysY1wftQdAj6Bwoi</a:t>
            </a:r>
            <a:endParaRPr lang="en-US" dirty="0" smtClean="0"/>
          </a:p>
          <a:p>
            <a:pPr marL="0" indent="0"/>
            <a:r>
              <a:rPr lang="en-US" dirty="0" smtClean="0"/>
              <a:t>Deploy your virtual machine:</a:t>
            </a:r>
            <a:endParaRPr lang="en-US" dirty="0" smtClean="0"/>
          </a:p>
          <a:p>
            <a:pPr lvl="1"/>
            <a:r>
              <a:rPr lang="en-US" dirty="0" smtClean="0"/>
              <a:t>stratus</a:t>
            </a:r>
            <a:r>
              <a:rPr lang="en-US" dirty="0" smtClean="0"/>
              <a:t>-run-instance ${TTYLINUX_ID}</a:t>
            </a:r>
          </a:p>
          <a:p>
            <a:pPr lvl="1"/>
            <a:r>
              <a:rPr lang="en-US" dirty="0" smtClean="0"/>
              <a:t>Response should give the VM ID and Public IP: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105400"/>
            <a:ext cx="8001000" cy="138499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 :::::::::::::::::::::::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Starting machines ::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:::::::::::::::::::::::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Starting 1 machine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Machine 1 (</a:t>
            </a:r>
            <a:r>
              <a:rPr lang="en-US" sz="1200" b="0" dirty="0" err="1" smtClean="0">
                <a:latin typeface="Courier"/>
                <a:cs typeface="Courier"/>
              </a:rPr>
              <a:t>vm</a:t>
            </a:r>
            <a:r>
              <a:rPr lang="en-US" sz="1200" b="0" dirty="0" smtClean="0">
                <a:latin typeface="Courier"/>
                <a:cs typeface="Courier"/>
              </a:rPr>
              <a:t> ID: 12)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      Public </a:t>
            </a:r>
            <a:r>
              <a:rPr lang="en-US" sz="1200" b="0" dirty="0" err="1" smtClean="0">
                <a:latin typeface="Courier"/>
                <a:cs typeface="Courier"/>
              </a:rPr>
              <a:t>ip</a:t>
            </a:r>
            <a:r>
              <a:rPr lang="en-US" sz="1200" b="0" dirty="0" smtClean="0">
                <a:latin typeface="Courier"/>
                <a:cs typeface="Courier"/>
              </a:rPr>
              <a:t>: 134.158.75.34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Done!</a:t>
            </a:r>
            <a:endParaRPr lang="en-US" sz="1200" b="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Virtual Machines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Follow the status of the machine with the VM ID:</a:t>
            </a:r>
          </a:p>
          <a:p>
            <a:pPr lvl="1"/>
            <a:r>
              <a:rPr lang="en-US" dirty="0" smtClean="0"/>
              <a:t>stratus-describe-instance &lt;VMID&gt;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All active machines can be seen with same command without VMID.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8001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stratus-describe-instance 12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12  Running   1    0         0    134.158.75.34   one-12</a:t>
            </a:r>
            <a:endParaRPr lang="en-US" sz="1200" b="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381000" y="4800599"/>
            <a:ext cx="8001000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stratus-describe-instance   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11  Running   1    131072    4    134.158.75.33   one-11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12  Running   1    0         0    134.158.75.34   one-12</a:t>
            </a:r>
            <a:endParaRPr lang="en-US" sz="1200" b="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the Virtual Machine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Wait until the machine is "Running" then ping the VM:</a:t>
            </a:r>
          </a:p>
          <a:p>
            <a:pPr lvl="1"/>
            <a:r>
              <a:rPr lang="en-US" dirty="0" smtClean="0"/>
              <a:t>ping &lt;IP&gt;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all's OK, log into the machine as root: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root@134.158.75.33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001000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ping 134.158.75.33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PING 134.158.75.33 (134.158.75.33): 56 data bytes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64 bytes from 134.158.75.33: </a:t>
            </a:r>
            <a:r>
              <a:rPr lang="en-US" sz="1200" b="0" dirty="0" err="1" smtClean="0">
                <a:latin typeface="Courier"/>
                <a:cs typeface="Courier"/>
              </a:rPr>
              <a:t>icmp_seq</a:t>
            </a:r>
            <a:r>
              <a:rPr lang="en-US" sz="1200" b="0" dirty="0" smtClean="0">
                <a:latin typeface="Courier"/>
                <a:cs typeface="Courier"/>
              </a:rPr>
              <a:t>=0 </a:t>
            </a:r>
            <a:r>
              <a:rPr lang="en-US" sz="1200" b="0" dirty="0" err="1" smtClean="0">
                <a:latin typeface="Courier"/>
                <a:cs typeface="Courier"/>
              </a:rPr>
              <a:t>ttl</a:t>
            </a:r>
            <a:r>
              <a:rPr lang="en-US" sz="1200" b="0" dirty="0" smtClean="0">
                <a:latin typeface="Courier"/>
                <a:cs typeface="Courier"/>
              </a:rPr>
              <a:t>=63 time=0.780 ms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64 bytes from 134.158.75.33: </a:t>
            </a:r>
            <a:r>
              <a:rPr lang="en-US" sz="1200" b="0" dirty="0" err="1" smtClean="0">
                <a:latin typeface="Courier"/>
                <a:cs typeface="Courier"/>
              </a:rPr>
              <a:t>icmp_seq</a:t>
            </a:r>
            <a:r>
              <a:rPr lang="en-US" sz="1200" b="0" dirty="0" smtClean="0">
                <a:latin typeface="Courier"/>
                <a:cs typeface="Courier"/>
              </a:rPr>
              <a:t>=1 </a:t>
            </a:r>
            <a:r>
              <a:rPr lang="en-US" sz="1200" b="0" dirty="0" err="1" smtClean="0">
                <a:latin typeface="Courier"/>
                <a:cs typeface="Courier"/>
              </a:rPr>
              <a:t>ttl</a:t>
            </a:r>
            <a:r>
              <a:rPr lang="en-US" sz="1200" b="0" dirty="0" smtClean="0">
                <a:latin typeface="Courier"/>
                <a:cs typeface="Courier"/>
              </a:rPr>
              <a:t>=63 time=0.704 ms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...</a:t>
            </a:r>
            <a:endParaRPr lang="en-US" sz="1200" b="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495800"/>
            <a:ext cx="8001000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</a:t>
            </a:r>
            <a:r>
              <a:rPr lang="en-US" sz="1200" b="0" dirty="0" err="1" smtClean="0">
                <a:latin typeface="Courier"/>
                <a:cs typeface="Courier"/>
              </a:rPr>
              <a:t>ssh</a:t>
            </a:r>
            <a:r>
              <a:rPr lang="en-US" sz="1200" b="0" dirty="0" smtClean="0">
                <a:latin typeface="Courier"/>
                <a:cs typeface="Courier"/>
              </a:rPr>
              <a:t> </a:t>
            </a:r>
            <a:r>
              <a:rPr lang="en-US" sz="1200" b="0" dirty="0" smtClean="0">
                <a:latin typeface="Courier"/>
                <a:cs typeface="Courier"/>
                <a:hlinkClick r:id="rId2"/>
              </a:rPr>
              <a:t>root@134.158.75.33</a:t>
            </a:r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#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# echo $USER                                                                                                     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machine instances…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Deploy second machine instance:</a:t>
            </a:r>
          </a:p>
          <a:p>
            <a:pPr lvl="1"/>
            <a:r>
              <a:rPr lang="en-US" dirty="0" smtClean="0"/>
              <a:t>stratus-run-instance …</a:t>
            </a:r>
          </a:p>
          <a:p>
            <a:pPr lvl="1"/>
            <a:r>
              <a:rPr lang="en-US" dirty="0" smtClean="0"/>
              <a:t>L</a:t>
            </a:r>
            <a:r>
              <a:rPr lang="en-US" dirty="0" smtClean="0"/>
              <a:t>og into machine as root</a:t>
            </a:r>
          </a:p>
          <a:p>
            <a:pPr lvl="1"/>
            <a:r>
              <a:rPr lang="en-US" dirty="0" smtClean="0"/>
              <a:t>Stay logged in…</a:t>
            </a:r>
          </a:p>
          <a:p>
            <a:endParaRPr lang="en-US" dirty="0" smtClean="0"/>
          </a:p>
          <a:p>
            <a:r>
              <a:rPr lang="en-US" dirty="0" smtClean="0"/>
              <a:t>Common machine states:</a:t>
            </a:r>
          </a:p>
          <a:p>
            <a:pPr lvl="1"/>
            <a:r>
              <a:rPr lang="en-US" dirty="0" smtClean="0"/>
              <a:t>Prolog</a:t>
            </a:r>
            <a:r>
              <a:rPr lang="en-US" dirty="0" smtClean="0"/>
              <a:t>, Boot: initialization of an image</a:t>
            </a:r>
          </a:p>
          <a:p>
            <a:pPr lvl="1"/>
            <a:r>
              <a:rPr lang="en-US" dirty="0" smtClean="0"/>
              <a:t>Running: machine is active</a:t>
            </a:r>
          </a:p>
          <a:p>
            <a:pPr lvl="1"/>
            <a:r>
              <a:rPr lang="en-US" dirty="0" smtClean="0"/>
              <a:t>Failed: problem with starting/running the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the Virtual Machine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Graceful shutdown from within the machine:</a:t>
            </a:r>
          </a:p>
          <a:p>
            <a:pPr lvl="1"/>
            <a:r>
              <a:rPr lang="en-US" dirty="0" smtClean="0"/>
              <a:t>shutdown –</a:t>
            </a:r>
            <a:r>
              <a:rPr lang="en-US" dirty="0" err="1" smtClean="0"/>
              <a:t>h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Wait for the unknown state, then kill (remove) the instance: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safely stops all services and halts the machine.</a:t>
            </a:r>
          </a:p>
          <a:p>
            <a:r>
              <a:rPr lang="en-US" dirty="0" smtClean="0"/>
              <a:t>Rip the power cord from the wall:</a:t>
            </a:r>
          </a:p>
          <a:p>
            <a:pPr lvl="1"/>
            <a:r>
              <a:rPr lang="en-US" dirty="0" smtClean="0"/>
              <a:t>stratus-kill-instance &lt;VMID&gt;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001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# shutdown -</a:t>
            </a:r>
            <a:r>
              <a:rPr lang="en-US" sz="1200" b="0" dirty="0" err="1" smtClean="0">
                <a:latin typeface="Courier"/>
                <a:cs typeface="Courier"/>
              </a:rPr>
              <a:t>h</a:t>
            </a:r>
            <a:r>
              <a:rPr lang="en-US" sz="1200" b="0" dirty="0" smtClean="0">
                <a:latin typeface="Courier"/>
                <a:cs typeface="Courier"/>
              </a:rPr>
              <a:t>                                                                                                       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# Connection to 134.158.75.33 closed by remote host.                                                                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Connection to 134.158.75.33 closed.</a:t>
            </a:r>
            <a:endParaRPr lang="en-US" sz="1200" b="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8001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stratus-describe-instance 11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11  Unknown   1    131072    3    134.158.75.33   one-11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5638800"/>
            <a:ext cx="8001000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stratus-kill-instance 12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$ stratus-describe-instance 12 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12  Done      1    131072    4    134.158.75.34   one-12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VM Resources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At deployment, you can choose the number of CPUs, amount of RAM and swap space.</a:t>
            </a:r>
          </a:p>
          <a:p>
            <a:r>
              <a:rPr lang="en-US" dirty="0" err="1" smtClean="0"/>
              <a:t>StratusLab</a:t>
            </a:r>
            <a:r>
              <a:rPr lang="en-US" dirty="0" smtClean="0"/>
              <a:t> has a number of predefined types:</a:t>
            </a:r>
          </a:p>
          <a:p>
            <a:pPr lvl="1"/>
            <a:r>
              <a:rPr lang="en-US" dirty="0" smtClean="0"/>
              <a:t>stratus-run-instance --list-type (default is m1.small)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Deploy an m1.xlarge instance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3276600"/>
            <a:ext cx="8001000" cy="15696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stratus-run-instance --list-type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Type       CPU        RAM        SWAP   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m1.large   2 CPU      512 MB     1024 MB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c1.xlarge  4 CPU      2048 MB    2048 MB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m1.small   1 CPU      128 MB     1024 MB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c1.medium  1 CPU      256 MB     1024 MB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m1.xlarge  2 CPU      1024 MB    1024 MB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t1.micro   1 CPU      128 MB     512 M</a:t>
            </a:r>
            <a:endParaRPr lang="en-US" sz="1200" b="0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334000"/>
            <a:ext cx="8001000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stratus-run-instance --quiet --type=m1.xlarge $</a:t>
            </a:r>
            <a:r>
              <a:rPr lang="en-US" sz="1200" b="0" dirty="0" smtClean="0">
                <a:latin typeface="Courier"/>
                <a:cs typeface="Courier"/>
              </a:rPr>
              <a:t>TTYLINUX_ID </a:t>
            </a:r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14, 134.158.75.36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$ stratus-describe-instance 14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latin typeface="Courier"/>
                <a:cs typeface="Courier"/>
              </a:rPr>
              <a:t>vcpu</a:t>
            </a:r>
            <a:r>
              <a:rPr lang="en-US" sz="1200" b="0" dirty="0" smtClean="0"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latin typeface="Courier"/>
                <a:cs typeface="Courier"/>
              </a:rPr>
              <a:t>cpu</a:t>
            </a:r>
            <a:r>
              <a:rPr lang="en-US" sz="1200" b="0" dirty="0" smtClean="0">
                <a:latin typeface="Courier"/>
                <a:cs typeface="Courier"/>
              </a:rPr>
              <a:t>% </a:t>
            </a:r>
            <a:r>
              <a:rPr lang="en-US" sz="1200" b="0" dirty="0" err="1" smtClean="0">
                <a:latin typeface="Courier"/>
                <a:cs typeface="Courier"/>
              </a:rPr>
              <a:t>ip</a:t>
            </a:r>
            <a:r>
              <a:rPr lang="en-US" sz="1200" b="0" dirty="0" smtClean="0">
                <a:latin typeface="Courier"/>
                <a:cs typeface="Courier"/>
              </a:rPr>
              <a:t>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14  Pending   2    0         0    134.158.75.36   one-14</a:t>
            </a:r>
            <a:endParaRPr lang="en-US" sz="1200" b="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Non-standard Machine Types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What happens when you need resource allocations different from the predefined types?</a:t>
            </a:r>
          </a:p>
          <a:p>
            <a:r>
              <a:rPr lang="en-US" dirty="0" smtClean="0"/>
              <a:t>Edit the machine template for complete control:</a:t>
            </a:r>
          </a:p>
          <a:p>
            <a:pPr lvl="1"/>
            <a:r>
              <a:rPr lang="en-US" dirty="0" smtClean="0"/>
              <a:t>edit $HOME/</a:t>
            </a:r>
            <a:r>
              <a:rPr lang="en-US" dirty="0" err="1" smtClean="0"/>
              <a:t>stratuslab/share/vm/schema.one</a:t>
            </a:r>
            <a:endParaRPr lang="en-US" dirty="0" smtClean="0"/>
          </a:p>
          <a:p>
            <a:pPr lvl="1"/>
            <a:r>
              <a:rPr lang="en-US" dirty="0" smtClean="0"/>
              <a:t>Replace: </a:t>
            </a:r>
            <a:r>
              <a:rPr lang="en-US" dirty="0" err="1" smtClean="0"/>
              <a:t>vm_vcpu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number of CPUs desired</a:t>
            </a:r>
          </a:p>
          <a:p>
            <a:pPr lvl="1"/>
            <a:r>
              <a:rPr lang="en-US" dirty="0" smtClean="0"/>
              <a:t>Replace: </a:t>
            </a:r>
            <a:r>
              <a:rPr lang="en-US" dirty="0" err="1" smtClean="0"/>
              <a:t>vm_ram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RAM in MB</a:t>
            </a:r>
          </a:p>
          <a:p>
            <a:pPr lvl="1"/>
            <a:r>
              <a:rPr lang="en-US" dirty="0" smtClean="0">
                <a:sym typeface="Wingdings"/>
              </a:rPr>
              <a:t>Replace: </a:t>
            </a:r>
            <a:r>
              <a:rPr lang="en-US" dirty="0" err="1" smtClean="0">
                <a:sym typeface="Wingdings"/>
              </a:rPr>
              <a:t>vm_swap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swap space in MB</a:t>
            </a:r>
          </a:p>
          <a:p>
            <a:r>
              <a:rPr lang="en-US" dirty="0" smtClean="0">
                <a:sym typeface="Wingdings"/>
              </a:rPr>
              <a:t>Use standard commands to launch and control instance.</a:t>
            </a:r>
          </a:p>
          <a:p>
            <a:r>
              <a:rPr lang="en-US" i="1" dirty="0" smtClean="0">
                <a:solidFill>
                  <a:srgbClr val="FF0000"/>
                </a:solidFill>
                <a:sym typeface="Wingdings"/>
              </a:rPr>
              <a:t>NOTE: Machine images must be capable of using multiple CPUs, additional RAM, etc. for this to be useful.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2606</TotalTime>
  <Words>832</Words>
  <Application>Microsoft Macintosh PowerPoint</Application>
  <PresentationFormat>On-screen Show (4:3)</PresentationFormat>
  <Paragraphs>126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stratuslab-presentation-template-v3</vt:lpstr>
      <vt:lpstr>StratusLab: VM Lifecycle</vt:lpstr>
      <vt:lpstr>VM Lifecycle Overview</vt:lpstr>
      <vt:lpstr>Deploying a Virtual Machine from the Marketplace</vt:lpstr>
      <vt:lpstr>Status of Virtual Machines</vt:lpstr>
      <vt:lpstr>Connecting to the Virtual Machine</vt:lpstr>
      <vt:lpstr>More machine instances…</vt:lpstr>
      <vt:lpstr>Stopping the Virtual Machine</vt:lpstr>
      <vt:lpstr>Changing VM Resources</vt:lpstr>
      <vt:lpstr>Non-standard Machine Types</vt:lpstr>
      <vt:lpstr>Slide 10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293</cp:revision>
  <cp:lastPrinted>2010-03-23T08:08:48Z</cp:lastPrinted>
  <dcterms:created xsi:type="dcterms:W3CDTF">2011-09-21T13:33:07Z</dcterms:created>
  <dcterms:modified xsi:type="dcterms:W3CDTF">2011-09-21T14:04:55Z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