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77" r:id="rId2"/>
    <p:sldId id="864" r:id="rId3"/>
    <p:sldId id="956" r:id="rId4"/>
    <p:sldId id="913" r:id="rId5"/>
    <p:sldId id="963" r:id="rId6"/>
    <p:sldId id="942" r:id="rId7"/>
    <p:sldId id="959" r:id="rId8"/>
    <p:sldId id="958" r:id="rId9"/>
    <p:sldId id="943" r:id="rId10"/>
    <p:sldId id="936" r:id="rId11"/>
    <p:sldId id="961" r:id="rId12"/>
    <p:sldId id="938" r:id="rId13"/>
    <p:sldId id="947" r:id="rId14"/>
    <p:sldId id="939" r:id="rId15"/>
    <p:sldId id="962" r:id="rId16"/>
    <p:sldId id="949" r:id="rId17"/>
    <p:sldId id="960" r:id="rId18"/>
    <p:sldId id="940" r:id="rId19"/>
    <p:sldId id="955" r:id="rId20"/>
    <p:sldId id="965" r:id="rId21"/>
    <p:sldId id="964" r:id="rId22"/>
    <p:sldId id="966" r:id="rId23"/>
    <p:sldId id="967" r:id="rId24"/>
    <p:sldId id="969" r:id="rId25"/>
    <p:sldId id="968" r:id="rId26"/>
    <p:sldId id="863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8" y="-8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root@134.158.75.3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arketplace.stratuslab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onehost-5.lal.in2p3.fr:8445/disk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StratusLab: Storage Services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EGI Technical Forum (Lyon, France)</a:t>
            </a:r>
          </a:p>
          <a:p>
            <a:r>
              <a:rPr lang="en-US" dirty="0" smtClean="0"/>
              <a:t>22 September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Instance with Persistent Disk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dirty="0" err="1" smtClean="0"/>
              <a:t>ttylinux</a:t>
            </a:r>
            <a:r>
              <a:rPr lang="en-US" dirty="0" smtClean="0"/>
              <a:t> image Identifier from the Marketplace:</a:t>
            </a:r>
          </a:p>
          <a:p>
            <a:pPr lvl="1"/>
            <a:r>
              <a:rPr lang="en-US" dirty="0" smtClean="0"/>
              <a:t>export TTYLINUX_ID=</a:t>
            </a:r>
            <a:r>
              <a:rPr dirty="0" smtClean="0"/>
              <a:t>LwcRbwCalYSysY1wftQdAj6Bwoi</a:t>
            </a:r>
            <a:endParaRPr lang="en-US" dirty="0" smtClean="0"/>
          </a:p>
          <a:p>
            <a:pPr marL="0" indent="0"/>
            <a:r>
              <a:rPr lang="en-US" dirty="0" smtClean="0"/>
              <a:t>Deploy your virtual machine:</a:t>
            </a:r>
          </a:p>
          <a:p>
            <a:pPr lvl="1"/>
            <a:r>
              <a:rPr lang="en-US" dirty="0" smtClean="0"/>
              <a:t>stratus-run-instance  --persistent-disk=</a:t>
            </a:r>
            <a:r>
              <a:rPr dirty="0" smtClean="0">
                <a:solidFill>
                  <a:srgbClr val="FF0000"/>
                </a:solidFill>
              </a:rPr>
              <a:t>1ceeff5e-a0f7-4eb5-9958-725036a6e611 </a:t>
            </a:r>
            <a:r>
              <a:rPr lang="en-US" dirty="0" smtClean="0"/>
              <a:t>${TTYLINUX_ID}</a:t>
            </a:r>
          </a:p>
          <a:p>
            <a:pPr lvl="1"/>
            <a:r>
              <a:rPr lang="en-US" dirty="0" smtClean="0"/>
              <a:t>Response should give the VM ID and Public IP: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8001000" cy="160043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 Starting </a:t>
            </a:r>
            <a:r>
              <a:rPr lang="en-US" sz="1400" b="0" dirty="0" err="1" smtClean="0">
                <a:latin typeface="Courier"/>
                <a:cs typeface="Courier"/>
              </a:rPr>
              <a:t>machine(s</a:t>
            </a:r>
            <a:r>
              <a:rPr lang="en-US" sz="1400" b="0" dirty="0" smtClean="0">
                <a:latin typeface="Courier"/>
                <a:cs typeface="Courier"/>
              </a:rPr>
              <a:t>) ::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 Starting 1 machine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 Machine 1 (</a:t>
            </a:r>
            <a:r>
              <a:rPr lang="en-US" sz="1400" b="0" dirty="0" err="1" smtClean="0">
                <a:latin typeface="Courier"/>
                <a:cs typeface="Courier"/>
              </a:rPr>
              <a:t>vm</a:t>
            </a:r>
            <a:r>
              <a:rPr lang="en-US" sz="1400" b="0" dirty="0" smtClean="0">
                <a:latin typeface="Courier"/>
                <a:cs typeface="Courier"/>
              </a:rPr>
              <a:t> ID: 18)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       Public </a:t>
            </a:r>
            <a:r>
              <a:rPr lang="en-US" sz="1400" b="0" dirty="0" err="1" smtClean="0">
                <a:latin typeface="Courier"/>
                <a:cs typeface="Courier"/>
              </a:rPr>
              <a:t>ip</a:t>
            </a:r>
            <a:r>
              <a:rPr lang="en-US" sz="1400" b="0" dirty="0" smtClean="0">
                <a:latin typeface="Courier"/>
                <a:cs typeface="Courier"/>
              </a:rPr>
              <a:t>: 134.158.75.44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 Done!</a:t>
            </a:r>
            <a:endParaRPr lang="en-US" sz="1400" b="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Information on the Web Portal</a:t>
            </a:r>
          </a:p>
        </p:txBody>
      </p:sp>
      <p:pic>
        <p:nvPicPr>
          <p:cNvPr id="5" name="Image 4" descr="Screen shot 2011-09-16 at 1.44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2590800"/>
          </a:xfrm>
          <a:prstGeom prst="rect">
            <a:avLst/>
          </a:prstGeom>
        </p:spPr>
      </p:pic>
      <p:pic>
        <p:nvPicPr>
          <p:cNvPr id="6" name="Image 5" descr="Screen shot 2011-09-16 at 1.44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33800"/>
            <a:ext cx="3962400" cy="2711450"/>
          </a:xfrm>
          <a:prstGeom prst="rect">
            <a:avLst/>
          </a:prstGeom>
        </p:spPr>
      </p:pic>
      <p:pic>
        <p:nvPicPr>
          <p:cNvPr id="7" name="Image 6" descr="Screen shot 2011-09-16 at 1.44.3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733800"/>
            <a:ext cx="4267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the disk via the running VM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81600"/>
          </a:xfrm>
        </p:spPr>
        <p:txBody>
          <a:bodyPr/>
          <a:lstStyle/>
          <a:p>
            <a:pPr lvl="1"/>
            <a:r>
              <a:rPr lang="en-US" dirty="0" smtClean="0"/>
              <a:t>Partition (</a:t>
            </a:r>
            <a:r>
              <a:rPr lang="en-US" dirty="0" err="1" smtClean="0"/>
              <a:t>fdisk</a:t>
            </a:r>
            <a:r>
              <a:rPr lang="en-US" dirty="0" smtClean="0"/>
              <a:t>)? and format (</a:t>
            </a:r>
            <a:r>
              <a:rPr lang="en-US" dirty="0" err="1" smtClean="0"/>
              <a:t>mkfs</a:t>
            </a:r>
            <a:r>
              <a:rPr lang="en-US" dirty="0" smtClean="0"/>
              <a:t>) it via the running VM</a:t>
            </a:r>
          </a:p>
          <a:p>
            <a:pPr lvl="1"/>
            <a:r>
              <a:rPr lang="en-US" dirty="0" smtClean="0"/>
              <a:t>In your VM, the</a:t>
            </a:r>
            <a:r>
              <a:rPr dirty="0" smtClean="0"/>
              <a:t> persistent disk will be referenced as /dev/hdc or /dev/sdc. In ttylinux9</a:t>
            </a:r>
            <a:r>
              <a:rPr lang="en-US" dirty="0" smtClean="0"/>
              <a:t>.</a:t>
            </a:r>
            <a:r>
              <a:rPr dirty="0" smtClean="0"/>
              <a:t>7, it will be /dev/hdc.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Format your disk</a:t>
            </a:r>
            <a:r>
              <a:rPr dirty="0" smtClean="0"/>
              <a:t>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8001000" cy="178510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 $ </a:t>
            </a:r>
            <a:r>
              <a:rPr lang="en-US" sz="1400" b="0" dirty="0" err="1" smtClean="0">
                <a:latin typeface="Courier"/>
                <a:cs typeface="Courier"/>
              </a:rPr>
              <a:t>ssh</a:t>
            </a:r>
            <a:r>
              <a:rPr lang="en-US" sz="1400" b="0" dirty="0" smtClean="0">
                <a:latin typeface="Courier"/>
                <a:cs typeface="Courier"/>
              </a:rPr>
              <a:t> </a:t>
            </a:r>
            <a:r>
              <a:rPr lang="en-US" sz="1400" b="0" dirty="0" smtClean="0">
                <a:latin typeface="Courier"/>
                <a:cs typeface="Courier"/>
                <a:hlinkClick r:id="rId2"/>
              </a:rPr>
              <a:t>root@134.158.75.44</a:t>
            </a:r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 # </a:t>
            </a:r>
            <a:r>
              <a:rPr lang="en-US" sz="1400" b="0" dirty="0" err="1" smtClean="0">
                <a:latin typeface="Courier"/>
                <a:cs typeface="Courier"/>
              </a:rPr>
              <a:t>fdisk</a:t>
            </a:r>
            <a:r>
              <a:rPr lang="en-US" sz="1400" b="0" dirty="0" smtClean="0">
                <a:latin typeface="Courier"/>
                <a:cs typeface="Courier"/>
              </a:rPr>
              <a:t> –</a:t>
            </a:r>
            <a:r>
              <a:rPr lang="en-US" sz="1400" b="0" dirty="0" err="1" smtClean="0">
                <a:latin typeface="Courier"/>
                <a:cs typeface="Courier"/>
              </a:rPr>
              <a:t>l</a:t>
            </a:r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Disk /dev/</a:t>
            </a:r>
            <a:r>
              <a:rPr lang="en-US" sz="1400" b="0" dirty="0" err="1" smtClean="0">
                <a:latin typeface="Courier"/>
                <a:cs typeface="Courier"/>
              </a:rPr>
              <a:t>hdc</a:t>
            </a:r>
            <a:r>
              <a:rPr lang="en-US" sz="1400" b="0" dirty="0" smtClean="0">
                <a:latin typeface="Courier"/>
                <a:cs typeface="Courier"/>
              </a:rPr>
              <a:t>: 2147 MB, 2147483648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255 heads, 63 sectors/track, 261 cylinders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Units = cylinders of 16065 * 512 = 8225280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  <a:endParaRPr lang="en-US" sz="1200" b="0" dirty="0" smtClean="0">
              <a:latin typeface="Courier"/>
              <a:cs typeface="Courier"/>
            </a:endParaRPr>
          </a:p>
          <a:p>
            <a:endParaRPr lang="en-US" sz="1200" b="0" dirty="0">
              <a:latin typeface="Courier"/>
              <a:cs typeface="Couri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4800" y="5334000"/>
            <a:ext cx="8001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400" b="0" dirty="0" smtClean="0"/>
              <a:t># mkfs.ext3 /dev/hdc</a:t>
            </a:r>
            <a:endParaRPr lang="fr-FR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Mount &amp; store data into your disk 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Mount your disk, store data into, and dismount it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001000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sz="1400" b="0" dirty="0" smtClean="0"/>
              <a:t># mount /dev/hdc /mnt</a:t>
            </a:r>
            <a:endParaRPr lang="en-US" sz="1400" b="0" dirty="0" smtClean="0"/>
          </a:p>
          <a:p>
            <a:r>
              <a:rPr sz="1400" b="0" dirty="0" smtClean="0"/>
              <a:t> </a:t>
            </a:r>
            <a:endParaRPr lang="en-US" sz="1400" b="0" dirty="0" smtClean="0"/>
          </a:p>
          <a:p>
            <a:r>
              <a:rPr sz="1400" b="0" dirty="0" smtClean="0"/>
              <a:t># echo "Testing Persistent Disk" &gt; /mnt/test_pdisk</a:t>
            </a:r>
            <a:endParaRPr lang="en-US" sz="1400" b="0" dirty="0" smtClean="0"/>
          </a:p>
          <a:p>
            <a:r>
              <a:rPr sz="1400" b="0" dirty="0" smtClean="0"/>
              <a:t> </a:t>
            </a:r>
            <a:endParaRPr lang="en-US" sz="1400" b="0" dirty="0" smtClean="0"/>
          </a:p>
          <a:p>
            <a:r>
              <a:rPr lang="en-US" sz="1400" b="0" dirty="0" smtClean="0"/>
              <a:t># </a:t>
            </a:r>
            <a:r>
              <a:rPr lang="en-US" sz="1400" b="0" dirty="0" err="1" smtClean="0"/>
              <a:t>umount</a:t>
            </a:r>
            <a:r>
              <a:rPr lang="en-US" sz="1400" b="0" dirty="0" smtClean="0"/>
              <a:t> /</a:t>
            </a:r>
            <a:r>
              <a:rPr lang="en-US" sz="1400" b="0" dirty="0" err="1" smtClean="0"/>
              <a:t>mnt</a:t>
            </a:r>
            <a:r>
              <a:rPr lang="en-US" sz="1400" b="0" dirty="0" smtClean="0"/>
              <a:t> </a:t>
            </a:r>
            <a:endParaRPr lang="en-US" sz="1400" b="0" dirty="0" smtClean="0">
              <a:latin typeface="Courier"/>
              <a:cs typeface="Courier"/>
            </a:endParaRPr>
          </a:p>
          <a:p>
            <a:endParaRPr lang="en-US" sz="1400" b="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a Virtual Machine with persistent disk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marL="0" indent="0"/>
            <a:r>
              <a:rPr lang="en-US" dirty="0" smtClean="0"/>
              <a:t>Now deploy another virtual machine with the same persistent disk:</a:t>
            </a:r>
          </a:p>
          <a:p>
            <a:pPr marL="0" indent="0"/>
            <a:endParaRPr lang="en-US" dirty="0" smtClean="0"/>
          </a:p>
          <a:p>
            <a:pPr lvl="1"/>
            <a:r>
              <a:rPr lang="en-US" dirty="0" smtClean="0"/>
              <a:t>stratus-run-instance  --persistent-disk=</a:t>
            </a:r>
            <a:r>
              <a:rPr dirty="0" smtClean="0">
                <a:solidFill>
                  <a:srgbClr val="FF0000"/>
                </a:solidFill>
              </a:rPr>
              <a:t>1ceeff5e-a0f7-4eb5-9958-725036a6e611 </a:t>
            </a:r>
            <a:r>
              <a:rPr dirty="0" smtClean="0"/>
              <a:t> </a:t>
            </a:r>
            <a:r>
              <a:rPr lang="en-US" dirty="0" smtClean="0"/>
              <a:t> ${TTYLINUX_ID}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Response should be: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8001000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Courier"/>
                <a:cs typeface="Courier"/>
              </a:rPr>
              <a:t>[ERROR] Only 0/1 </a:t>
            </a:r>
            <a:r>
              <a:rPr lang="en-US" sz="1200" b="0" dirty="0" err="1" smtClean="0">
                <a:latin typeface="Courier"/>
                <a:cs typeface="Courier"/>
              </a:rPr>
              <a:t>disk(s</a:t>
            </a:r>
            <a:r>
              <a:rPr lang="en-US" sz="1200" b="0" dirty="0" smtClean="0">
                <a:latin typeface="Courier"/>
                <a:cs typeface="Courier"/>
              </a:rPr>
              <a:t>) can be attached. Aborting</a:t>
            </a:r>
            <a:endParaRPr lang="en-US" sz="1200" b="0" dirty="0">
              <a:latin typeface="Courier"/>
              <a:cs typeface="Courier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8200" y="5867400"/>
            <a:ext cx="7054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can only be attached to 1 Virtual Machine!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Unmount</a:t>
            </a:r>
            <a:r>
              <a:rPr lang="en-US" dirty="0" smtClean="0"/>
              <a:t> your disk via the Web Portal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Now deploy another virtual machine with the same persistent disk:</a:t>
            </a:r>
          </a:p>
          <a:p>
            <a:pPr lvl="1"/>
            <a:r>
              <a:rPr lang="en-US" dirty="0" smtClean="0"/>
              <a:t>stratus-run-instance  --persistent-disk=</a:t>
            </a:r>
            <a:r>
              <a:rPr dirty="0" smtClean="0">
                <a:solidFill>
                  <a:srgbClr val="FF0000"/>
                </a:solidFill>
              </a:rPr>
              <a:t>1ceeff5e-a0f7-4eb5-9958-725036a6e611 </a:t>
            </a:r>
            <a:r>
              <a:rPr dirty="0" smtClean="0"/>
              <a:t> </a:t>
            </a:r>
            <a:r>
              <a:rPr lang="en-US" dirty="0" smtClean="0"/>
              <a:t> ${TTYLINUX_ID}</a:t>
            </a:r>
          </a:p>
        </p:txBody>
      </p:sp>
      <p:pic>
        <p:nvPicPr>
          <p:cNvPr id="5" name="Image 4" descr="Screen shot 2011-09-16 at 1.49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876800" cy="2971800"/>
          </a:xfrm>
          <a:prstGeom prst="rect">
            <a:avLst/>
          </a:prstGeom>
        </p:spPr>
      </p:pic>
      <p:pic>
        <p:nvPicPr>
          <p:cNvPr id="7" name="Image 6" descr="Screen shot 2011-09-16 at 1.49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4267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6477000" cy="914400"/>
          </a:xfrm>
        </p:spPr>
        <p:txBody>
          <a:bodyPr/>
          <a:lstStyle/>
          <a:p>
            <a:r>
              <a:rPr lang="en-US" dirty="0" smtClean="0"/>
              <a:t>Verify disk contents via the running  VM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81600"/>
          </a:xfrm>
        </p:spPr>
        <p:txBody>
          <a:bodyPr/>
          <a:lstStyle/>
          <a:p>
            <a:pPr lvl="1"/>
            <a:r>
              <a:rPr dirty="0" smtClean="0"/>
              <a:t>Log into your VM using ssh, verify existence of your persistent dis</a:t>
            </a:r>
            <a:r>
              <a:rPr lang="en-US" dirty="0" err="1" smtClean="0"/>
              <a:t>k</a:t>
            </a:r>
            <a:r>
              <a:rPr dirty="0" smtClean="0"/>
              <a:t> 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001000" cy="22467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 $ </a:t>
            </a:r>
            <a:r>
              <a:rPr lang="en-US" sz="1400" b="0" dirty="0" err="1" smtClean="0">
                <a:latin typeface="Courier"/>
                <a:cs typeface="Courier"/>
              </a:rPr>
              <a:t>ssh</a:t>
            </a:r>
            <a:r>
              <a:rPr lang="en-US" sz="1400" b="0" dirty="0" smtClean="0">
                <a:latin typeface="Courier"/>
                <a:cs typeface="Courier"/>
              </a:rPr>
              <a:t> root@134.158.75.45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# </a:t>
            </a:r>
            <a:r>
              <a:rPr lang="en-US" sz="1400" b="0" dirty="0" err="1" smtClean="0">
                <a:latin typeface="Courier"/>
                <a:cs typeface="Courier"/>
              </a:rPr>
              <a:t>fdisk</a:t>
            </a:r>
            <a:r>
              <a:rPr lang="en-US" sz="1400" b="0" dirty="0" smtClean="0">
                <a:latin typeface="Courier"/>
                <a:cs typeface="Courier"/>
              </a:rPr>
              <a:t> –</a:t>
            </a:r>
            <a:r>
              <a:rPr lang="en-US" sz="1400" b="0" dirty="0" err="1" smtClean="0">
                <a:latin typeface="Courier"/>
                <a:cs typeface="Courier"/>
              </a:rPr>
              <a:t>l</a:t>
            </a:r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Disk /dev/</a:t>
            </a:r>
            <a:r>
              <a:rPr lang="en-US" sz="1400" b="0" dirty="0" err="1" smtClean="0">
                <a:latin typeface="Courier"/>
                <a:cs typeface="Courier"/>
              </a:rPr>
              <a:t>hdc</a:t>
            </a:r>
            <a:r>
              <a:rPr lang="en-US" sz="1400" b="0" dirty="0" smtClean="0">
                <a:latin typeface="Courier"/>
                <a:cs typeface="Courier"/>
              </a:rPr>
              <a:t>: 2147 MB, 2147483648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255 heads, 63 sectors/track, 261 cylinders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Units = cylinders of 16065 * 512 = 8225280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endParaRPr lang="en-US" sz="1200" b="0" dirty="0" smtClean="0">
              <a:latin typeface="Courier"/>
              <a:cs typeface="Courier"/>
            </a:endParaRPr>
          </a:p>
          <a:p>
            <a:endParaRPr lang="en-US" sz="1200" b="0" dirty="0">
              <a:latin typeface="Courier"/>
              <a:cs typeface="Couri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1000" y="5181600"/>
            <a:ext cx="7924800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400" b="0" dirty="0" smtClean="0"/>
              <a:t># mount /dev/hdc /mnt</a:t>
            </a:r>
            <a:endParaRPr lang="en-US" sz="1400" b="0" dirty="0" smtClean="0"/>
          </a:p>
          <a:p>
            <a:r>
              <a:rPr sz="1400" b="0" dirty="0" smtClean="0"/>
              <a:t># ls /mnt </a:t>
            </a:r>
            <a:endParaRPr lang="en-US" sz="1400" b="0" dirty="0" smtClean="0"/>
          </a:p>
          <a:p>
            <a:r>
              <a:rPr sz="1400" b="0" dirty="0" smtClean="0"/>
              <a:t>lost+found test_pdisk </a:t>
            </a:r>
            <a:endParaRPr lang="en-US" sz="1400" b="0" dirty="0" smtClean="0"/>
          </a:p>
          <a:p>
            <a:r>
              <a:rPr sz="1400" b="0" dirty="0" smtClean="0"/>
              <a:t># cat /mnt/test_pdisk </a:t>
            </a:r>
            <a:endParaRPr lang="en-US" sz="1400" b="0" dirty="0" smtClean="0"/>
          </a:p>
          <a:p>
            <a:r>
              <a:rPr sz="1400" b="0" dirty="0" smtClean="0"/>
              <a:t>Testing Persistent Disk</a:t>
            </a:r>
            <a:endParaRPr lang="fr-FR" sz="1400" b="0" dirty="0"/>
          </a:p>
        </p:txBody>
      </p:sp>
      <p:sp>
        <p:nvSpPr>
          <p:cNvPr id="8" name="ZoneTexte 7"/>
          <p:cNvSpPr txBox="1"/>
          <p:nvPr/>
        </p:nvSpPr>
        <p:spPr>
          <a:xfrm>
            <a:off x="304800" y="4648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 eaLnBrk="0" hangingPunct="0">
              <a:spcBef>
                <a:spcPts val="600"/>
              </a:spcBef>
              <a:buFont typeface="Wingdings" charset="2"/>
              <a:buChar char="§"/>
            </a:pPr>
            <a:r>
              <a:rPr sz="1800" b="0" dirty="0" smtClean="0"/>
              <a:t>Mount your persistent disk</a:t>
            </a:r>
            <a:r>
              <a:rPr lang="en-US" sz="1800" b="0" dirty="0" smtClean="0"/>
              <a:t>, verify its content</a:t>
            </a:r>
            <a:r>
              <a:rPr sz="1800" b="0" dirty="0" smtClean="0"/>
              <a:t> </a:t>
            </a:r>
            <a:endParaRPr lang="fr-FR" sz="1800" b="0" dirty="0" smtClean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 you Virtual Machine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132B66"/>
                </a:solidFill>
                <a:latin typeface="+mj-lt"/>
                <a:cs typeface="ＭＳ Ｐゴシック" charset="-128"/>
              </a:rPr>
              <a:t>On the Web Portal: </a:t>
            </a:r>
            <a:r>
              <a:rPr lang="en-US" sz="1800" b="1" dirty="0" err="1" smtClean="0">
                <a:latin typeface="+mj-lt"/>
                <a:cs typeface="ＭＳ Ｐゴシック" charset="-128"/>
              </a:rPr>
              <a:t>myprivate</a:t>
            </a:r>
            <a:r>
              <a:rPr lang="en-US" sz="1800" b="1" dirty="0" smtClean="0">
                <a:latin typeface="+mj-lt"/>
                <a:cs typeface="ＭＳ Ｐゴシック" charset="-128"/>
              </a:rPr>
              <a:t>-disk </a:t>
            </a:r>
            <a:r>
              <a:rPr lang="en-US" sz="1800" b="1" dirty="0" err="1" smtClean="0">
                <a:latin typeface="+mj-lt"/>
                <a:cs typeface="ＭＳ Ｐゴシック" charset="-128"/>
              </a:rPr>
              <a:t>nb</a:t>
            </a:r>
            <a:r>
              <a:rPr lang="en-US" sz="1800" b="1" dirty="0" smtClean="0">
                <a:latin typeface="+mj-lt"/>
                <a:cs typeface="ＭＳ Ｐゴシック" charset="-128"/>
              </a:rPr>
              <a:t>. of users =0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81000" y="1219200"/>
            <a:ext cx="8153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stratus-kill-instance 19</a:t>
            </a:r>
            <a:endParaRPr lang="fr-FR" sz="1400" b="0" dirty="0" smtClean="0"/>
          </a:p>
        </p:txBody>
      </p:sp>
      <p:pic>
        <p:nvPicPr>
          <p:cNvPr id="6" name="Image 5" descr="Screen shot 2011-09-16 at 1.52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264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disk deletion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400110"/>
          </a:xfr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kern="1200" dirty="0" smtClean="0">
                <a:latin typeface="Arial" charset="0"/>
                <a:ea typeface="Arial" charset="0"/>
                <a:cs typeface="Arial" charset="0"/>
              </a:rPr>
              <a:t>To delete your persistent disk: stratus-delete-volume &lt;Disk UUID&gt;</a:t>
            </a:r>
          </a:p>
          <a:p>
            <a:pPr lvl="1">
              <a:spcBef>
                <a:spcPct val="0"/>
              </a:spcBef>
              <a:buNone/>
            </a:pPr>
            <a:endParaRPr lang="en-US" kern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3400" y="2209800"/>
            <a:ext cx="7620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</a:t>
            </a:r>
            <a:r>
              <a:rPr sz="1400" b="0" dirty="0" smtClean="0"/>
              <a:t>stratus-delete-volume </a:t>
            </a:r>
            <a:r>
              <a:rPr sz="1400" b="0" dirty="0" smtClean="0">
                <a:solidFill>
                  <a:srgbClr val="FF0000"/>
                </a:solidFill>
              </a:rPr>
              <a:t>1ceeff5e-a0f7-4eb5-9958-725036a6e611</a:t>
            </a:r>
            <a:endParaRPr lang="en-US" sz="1400" b="0" dirty="0" smtClean="0"/>
          </a:p>
          <a:p>
            <a:r>
              <a:rPr sz="1400" b="0" dirty="0" smtClean="0"/>
              <a:t>DELETED </a:t>
            </a:r>
            <a:r>
              <a:rPr sz="1400" b="0" dirty="0" smtClean="0">
                <a:solidFill>
                  <a:srgbClr val="FF0000"/>
                </a:solidFill>
              </a:rPr>
              <a:t>1ceeff5e-a0f7-4eb5-9958-725036a6e611</a:t>
            </a:r>
            <a:endParaRPr lang="fr-FR" sz="1400" b="0" dirty="0"/>
          </a:p>
        </p:txBody>
      </p:sp>
      <p:sp>
        <p:nvSpPr>
          <p:cNvPr id="7" name="ZoneTexte 6"/>
          <p:cNvSpPr txBox="1"/>
          <p:nvPr/>
        </p:nvSpPr>
        <p:spPr>
          <a:xfrm>
            <a:off x="533400" y="28956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 b="0" dirty="0" smtClean="0"/>
              <a:t> </a:t>
            </a:r>
            <a:r>
              <a:rPr sz="2000" b="0" dirty="0" smtClean="0"/>
              <a:t>List the existing persi</a:t>
            </a:r>
            <a:r>
              <a:rPr lang="en-US" sz="2000" b="0" dirty="0" err="1" smtClean="0"/>
              <a:t>s</a:t>
            </a:r>
            <a:r>
              <a:rPr sz="2000" b="0" dirty="0" smtClean="0"/>
              <a:t>tent disks</a:t>
            </a:r>
            <a:endParaRPr lang="fr-FR" sz="2000" b="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3318569"/>
            <a:ext cx="4114800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</a:t>
            </a:r>
            <a:r>
              <a:rPr sz="1400" b="0" dirty="0" smtClean="0"/>
              <a:t>stratus-describe-volumes</a:t>
            </a:r>
            <a:endParaRPr lang="en-US" sz="1400" b="0" dirty="0" smtClean="0"/>
          </a:p>
          <a:p>
            <a:r>
              <a:rPr sz="1400" b="0" dirty="0" smtClean="0"/>
              <a:t>:: DISK 5bc1c62e-af1b-439d-92da-a8fd1f99ec0b</a:t>
            </a:r>
          </a:p>
          <a:p>
            <a:r>
              <a:rPr sz="1400" b="0" dirty="0" smtClean="0"/>
              <a:t>        created: 2011/09/16 09:58:40</a:t>
            </a:r>
          </a:p>
          <a:p>
            <a:r>
              <a:rPr sz="1400" b="0" dirty="0" smtClean="0"/>
              <a:t>        visibility: PUBLIC</a:t>
            </a:r>
          </a:p>
          <a:p>
            <a:r>
              <a:rPr sz="1400" b="0" dirty="0" smtClean="0"/>
              <a:t>        tag: test-public</a:t>
            </a:r>
          </a:p>
          <a:p>
            <a:r>
              <a:rPr sz="1400" b="0" dirty="0" smtClean="0"/>
              <a:t>        owner: test</a:t>
            </a:r>
          </a:p>
          <a:p>
            <a:r>
              <a:rPr sz="1400" b="0" dirty="0" smtClean="0"/>
              <a:t>        size: 1</a:t>
            </a:r>
          </a:p>
          <a:p>
            <a:r>
              <a:rPr sz="1400" b="0" dirty="0" smtClean="0"/>
              <a:t>        users: 0</a:t>
            </a:r>
          </a:p>
          <a:p>
            <a:r>
              <a:rPr sz="1400" b="0" dirty="0" smtClean="0"/>
              <a:t>:: DISK febae836-3b94-49f6-a9f4-4b85295b0184</a:t>
            </a:r>
          </a:p>
          <a:p>
            <a:r>
              <a:rPr sz="1400" b="0" dirty="0" smtClean="0"/>
              <a:t>        created: 2011/09/16 13:37:57</a:t>
            </a:r>
          </a:p>
          <a:p>
            <a:r>
              <a:rPr sz="1400" b="0" dirty="0" smtClean="0"/>
              <a:t>        visibility: PUBLIC</a:t>
            </a:r>
          </a:p>
          <a:p>
            <a:r>
              <a:rPr sz="1400" b="0" dirty="0" smtClean="0"/>
              <a:t>        tag: mypublic-disk</a:t>
            </a:r>
          </a:p>
          <a:p>
            <a:r>
              <a:rPr sz="1400" b="0" dirty="0" smtClean="0"/>
              <a:t>        owner: egitf</a:t>
            </a:r>
          </a:p>
          <a:p>
            <a:r>
              <a:rPr sz="1400" b="0" dirty="0" smtClean="0"/>
              <a:t>        size: 5</a:t>
            </a:r>
          </a:p>
          <a:p>
            <a:r>
              <a:rPr sz="1400" b="0" dirty="0" smtClean="0"/>
              <a:t>        users: 0</a:t>
            </a:r>
            <a:endParaRPr lang="fr-FR" sz="1400" b="0" dirty="0"/>
          </a:p>
        </p:txBody>
      </p:sp>
      <p:pic>
        <p:nvPicPr>
          <p:cNvPr id="10" name="Image 9" descr="Screen shot 2011-09-16 at 1.53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276600"/>
            <a:ext cx="4495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r>
              <a:rPr lang="en-US" sz="1800" dirty="0" smtClean="0"/>
              <a:t>T</a:t>
            </a:r>
            <a:r>
              <a:rPr sz="1800" dirty="0" smtClean="0"/>
              <a:t>o use the hot-plug feature, the running instance needed to have </a:t>
            </a:r>
            <a:r>
              <a:rPr sz="1800" dirty="0" smtClean="0">
                <a:solidFill>
                  <a:srgbClr val="FF0000"/>
                </a:solidFill>
              </a:rPr>
              <a:t>acpiphp</a:t>
            </a:r>
            <a:r>
              <a:rPr sz="1800" dirty="0" smtClean="0"/>
              <a:t> kernel module loaded.</a:t>
            </a:r>
            <a:endParaRPr lang="en-US" sz="1800" dirty="0" smtClean="0"/>
          </a:p>
          <a:p>
            <a:r>
              <a:rPr sz="1800" dirty="0" smtClean="0"/>
              <a:t> </a:t>
            </a:r>
            <a:r>
              <a:rPr lang="en-US" sz="1800" dirty="0" smtClean="0"/>
              <a:t>ttylinux doesn’t</a:t>
            </a:r>
            <a:r>
              <a:rPr sz="1800" dirty="0" smtClean="0"/>
              <a:t> have this feature, you have to use base image like Ubuntu, CentOS or Fedora.</a:t>
            </a:r>
            <a:endParaRPr lang="en-US" sz="1800" dirty="0" smtClean="0"/>
          </a:p>
          <a:p>
            <a:r>
              <a:rPr lang="en-US" sz="1600" dirty="0" smtClean="0"/>
              <a:t>In this part of tutorial, we will be using Ubuntu10.04 (OWojA0YDjya7Uhzf7fDRulB3pz3 from </a:t>
            </a:r>
            <a:r>
              <a:rPr lang="en-US" sz="1600" dirty="0" smtClean="0">
                <a:hlinkClick r:id="rId2"/>
              </a:rPr>
              <a:t>http://marketplace.stratuslab.eu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pPr lvl="1"/>
            <a:r>
              <a:rPr lang="en-US" dirty="0" smtClean="0"/>
              <a:t>Persistent disks could be attached/detached using CLI or from the Web Portal  </a:t>
            </a:r>
            <a:endParaRPr lang="en-US" sz="2000" dirty="0" smtClean="0"/>
          </a:p>
          <a:p>
            <a:pPr lvl="1"/>
            <a:r>
              <a:rPr lang="en-US" dirty="0" smtClean="0"/>
              <a:t>To attach  one or more volumes to a running machine using CLI: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detach one or more volumes from a running machine using CLI: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800" y="50292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0" dirty="0" smtClean="0"/>
              <a:t>$ stratus-attach-volume –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&lt;VM ID&gt; &lt;disk1 UUID&gt; &lt;disk2 UUID&gt; …&lt;</a:t>
            </a:r>
            <a:r>
              <a:rPr lang="en-US" sz="1400" b="0" dirty="0" err="1" smtClean="0"/>
              <a:t>diskn</a:t>
            </a:r>
            <a:r>
              <a:rPr lang="en-US" sz="1400" b="0" dirty="0" smtClean="0"/>
              <a:t> UUID&gt;  </a:t>
            </a: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04800" y="57912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stratus-detach-volume –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&lt;VM ID&gt; &lt;disk1 UUID&gt; &lt;disk2 UUID&gt; …&lt;</a:t>
            </a:r>
            <a:r>
              <a:rPr lang="en-US" sz="1400" b="0" dirty="0" err="1" smtClean="0"/>
              <a:t>diskn</a:t>
            </a:r>
            <a:r>
              <a:rPr lang="en-US" sz="1400" b="0" dirty="0" smtClean="0"/>
              <a:t> UUID&gt;</a:t>
            </a:r>
            <a:endParaRPr lang="fr-FR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Storage Services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Disk-based abstraction</a:t>
            </a:r>
          </a:p>
          <a:p>
            <a:pPr lvl="1"/>
            <a:r>
              <a:rPr lang="en-US" dirty="0" smtClean="0"/>
              <a:t>"More natural" abstraction for an </a:t>
            </a:r>
            <a:r>
              <a:rPr lang="en-US" dirty="0" err="1" smtClean="0"/>
              <a:t>IaaS</a:t>
            </a:r>
            <a:r>
              <a:rPr lang="en-US" dirty="0" smtClean="0"/>
              <a:t> cloud</a:t>
            </a:r>
          </a:p>
          <a:p>
            <a:pPr lvl="1"/>
            <a:r>
              <a:rPr lang="en-US" dirty="0" smtClean="0"/>
              <a:t>Persistent, read-write disks for use within a cloud instance </a:t>
            </a:r>
          </a:p>
          <a:p>
            <a:pPr lvl="1"/>
            <a:r>
              <a:rPr lang="en-US" dirty="0" smtClean="0"/>
              <a:t>Read-only disks shared between cloud instances</a:t>
            </a:r>
          </a:p>
          <a:p>
            <a:pPr lvl="1"/>
            <a:r>
              <a:rPr lang="en-US" dirty="0" smtClean="0"/>
              <a:t>Available from v1.0 release</a:t>
            </a:r>
          </a:p>
          <a:p>
            <a:pPr lvl="1"/>
            <a:r>
              <a:rPr lang="en-US" dirty="0" smtClean="0"/>
              <a:t>Will add CDMI interface in future version</a:t>
            </a:r>
          </a:p>
          <a:p>
            <a:r>
              <a:rPr lang="en-US" dirty="0" smtClean="0"/>
              <a:t>File-based abstractions</a:t>
            </a:r>
          </a:p>
          <a:p>
            <a:pPr lvl="1"/>
            <a:r>
              <a:rPr lang="en-US" dirty="0" smtClean="0"/>
              <a:t>"More natural" abstraction for scientific analyses</a:t>
            </a:r>
          </a:p>
          <a:p>
            <a:pPr lvl="1"/>
            <a:r>
              <a:rPr lang="en-US" dirty="0" smtClean="0"/>
              <a:t>Clients still have access to traditional services (SRM, </a:t>
            </a:r>
            <a:r>
              <a:rPr lang="en-US" dirty="0" err="1" smtClean="0"/>
              <a:t>gsiftp</a:t>
            </a:r>
            <a:r>
              <a:rPr lang="en-US" dirty="0" smtClean="0"/>
              <a:t>, …)</a:t>
            </a:r>
          </a:p>
          <a:p>
            <a:pPr lvl="1"/>
            <a:r>
              <a:rPr lang="en-US" dirty="0" err="1" smtClean="0"/>
              <a:t>StratusLab</a:t>
            </a:r>
            <a:r>
              <a:rPr lang="en-US" dirty="0" smtClean="0"/>
              <a:t> probably won’t provide file-based storage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</a:t>
            </a:r>
            <a:r>
              <a:rPr lang="en-US" dirty="0" err="1" smtClean="0"/>
              <a:t>Ubuntu</a:t>
            </a:r>
            <a:r>
              <a:rPr lang="en-US" dirty="0" smtClean="0"/>
              <a:t> Virtual Machine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dirty="0" err="1" smtClean="0"/>
              <a:t>ubuntu</a:t>
            </a:r>
            <a:r>
              <a:rPr lang="en-US" dirty="0" smtClean="0"/>
              <a:t> image:</a:t>
            </a:r>
          </a:p>
          <a:p>
            <a:pPr lvl="1"/>
            <a:r>
              <a:rPr lang="en-US" dirty="0" smtClean="0"/>
              <a:t>export UBUNTU_ID=OWojA0YDjya7Uhzf7fDRulB3pz3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Deploy your virtual machine:</a:t>
            </a:r>
          </a:p>
          <a:p>
            <a:pPr lvl="1"/>
            <a:r>
              <a:rPr lang="en-US" dirty="0" smtClean="0"/>
              <a:t>stratus-run-instance $UBUNTU_ID</a:t>
            </a:r>
          </a:p>
          <a:p>
            <a:pPr lvl="1"/>
            <a:r>
              <a:rPr lang="en-US" dirty="0" smtClean="0"/>
              <a:t>Response should give the VM ID and Public IP: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168205"/>
            <a:ext cx="8001000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Starting </a:t>
            </a:r>
            <a:r>
              <a:rPr lang="en-US" sz="1200" b="0" dirty="0" err="1" smtClean="0">
                <a:latin typeface="Courier"/>
                <a:cs typeface="Courier"/>
              </a:rPr>
              <a:t>machine(s</a:t>
            </a:r>
            <a:r>
              <a:rPr lang="en-US" sz="1200" b="0" dirty="0" smtClean="0">
                <a:latin typeface="Courier"/>
                <a:cs typeface="Courier"/>
              </a:rPr>
              <a:t>) ::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Starting 1 machine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Machine 1 (</a:t>
            </a:r>
            <a:r>
              <a:rPr lang="en-US" sz="1200" b="0" dirty="0" err="1" smtClean="0">
                <a:latin typeface="Courier"/>
                <a:cs typeface="Courier"/>
              </a:rPr>
              <a:t>vm</a:t>
            </a:r>
            <a:r>
              <a:rPr lang="en-US" sz="1200" b="0" dirty="0" smtClean="0">
                <a:latin typeface="Courier"/>
                <a:cs typeface="Courier"/>
              </a:rPr>
              <a:t> ID: 19)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       Public </a:t>
            </a:r>
            <a:r>
              <a:rPr lang="en-US" sz="1200" b="0" dirty="0" err="1" smtClean="0">
                <a:latin typeface="Courier"/>
                <a:cs typeface="Courier"/>
              </a:rPr>
              <a:t>ip</a:t>
            </a:r>
            <a:r>
              <a:rPr lang="en-US" sz="1200" b="0" dirty="0" smtClean="0">
                <a:latin typeface="Courier"/>
                <a:cs typeface="Courier"/>
              </a:rPr>
              <a:t>: 134.158.75.45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Done!</a:t>
            </a:r>
            <a:endParaRPr lang="en-US" sz="1200" b="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r>
              <a:rPr sz="1600" dirty="0" smtClean="0">
                <a:solidFill>
                  <a:srgbClr val="FF0000"/>
                </a:solidFill>
              </a:rPr>
              <a:t>Before hot-plugin a disk, make sure acpiphp is loaded.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sz="2000" dirty="0" smtClean="0">
                <a:solidFill>
                  <a:schemeClr val="tx1"/>
                </a:solidFill>
              </a:rPr>
              <a:t> In your VM execute: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sz="2000" dirty="0" smtClean="0"/>
              <a:t> 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attach  one or more volumes to a running machine using CLI: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detach one or more volumes from a running machine using CLI: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4800" y="25908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# </a:t>
            </a:r>
            <a:r>
              <a:rPr sz="1400" b="0" dirty="0" smtClean="0"/>
              <a:t>modprobe acpiphp</a:t>
            </a:r>
            <a:endParaRPr lang="fr-FR" sz="1400" b="0" dirty="0"/>
          </a:p>
        </p:txBody>
      </p:sp>
      <p:sp>
        <p:nvSpPr>
          <p:cNvPr id="14" name="ZoneTexte 13"/>
          <p:cNvSpPr txBox="1"/>
          <p:nvPr/>
        </p:nvSpPr>
        <p:spPr>
          <a:xfrm>
            <a:off x="304800" y="40386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0" dirty="0" smtClean="0"/>
              <a:t>$ stratus-attach-volume –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&lt;VM ID&gt; &lt;disk1 UUID&gt; &lt;disk2 UUID&gt; …&lt;</a:t>
            </a:r>
            <a:r>
              <a:rPr lang="en-US" sz="1400" b="0" dirty="0" err="1" smtClean="0"/>
              <a:t>diskn</a:t>
            </a:r>
            <a:r>
              <a:rPr lang="en-US" sz="1400" b="0" dirty="0" smtClean="0"/>
              <a:t> UUID&gt;  </a:t>
            </a: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04800" y="56388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stratus-detach-volume –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&lt;VM ID&gt; &lt;disk1 UUID&gt; &lt;disk2 UUID&gt; …&lt;</a:t>
            </a:r>
            <a:r>
              <a:rPr lang="en-US" sz="1400" b="0" dirty="0" err="1" smtClean="0"/>
              <a:t>diskn</a:t>
            </a:r>
            <a:r>
              <a:rPr lang="en-US" sz="1400" b="0" dirty="0" smtClean="0"/>
              <a:t> UUID&gt;</a:t>
            </a:r>
            <a:endParaRPr lang="fr-FR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r>
              <a:rPr sz="2000" dirty="0" smtClean="0"/>
              <a:t> </a:t>
            </a:r>
            <a:r>
              <a:rPr lang="en-US" dirty="0" smtClean="0"/>
              <a:t>Attach  </a:t>
            </a:r>
            <a:r>
              <a:rPr dirty="0" smtClean="0"/>
              <a:t>mypublic-disk</a:t>
            </a:r>
            <a:r>
              <a:rPr lang="en-US" dirty="0" smtClean="0"/>
              <a:t> to your VM using CLI: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800" y="1981200"/>
            <a:ext cx="8077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0" dirty="0" smtClean="0"/>
              <a:t>$ stratus-attach-volume -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19 febae836-3b94-49f6-a9f4-4b85295b0184</a:t>
            </a:r>
          </a:p>
          <a:p>
            <a:pPr marL="0" lvl="1"/>
            <a:r>
              <a:rPr lang="en-US" sz="1400" b="0" dirty="0" smtClean="0"/>
              <a:t>ATTACHED febae836-3b94-49f6-a9f4-4b85295b0184 in VM 19 on /dev/</a:t>
            </a:r>
            <a:r>
              <a:rPr lang="en-US" sz="1400" b="0" dirty="0" err="1" smtClean="0"/>
              <a:t>vda</a:t>
            </a:r>
            <a:endParaRPr lang="fr-FR" dirty="0"/>
          </a:p>
        </p:txBody>
      </p:sp>
      <p:pic>
        <p:nvPicPr>
          <p:cNvPr id="7" name="Image 6" descr="Screen shot 2011-09-16 at 1.59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0"/>
            <a:ext cx="8077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8534400" cy="5257800"/>
          </a:xfrm>
        </p:spPr>
        <p:txBody>
          <a:bodyPr/>
          <a:lstStyle/>
          <a:p>
            <a:r>
              <a:rPr sz="2000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6" name="Image 5" descr="Screen shot 2011-09-16 at 2.03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7607300" cy="364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r>
              <a:rPr sz="2000" dirty="0" smtClean="0"/>
              <a:t> </a:t>
            </a:r>
            <a:r>
              <a:rPr lang="en-US" dirty="0" smtClean="0"/>
              <a:t>Detach  </a:t>
            </a:r>
            <a:r>
              <a:rPr dirty="0" smtClean="0"/>
              <a:t>mypublic-disk</a:t>
            </a:r>
            <a:r>
              <a:rPr lang="en-US" dirty="0" smtClean="0"/>
              <a:t> from your VM using Web portal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800" y="1981200"/>
            <a:ext cx="8077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0" dirty="0" smtClean="0"/>
              <a:t>$ stratus-detach-volume -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19 febae836-3b94-49f6-a9f4-4b85295b0184</a:t>
            </a:r>
          </a:p>
          <a:p>
            <a:pPr marL="0" lvl="1"/>
            <a:r>
              <a:rPr lang="en-US" sz="1400" b="0" dirty="0" smtClean="0"/>
              <a:t>DETACHED febae836-3b94-49f6-a9f4-4b85295b0184 from VM 19 on /dev/</a:t>
            </a:r>
            <a:r>
              <a:rPr lang="en-US" sz="1400" b="0" dirty="0" err="1" smtClean="0"/>
              <a:t>vda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r>
              <a:rPr sz="2000" dirty="0" smtClean="0"/>
              <a:t> </a:t>
            </a:r>
            <a:r>
              <a:rPr lang="en-US" dirty="0" smtClean="0"/>
              <a:t>Attach  </a:t>
            </a:r>
            <a:r>
              <a:rPr dirty="0" smtClean="0"/>
              <a:t>mypublic-disk</a:t>
            </a:r>
            <a:r>
              <a:rPr lang="en-US" dirty="0" smtClean="0"/>
              <a:t> to your VM using Web Portal: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8" name="Image 7" descr="Screen shot 2011-09-16 at 2.04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4572000" cy="3962400"/>
          </a:xfrm>
          <a:prstGeom prst="rect">
            <a:avLst/>
          </a:prstGeom>
        </p:spPr>
      </p:pic>
      <p:pic>
        <p:nvPicPr>
          <p:cNvPr id="9" name="Image 8" descr="Screen shot 2011-09-16 at 2.04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057400"/>
            <a:ext cx="4133850" cy="377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Storage Architecture</a:t>
            </a:r>
          </a:p>
        </p:txBody>
      </p:sp>
      <p:pic>
        <p:nvPicPr>
          <p:cNvPr id="4" name="Picture 3" descr="persistent-d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00800" cy="5285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Persistent Disk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r>
              <a:rPr lang="en-US" dirty="0" smtClean="0"/>
              <a:t>Workflow</a:t>
            </a:r>
          </a:p>
          <a:p>
            <a:pPr lvl="1"/>
            <a:r>
              <a:rPr lang="en-US" dirty="0" smtClean="0"/>
              <a:t>Create a disk with a given size via CLI/Web Portal.</a:t>
            </a:r>
          </a:p>
          <a:p>
            <a:pPr lvl="1"/>
            <a:r>
              <a:rPr lang="en-US" dirty="0" smtClean="0"/>
              <a:t>Launch a machine instance referencing that image.</a:t>
            </a:r>
          </a:p>
          <a:p>
            <a:pPr lvl="1"/>
            <a:r>
              <a:rPr lang="en-US" dirty="0" smtClean="0"/>
              <a:t>Partition (</a:t>
            </a:r>
            <a:r>
              <a:rPr lang="en-US" dirty="0" err="1" smtClean="0"/>
              <a:t>fdisk</a:t>
            </a:r>
            <a:r>
              <a:rPr lang="en-US" dirty="0" smtClean="0"/>
              <a:t>) and format (</a:t>
            </a:r>
            <a:r>
              <a:rPr lang="en-US" dirty="0" err="1" smtClean="0"/>
              <a:t>mkfs</a:t>
            </a:r>
            <a:r>
              <a:rPr lang="en-US" dirty="0" smtClean="0"/>
              <a:t>) the disk via the running VM</a:t>
            </a:r>
          </a:p>
          <a:p>
            <a:pPr lvl="1"/>
            <a:r>
              <a:rPr lang="en-US" dirty="0" smtClean="0"/>
              <a:t>Store data to the disk as usual</a:t>
            </a:r>
          </a:p>
          <a:p>
            <a:pPr lvl="1"/>
            <a:r>
              <a:rPr lang="en-US" dirty="0" smtClean="0"/>
              <a:t>Dismount the disk or halt the machine instance</a:t>
            </a:r>
          </a:p>
          <a:p>
            <a:pPr lvl="1"/>
            <a:r>
              <a:rPr lang="en-US" dirty="0" smtClean="0"/>
              <a:t>Disk with persistent data is available for use by another 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Persistent Disk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Persistent disk endpoint</a:t>
            </a:r>
          </a:p>
          <a:p>
            <a:pPr lvl="1"/>
            <a:r>
              <a:rPr lang="en-US" dirty="0" smtClean="0"/>
              <a:t>In </a:t>
            </a:r>
            <a:r>
              <a:rPr dirty="0" smtClean="0"/>
              <a:t>$HOME/.stratuslab/stratuslab-user.cfg</a:t>
            </a:r>
            <a:r>
              <a:rPr lang="en-US" dirty="0" smtClean="0"/>
              <a:t>,</a:t>
            </a:r>
          </a:p>
          <a:p>
            <a:pPr lvl="1">
              <a:buNone/>
            </a:pPr>
            <a:r>
              <a:rPr lang="en-US" dirty="0" smtClean="0"/>
              <a:t>   provide </a:t>
            </a:r>
            <a:r>
              <a:rPr lang="en-US" dirty="0" smtClean="0">
                <a:solidFill>
                  <a:srgbClr val="FF0000"/>
                </a:solidFill>
              </a:rPr>
              <a:t>cloud-</a:t>
            </a:r>
            <a:r>
              <a:rPr lang="en-US" dirty="0" err="1" smtClean="0">
                <a:solidFill>
                  <a:srgbClr val="FF0000"/>
                </a:solidFill>
              </a:rPr>
              <a:t>lal.stratuslab.eu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 smtClean="0"/>
              <a:t>   as </a:t>
            </a:r>
            <a:r>
              <a:rPr lang="en-US" dirty="0" smtClean="0">
                <a:solidFill>
                  <a:srgbClr val="FF0000"/>
                </a:solidFill>
              </a:rPr>
              <a:t>persistent disk endpoint:</a:t>
            </a:r>
          </a:p>
          <a:p>
            <a:pPr lvl="2">
              <a:buNone/>
            </a:pPr>
            <a:r>
              <a:rPr lang="en-US" dirty="0" err="1" smtClean="0"/>
              <a:t>pdisk_endpoint</a:t>
            </a:r>
            <a:r>
              <a:rPr lang="en-US" dirty="0" smtClean="0"/>
              <a:t> = cloud-</a:t>
            </a:r>
            <a:r>
              <a:rPr lang="en-US" dirty="0" err="1" smtClean="0"/>
              <a:t>lal.stratuslab.eu</a:t>
            </a: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95400"/>
            <a:ext cx="3733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persistent disk: CLI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Create a persistent disk with the following properties:</a:t>
            </a:r>
          </a:p>
          <a:p>
            <a:pPr lvl="1"/>
            <a:r>
              <a:rPr lang="en-US" dirty="0" smtClean="0"/>
              <a:t>size = 2GiB</a:t>
            </a:r>
          </a:p>
          <a:p>
            <a:pPr lvl="1"/>
            <a:r>
              <a:rPr lang="en-US" dirty="0" smtClean="0"/>
              <a:t>tag = </a:t>
            </a:r>
            <a:r>
              <a:rPr lang="en-US" dirty="0" err="1" smtClean="0"/>
              <a:t>myprivate</a:t>
            </a:r>
            <a:r>
              <a:rPr lang="en-US" dirty="0" smtClean="0"/>
              <a:t>-disk </a:t>
            </a:r>
          </a:p>
          <a:p>
            <a:r>
              <a:rPr lang="en-US" sz="2000" dirty="0" smtClean="0"/>
              <a:t>Run stratus-create-volume command to create your persistent disk.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Your persistent disk had been created with the UUID: </a:t>
            </a:r>
            <a:r>
              <a:rPr dirty="0" smtClean="0"/>
              <a:t> 1ceeff5e-a0f7-4eb5-9958-725036a6e611</a:t>
            </a:r>
            <a:endParaRPr lang="fr-FR" dirty="0" smtClean="0"/>
          </a:p>
          <a:p>
            <a:pPr lvl="1"/>
            <a:endParaRPr lang="en-US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81000" y="2895600"/>
            <a:ext cx="8153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</a:t>
            </a:r>
            <a:r>
              <a:rPr sz="1400" b="0" dirty="0" smtClean="0"/>
              <a:t>stratus-create-volume </a:t>
            </a:r>
            <a:r>
              <a:rPr lang="en-US" sz="1400" b="0" dirty="0" smtClean="0"/>
              <a:t>--</a:t>
            </a:r>
            <a:r>
              <a:rPr sz="1400" b="0" dirty="0" smtClean="0"/>
              <a:t>size=</a:t>
            </a:r>
            <a:r>
              <a:rPr lang="en-US" sz="1400" b="0" dirty="0" smtClean="0"/>
              <a:t>2</a:t>
            </a:r>
            <a:r>
              <a:rPr sz="1400" b="0" dirty="0" smtClean="0"/>
              <a:t> --tag=myprivate-disk </a:t>
            </a:r>
            <a:endParaRPr lang="en-US" sz="1400" b="0" dirty="0" smtClean="0"/>
          </a:p>
          <a:p>
            <a:r>
              <a:rPr sz="1400" b="0" dirty="0" smtClean="0"/>
              <a:t>DISK  1ceeff5e-a0f7-4eb5-9958-725036a6e611</a:t>
            </a:r>
            <a:endParaRPr lang="fr-FR" sz="1400" b="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81000" y="4495800"/>
            <a:ext cx="8945077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NB: </a:t>
            </a:r>
          </a:p>
          <a:p>
            <a:pPr marL="360363" lvl="1" indent="-180975" eaLnBrk="0" hangingPunct="0">
              <a:spcBef>
                <a:spcPts val="600"/>
              </a:spcBef>
              <a:buFont typeface="Wingdings" charset="2"/>
              <a:buChar char="§"/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By default all the persistent disks are private: could be read, written and deleted</a:t>
            </a:r>
          </a:p>
          <a:p>
            <a:pPr marL="360363" lvl="1" indent="-180975" eaLnBrk="0" hangingPunct="0">
              <a:spcBef>
                <a:spcPts val="600"/>
              </a:spcBef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   only by their owner. </a:t>
            </a:r>
          </a:p>
          <a:p>
            <a:pPr marL="360363" lvl="1" indent="-180975" eaLnBrk="0" hangingPunct="0">
              <a:spcBef>
                <a:spcPts val="600"/>
              </a:spcBef>
              <a:buFont typeface="Wingdings" charset="2"/>
              <a:buChar char="§"/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If you want other users have access (read and write only) to your persistent disks, </a:t>
            </a:r>
          </a:p>
          <a:p>
            <a:pPr marL="360363" lvl="1" indent="-180975" eaLnBrk="0" hangingPunct="0">
              <a:spcBef>
                <a:spcPts val="600"/>
              </a:spcBef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   set it to be public. </a:t>
            </a:r>
          </a:p>
          <a:p>
            <a:pPr marL="360363" lvl="1" indent="-180975" eaLnBrk="0" hangingPunct="0">
              <a:spcBef>
                <a:spcPts val="600"/>
              </a:spcBef>
              <a:buFont typeface="Wingdings" charset="2"/>
              <a:buChar char="§"/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To create public persistent disk, pass --public argument to stratus-create-volume.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Persistent Disks: CLI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686800" cy="5334000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dirty="0" smtClean="0"/>
              <a:t>tratus-describe-volumes allow you 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List of all your public and private persistent disks, </a:t>
            </a:r>
          </a:p>
          <a:p>
            <a:pPr lvl="1"/>
            <a:r>
              <a:rPr lang="en-US" dirty="0" smtClean="0"/>
              <a:t>List of all users public persistent disks</a:t>
            </a:r>
          </a:p>
          <a:p>
            <a:pPr marL="342900" lvl="1" indent="-342900">
              <a:spcBef>
                <a:spcPts val="1500"/>
              </a:spcBef>
              <a:buNone/>
            </a:pPr>
            <a:r>
              <a:rPr lang="en-US" sz="2400" b="1" dirty="0" smtClean="0">
                <a:solidFill>
                  <a:srgbClr val="132B66"/>
                </a:solidFill>
                <a:cs typeface="ＭＳ Ｐゴシック" charset="-128"/>
              </a:rPr>
              <a:t>Run stratus-describe-volumes command: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28600" y="3124200"/>
            <a:ext cx="8229600" cy="33855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0" dirty="0" smtClean="0"/>
              <a:t>$ </a:t>
            </a:r>
            <a:r>
              <a:rPr sz="1400" b="0" dirty="0" smtClean="0"/>
              <a:t>stratus-describe-volumes </a:t>
            </a:r>
            <a:endParaRPr lang="en-US" sz="1400" b="0" dirty="0" smtClean="0"/>
          </a:p>
          <a:p>
            <a:r>
              <a:rPr sz="1400" b="0" dirty="0" smtClean="0"/>
              <a:t>:: DISK 5bc1c62e-af1b-439d-92da-a8fd1f99ec0b</a:t>
            </a:r>
          </a:p>
          <a:p>
            <a:r>
              <a:rPr sz="1400" b="0" dirty="0" smtClean="0"/>
              <a:t>        created: 2011/09/16 09:58:40</a:t>
            </a:r>
          </a:p>
          <a:p>
            <a:r>
              <a:rPr sz="1400" b="0" dirty="0" smtClean="0"/>
              <a:t>        visibility: PUBLIC</a:t>
            </a:r>
          </a:p>
          <a:p>
            <a:r>
              <a:rPr sz="1400" b="0" dirty="0" smtClean="0"/>
              <a:t>        tag: test-public</a:t>
            </a:r>
          </a:p>
          <a:p>
            <a:r>
              <a:rPr sz="1400" b="0" dirty="0" smtClean="0"/>
              <a:t>        owner: test</a:t>
            </a:r>
          </a:p>
          <a:p>
            <a:r>
              <a:rPr sz="1400" b="0" dirty="0" smtClean="0"/>
              <a:t>        size: 1</a:t>
            </a:r>
          </a:p>
          <a:p>
            <a:r>
              <a:rPr sz="1400" b="0" dirty="0" smtClean="0"/>
              <a:t>        users: 0</a:t>
            </a:r>
          </a:p>
          <a:p>
            <a:r>
              <a:rPr sz="1400" b="0" dirty="0" smtClean="0"/>
              <a:t>:: DISK </a:t>
            </a:r>
            <a:r>
              <a:rPr sz="1400" b="0" dirty="0" smtClean="0">
                <a:solidFill>
                  <a:srgbClr val="FF0000"/>
                </a:solidFill>
              </a:rPr>
              <a:t>1ceeff5e-a0f7-4eb5-9958-725036a6e611</a:t>
            </a:r>
          </a:p>
          <a:p>
            <a:r>
              <a:rPr sz="1400" b="0" dirty="0" smtClean="0"/>
              <a:t>        created: 2011/09/16 13:36:30</a:t>
            </a:r>
          </a:p>
          <a:p>
            <a:r>
              <a:rPr sz="1400" b="0" dirty="0" smtClean="0"/>
              <a:t>        visibility: private</a:t>
            </a:r>
          </a:p>
          <a:p>
            <a:r>
              <a:rPr sz="1400" b="0" dirty="0" smtClean="0"/>
              <a:t>        tag: myprivate-disk</a:t>
            </a:r>
          </a:p>
          <a:p>
            <a:r>
              <a:rPr sz="1400" b="0" dirty="0" smtClean="0"/>
              <a:t>        owner: egitf</a:t>
            </a:r>
          </a:p>
          <a:p>
            <a:r>
              <a:rPr sz="1400" b="0" dirty="0" smtClean="0"/>
              <a:t>        size: 2</a:t>
            </a:r>
          </a:p>
          <a:p>
            <a:r>
              <a:rPr sz="1400" b="0" dirty="0" smtClean="0"/>
              <a:t>        users: 0</a:t>
            </a:r>
            <a:endParaRPr lang="en-US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persistent disk : Web Portal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Create a public persistent disk with the following properties:</a:t>
            </a:r>
          </a:p>
          <a:p>
            <a:pPr lvl="1"/>
            <a:r>
              <a:rPr lang="en-US" dirty="0" smtClean="0"/>
              <a:t>size = 1GiB</a:t>
            </a:r>
          </a:p>
          <a:p>
            <a:pPr lvl="1"/>
            <a:r>
              <a:rPr lang="en-US" dirty="0" smtClean="0"/>
              <a:t>tag = </a:t>
            </a:r>
            <a:r>
              <a:rPr lang="en-US" dirty="0" err="1" smtClean="0"/>
              <a:t>mypublic</a:t>
            </a:r>
            <a:r>
              <a:rPr lang="en-US" dirty="0" smtClean="0"/>
              <a:t>-disk </a:t>
            </a:r>
          </a:p>
          <a:p>
            <a:r>
              <a:rPr lang="en-US" sz="2000" dirty="0" smtClean="0"/>
              <a:t>Run stratus-create-volume command to create your persistent disk.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81000" y="2895600"/>
            <a:ext cx="8153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Log into </a:t>
            </a:r>
            <a:r>
              <a:rPr lang="en-US" sz="1400" b="0" dirty="0" smtClean="0">
                <a:hlinkClick r:id="rId2"/>
              </a:rPr>
              <a:t>https://cloud-lal.stratuslab.eu:8445/disks</a:t>
            </a:r>
            <a:r>
              <a:rPr lang="en-US" sz="1400" b="0" dirty="0" smtClean="0"/>
              <a:t> with your </a:t>
            </a:r>
            <a:r>
              <a:rPr lang="en-US" sz="1400" b="0" dirty="0" err="1" smtClean="0"/>
              <a:t>StratusLab</a:t>
            </a:r>
            <a:r>
              <a:rPr lang="en-US" sz="1400" b="0" dirty="0" smtClean="0"/>
              <a:t> username and password</a:t>
            </a:r>
            <a:endParaRPr lang="fr-FR" sz="1400" b="0" dirty="0" smtClean="0"/>
          </a:p>
        </p:txBody>
      </p:sp>
      <p:pic>
        <p:nvPicPr>
          <p:cNvPr id="11" name="Image 10" descr="Screen shot 2011-09-16 at 1.39.4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4724400" cy="3200400"/>
          </a:xfrm>
          <a:prstGeom prst="rect">
            <a:avLst/>
          </a:prstGeom>
        </p:spPr>
      </p:pic>
      <p:pic>
        <p:nvPicPr>
          <p:cNvPr id="12" name="Image 11" descr="Screen shot 2011-09-16 at 1.39.5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352800"/>
            <a:ext cx="4419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Persistent Disks: Web Portal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686800" cy="5334000"/>
          </a:xfrm>
        </p:spPr>
        <p:txBody>
          <a:bodyPr/>
          <a:lstStyle/>
          <a:p>
            <a:r>
              <a:rPr lang="en-US" dirty="0" smtClean="0"/>
              <a:t>Disks menu: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Image 6" descr="Screen shot 2011-09-16 at 1.40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10086</TotalTime>
  <Words>1759</Words>
  <Application>Microsoft Macintosh PowerPoint</Application>
  <PresentationFormat>On-screen Show (4:3)</PresentationFormat>
  <Paragraphs>259</Paragraphs>
  <Slides>26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stratuslab-presentation-template-v3</vt:lpstr>
      <vt:lpstr>StratusLab: Storage Services</vt:lpstr>
      <vt:lpstr>StratusLab Storage Services</vt:lpstr>
      <vt:lpstr>Persistent Storage Architecture</vt:lpstr>
      <vt:lpstr>Using a Persistent Disk</vt:lpstr>
      <vt:lpstr>Using a Persistent Disk</vt:lpstr>
      <vt:lpstr>Create persistent disk: CLI</vt:lpstr>
      <vt:lpstr>List Persistent Disks: CLI</vt:lpstr>
      <vt:lpstr>Create persistent disk : Web Portal</vt:lpstr>
      <vt:lpstr>List Persistent Disks: Web Portal</vt:lpstr>
      <vt:lpstr>VM Instance with Persistent Disk</vt:lpstr>
      <vt:lpstr>Mount Information on the Web Portal</vt:lpstr>
      <vt:lpstr>Format the disk via the running VM </vt:lpstr>
      <vt:lpstr>Mount &amp; store data into your disk </vt:lpstr>
      <vt:lpstr>Deploying a Virtual Machine with persistent disk</vt:lpstr>
      <vt:lpstr>Unmount your disk via the Web Portal</vt:lpstr>
      <vt:lpstr>Verify disk contents via the running  VM </vt:lpstr>
      <vt:lpstr>Kill you Virtual Machine</vt:lpstr>
      <vt:lpstr>Persistent disk deletion </vt:lpstr>
      <vt:lpstr>Hot-plug Persistent Disks</vt:lpstr>
      <vt:lpstr>Deploying Ubuntu Virtual Machine</vt:lpstr>
      <vt:lpstr>Hot-plug Persistent Disks</vt:lpstr>
      <vt:lpstr>Hot-plug Persistent Disks</vt:lpstr>
      <vt:lpstr>Hot-plug Persistent Disks</vt:lpstr>
      <vt:lpstr>Hot-plug Persistent Disks</vt:lpstr>
      <vt:lpstr>Hot-plug Persistent Disks</vt:lpstr>
      <vt:lpstr>Slide 26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599</cp:revision>
  <cp:lastPrinted>2010-03-23T08:08:48Z</cp:lastPrinted>
  <dcterms:created xsi:type="dcterms:W3CDTF">2011-09-22T14:38:04Z</dcterms:created>
  <dcterms:modified xsi:type="dcterms:W3CDTF">2011-09-22T15:24:12Z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