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56" r:id="rId2"/>
    <p:sldId id="303" r:id="rId3"/>
    <p:sldId id="257" r:id="rId4"/>
    <p:sldId id="295" r:id="rId5"/>
    <p:sldId id="299" r:id="rId6"/>
    <p:sldId id="298" r:id="rId7"/>
    <p:sldId id="300" r:id="rId8"/>
    <p:sldId id="311" r:id="rId9"/>
    <p:sldId id="310" r:id="rId10"/>
    <p:sldId id="307" r:id="rId11"/>
    <p:sldId id="304" r:id="rId12"/>
    <p:sldId id="302" r:id="rId13"/>
    <p:sldId id="305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3" autoAdjust="0"/>
    <p:restoredTop sz="94660"/>
  </p:normalViewPr>
  <p:slideViewPr>
    <p:cSldViewPr>
      <p:cViewPr>
        <p:scale>
          <a:sx n="80" d="100"/>
          <a:sy n="80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7838D-E94B-49DA-998B-437767D479D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7C5A68D-6FCD-4B41-9421-D7CB8F147449}">
      <dgm:prSet phldrT="[Text]" custT="1"/>
      <dgm:spPr/>
      <dgm:t>
        <a:bodyPr/>
        <a:lstStyle/>
        <a:p>
          <a:r>
            <a:rPr lang="en-GB" sz="2400" dirty="0" smtClean="0"/>
            <a:t>Gathering</a:t>
          </a:r>
          <a:endParaRPr lang="en-GB" sz="2400" dirty="0"/>
        </a:p>
      </dgm:t>
    </dgm:pt>
    <dgm:pt modelId="{8A5F9D49-58FA-4C17-AB35-5D45B2A67827}" type="parTrans" cxnId="{C562BFAD-01ED-47D7-8C4A-E6CC82FF815B}">
      <dgm:prSet/>
      <dgm:spPr/>
      <dgm:t>
        <a:bodyPr/>
        <a:lstStyle/>
        <a:p>
          <a:endParaRPr lang="en-GB"/>
        </a:p>
      </dgm:t>
    </dgm:pt>
    <dgm:pt modelId="{0B71E160-00B8-4B5C-AF80-773106A66612}" type="sibTrans" cxnId="{C562BFAD-01ED-47D7-8C4A-E6CC82FF815B}">
      <dgm:prSet/>
      <dgm:spPr/>
      <dgm:t>
        <a:bodyPr/>
        <a:lstStyle/>
        <a:p>
          <a:endParaRPr lang="en-GB"/>
        </a:p>
      </dgm:t>
    </dgm:pt>
    <dgm:pt modelId="{0C942A4E-62B1-44C2-A995-E8C5BEE9E259}">
      <dgm:prSet phldrT="[Text]" custT="1"/>
      <dgm:spPr/>
      <dgm:t>
        <a:bodyPr/>
        <a:lstStyle/>
        <a:p>
          <a:r>
            <a:rPr lang="en-GB" sz="2400" dirty="0" smtClean="0"/>
            <a:t>Prioritisation</a:t>
          </a:r>
          <a:endParaRPr lang="en-GB" sz="2400" dirty="0"/>
        </a:p>
      </dgm:t>
    </dgm:pt>
    <dgm:pt modelId="{8B6387E1-610C-4D16-A161-0234BE46932D}" type="parTrans" cxnId="{240C3BC2-57CB-44E0-9CC1-BA73C374DCD1}">
      <dgm:prSet/>
      <dgm:spPr/>
      <dgm:t>
        <a:bodyPr/>
        <a:lstStyle/>
        <a:p>
          <a:endParaRPr lang="en-GB"/>
        </a:p>
      </dgm:t>
    </dgm:pt>
    <dgm:pt modelId="{5967CAC5-20CD-45C1-936B-75955ACFBBF1}" type="sibTrans" cxnId="{240C3BC2-57CB-44E0-9CC1-BA73C374DCD1}">
      <dgm:prSet/>
      <dgm:spPr/>
      <dgm:t>
        <a:bodyPr/>
        <a:lstStyle/>
        <a:p>
          <a:endParaRPr lang="en-GB"/>
        </a:p>
      </dgm:t>
    </dgm:pt>
    <dgm:pt modelId="{31D21F67-93AA-4475-ADC1-BE65CEF094EA}">
      <dgm:prSet phldrT="[Text]"/>
      <dgm:spPr/>
      <dgm:t>
        <a:bodyPr/>
        <a:lstStyle/>
        <a:p>
          <a:r>
            <a:rPr lang="en-GB" dirty="0" smtClean="0"/>
            <a:t>Discussion with</a:t>
          </a:r>
        </a:p>
        <a:p>
          <a:r>
            <a:rPr lang="en-GB" dirty="0" smtClean="0"/>
            <a:t>Technology Providers</a:t>
          </a:r>
          <a:endParaRPr lang="en-GB" dirty="0"/>
        </a:p>
      </dgm:t>
    </dgm:pt>
    <dgm:pt modelId="{EE5CAF29-90D7-4EC2-85EB-8A9D16E0A77D}" type="parTrans" cxnId="{A17981BE-192F-45A0-9CCD-D0B2A8193082}">
      <dgm:prSet/>
      <dgm:spPr/>
      <dgm:t>
        <a:bodyPr/>
        <a:lstStyle/>
        <a:p>
          <a:endParaRPr lang="en-GB"/>
        </a:p>
      </dgm:t>
    </dgm:pt>
    <dgm:pt modelId="{A351C8C7-526A-4360-A762-58B4441DC0C8}" type="sibTrans" cxnId="{A17981BE-192F-45A0-9CCD-D0B2A8193082}">
      <dgm:prSet/>
      <dgm:spPr/>
      <dgm:t>
        <a:bodyPr/>
        <a:lstStyle/>
        <a:p>
          <a:endParaRPr lang="en-GB"/>
        </a:p>
      </dgm:t>
    </dgm:pt>
    <dgm:pt modelId="{F83A9464-3F54-400F-B819-7B4F383CFA90}" type="pres">
      <dgm:prSet presAssocID="{69A7838D-E94B-49DA-998B-437767D479DA}" presName="Name0" presStyleCnt="0">
        <dgm:presLayoutVars>
          <dgm:dir/>
          <dgm:animLvl val="lvl"/>
          <dgm:resizeHandles val="exact"/>
        </dgm:presLayoutVars>
      </dgm:prSet>
      <dgm:spPr/>
    </dgm:pt>
    <dgm:pt modelId="{84FD988E-B0DF-470F-B704-5D7D97D5B4B7}" type="pres">
      <dgm:prSet presAssocID="{67C5A68D-6FCD-4B41-9421-D7CB8F147449}" presName="parTxOnly" presStyleLbl="node1" presStyleIdx="0" presStyleCnt="3" custScaleX="106466" custLinFactNeighborX="-9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400BB9-BF88-4195-B4EB-098E3BB27A7E}" type="pres">
      <dgm:prSet presAssocID="{0B71E160-00B8-4B5C-AF80-773106A66612}" presName="parTxOnlySpace" presStyleCnt="0"/>
      <dgm:spPr/>
    </dgm:pt>
    <dgm:pt modelId="{309C903C-5736-42C0-9168-EA93EAEE7937}" type="pres">
      <dgm:prSet presAssocID="{0C942A4E-62B1-44C2-A995-E8C5BEE9E259}" presName="parTxOnly" presStyleLbl="node1" presStyleIdx="1" presStyleCnt="3" custScaleX="70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97E13E-45A1-4DB0-BA7C-F4FC23C5A49A}" type="pres">
      <dgm:prSet presAssocID="{5967CAC5-20CD-45C1-936B-75955ACFBBF1}" presName="parTxOnlySpace" presStyleCnt="0"/>
      <dgm:spPr/>
    </dgm:pt>
    <dgm:pt modelId="{77ADE977-EA0F-402F-9816-75B88EFC4372}" type="pres">
      <dgm:prSet presAssocID="{31D21F67-93AA-4475-ADC1-BE65CEF094EA}" presName="parTxOnly" presStyleLbl="node1" presStyleIdx="2" presStyleCnt="3" custScaleX="60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1D2216-D776-4354-AABB-5F096B05E392}" type="presOf" srcId="{31D21F67-93AA-4475-ADC1-BE65CEF094EA}" destId="{77ADE977-EA0F-402F-9816-75B88EFC4372}" srcOrd="0" destOrd="0" presId="urn:microsoft.com/office/officeart/2005/8/layout/chevron1"/>
    <dgm:cxn modelId="{A6A0147E-155F-4922-880D-0FB339A0D2A8}" type="presOf" srcId="{0C942A4E-62B1-44C2-A995-E8C5BEE9E259}" destId="{309C903C-5736-42C0-9168-EA93EAEE7937}" srcOrd="0" destOrd="0" presId="urn:microsoft.com/office/officeart/2005/8/layout/chevron1"/>
    <dgm:cxn modelId="{C562BFAD-01ED-47D7-8C4A-E6CC82FF815B}" srcId="{69A7838D-E94B-49DA-998B-437767D479DA}" destId="{67C5A68D-6FCD-4B41-9421-D7CB8F147449}" srcOrd="0" destOrd="0" parTransId="{8A5F9D49-58FA-4C17-AB35-5D45B2A67827}" sibTransId="{0B71E160-00B8-4B5C-AF80-773106A66612}"/>
    <dgm:cxn modelId="{43D26308-9F36-45B8-9766-ED392277010D}" type="presOf" srcId="{67C5A68D-6FCD-4B41-9421-D7CB8F147449}" destId="{84FD988E-B0DF-470F-B704-5D7D97D5B4B7}" srcOrd="0" destOrd="0" presId="urn:microsoft.com/office/officeart/2005/8/layout/chevron1"/>
    <dgm:cxn modelId="{A17981BE-192F-45A0-9CCD-D0B2A8193082}" srcId="{69A7838D-E94B-49DA-998B-437767D479DA}" destId="{31D21F67-93AA-4475-ADC1-BE65CEF094EA}" srcOrd="2" destOrd="0" parTransId="{EE5CAF29-90D7-4EC2-85EB-8A9D16E0A77D}" sibTransId="{A351C8C7-526A-4360-A762-58B4441DC0C8}"/>
    <dgm:cxn modelId="{240C3BC2-57CB-44E0-9CC1-BA73C374DCD1}" srcId="{69A7838D-E94B-49DA-998B-437767D479DA}" destId="{0C942A4E-62B1-44C2-A995-E8C5BEE9E259}" srcOrd="1" destOrd="0" parTransId="{8B6387E1-610C-4D16-A161-0234BE46932D}" sibTransId="{5967CAC5-20CD-45C1-936B-75955ACFBBF1}"/>
    <dgm:cxn modelId="{BE85B253-6E54-4F74-848F-42F2030CA503}" type="presOf" srcId="{69A7838D-E94B-49DA-998B-437767D479DA}" destId="{F83A9464-3F54-400F-B819-7B4F383CFA90}" srcOrd="0" destOrd="0" presId="urn:microsoft.com/office/officeart/2005/8/layout/chevron1"/>
    <dgm:cxn modelId="{DD4557F3-70EF-4D73-8BA7-37BC54B36D95}" type="presParOf" srcId="{F83A9464-3F54-400F-B819-7B4F383CFA90}" destId="{84FD988E-B0DF-470F-B704-5D7D97D5B4B7}" srcOrd="0" destOrd="0" presId="urn:microsoft.com/office/officeart/2005/8/layout/chevron1"/>
    <dgm:cxn modelId="{D351B8C0-F224-4B6B-90A0-C660E27B1CDE}" type="presParOf" srcId="{F83A9464-3F54-400F-B819-7B4F383CFA90}" destId="{76400BB9-BF88-4195-B4EB-098E3BB27A7E}" srcOrd="1" destOrd="0" presId="urn:microsoft.com/office/officeart/2005/8/layout/chevron1"/>
    <dgm:cxn modelId="{CF6E52CD-23E4-4DF4-AE86-936AB30F2B5B}" type="presParOf" srcId="{F83A9464-3F54-400F-B819-7B4F383CFA90}" destId="{309C903C-5736-42C0-9168-EA93EAEE7937}" srcOrd="2" destOrd="0" presId="urn:microsoft.com/office/officeart/2005/8/layout/chevron1"/>
    <dgm:cxn modelId="{6E0EF789-B140-4F7E-97CD-43EBA338650A}" type="presParOf" srcId="{F83A9464-3F54-400F-B819-7B4F383CFA90}" destId="{0697E13E-45A1-4DB0-BA7C-F4FC23C5A49A}" srcOrd="3" destOrd="0" presId="urn:microsoft.com/office/officeart/2005/8/layout/chevron1"/>
    <dgm:cxn modelId="{596D0ABB-5E4F-4993-B508-CCFE7169FDA6}" type="presParOf" srcId="{F83A9464-3F54-400F-B819-7B4F383CFA90}" destId="{77ADE977-EA0F-402F-9816-75B88EFC43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D988E-B0DF-470F-B704-5D7D97D5B4B7}">
      <dsp:nvSpPr>
        <dsp:cNvPr id="0" name=""/>
        <dsp:cNvSpPr/>
      </dsp:nvSpPr>
      <dsp:spPr>
        <a:xfrm>
          <a:off x="0" y="0"/>
          <a:ext cx="4414209" cy="6480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Gathering</a:t>
          </a:r>
          <a:endParaRPr lang="en-GB" sz="2400" kern="1200" dirty="0"/>
        </a:p>
      </dsp:txBody>
      <dsp:txXfrm>
        <a:off x="324036" y="0"/>
        <a:ext cx="3766137" cy="648072"/>
      </dsp:txXfrm>
    </dsp:sp>
    <dsp:sp modelId="{309C903C-5736-42C0-9168-EA93EAEE7937}">
      <dsp:nvSpPr>
        <dsp:cNvPr id="0" name=""/>
        <dsp:cNvSpPr/>
      </dsp:nvSpPr>
      <dsp:spPr>
        <a:xfrm>
          <a:off x="3999624" y="0"/>
          <a:ext cx="2925710" cy="6480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Prioritisation</a:t>
          </a:r>
          <a:endParaRPr lang="en-GB" sz="2400" kern="1200" dirty="0"/>
        </a:p>
      </dsp:txBody>
      <dsp:txXfrm>
        <a:off x="4323660" y="0"/>
        <a:ext cx="2277638" cy="648072"/>
      </dsp:txXfrm>
    </dsp:sp>
    <dsp:sp modelId="{77ADE977-EA0F-402F-9816-75B88EFC4372}">
      <dsp:nvSpPr>
        <dsp:cNvPr id="0" name=""/>
        <dsp:cNvSpPr/>
      </dsp:nvSpPr>
      <dsp:spPr>
        <a:xfrm>
          <a:off x="6510723" y="0"/>
          <a:ext cx="2522500" cy="6480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Discussion with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Technology Providers</a:t>
          </a:r>
          <a:endParaRPr lang="en-GB" sz="1600" kern="1200" dirty="0"/>
        </a:p>
      </dsp:txBody>
      <dsp:txXfrm>
        <a:off x="6834759" y="0"/>
        <a:ext cx="1874428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8/29/2011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8/29/2011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8/29/2011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7200800" cy="2162671"/>
          </a:xfrm>
        </p:spPr>
        <p:txBody>
          <a:bodyPr/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>
                <a:solidFill>
                  <a:schemeClr val="accent1"/>
                </a:solidFill>
              </a:rPr>
              <a:t>Role </a:t>
            </a:r>
            <a:r>
              <a:rPr lang="en-GB" sz="4000" dirty="0">
                <a:solidFill>
                  <a:schemeClr val="accent1"/>
                </a:solidFill>
              </a:rPr>
              <a:t>and Challenges </a:t>
            </a:r>
            <a:r>
              <a:rPr lang="en-GB" sz="4000" dirty="0" smtClean="0">
                <a:solidFill>
                  <a:schemeClr val="accent1"/>
                </a:solidFill>
              </a:rPr>
              <a:t/>
            </a:r>
            <a:br>
              <a:rPr lang="en-GB" sz="4000" dirty="0" smtClean="0">
                <a:solidFill>
                  <a:schemeClr val="accent1"/>
                </a:solidFill>
              </a:rPr>
            </a:br>
            <a:r>
              <a:rPr lang="en-GB" sz="4000" dirty="0" smtClean="0">
                <a:solidFill>
                  <a:schemeClr val="accent1"/>
                </a:solidFill>
              </a:rPr>
              <a:t>of </a:t>
            </a:r>
            <a:r>
              <a:rPr lang="en-GB" sz="4000" dirty="0">
                <a:solidFill>
                  <a:schemeClr val="accent1"/>
                </a:solidFill>
              </a:rPr>
              <a:t>the Resource Centre in the EGI Ecosystem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7744" y="4102224"/>
            <a:ext cx="5832648" cy="1343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Tiziana Ferrari, EGI.eu</a:t>
            </a:r>
          </a:p>
          <a:p>
            <a:r>
              <a:rPr lang="en-GB" sz="2400" dirty="0" smtClean="0"/>
              <a:t>EGI Chief Operations Officer</a:t>
            </a:r>
            <a:endParaRPr lang="en-GB" sz="2400" dirty="0"/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Roles of the RCs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741987"/>
          </a:xfrm>
        </p:spPr>
        <p:txBody>
          <a:bodyPr/>
          <a:lstStyle/>
          <a:p>
            <a:r>
              <a:rPr lang="en-GB" sz="2400" dirty="0"/>
              <a:t>RCs as </a:t>
            </a:r>
            <a:r>
              <a:rPr lang="en-GB" sz="2400" dirty="0">
                <a:solidFill>
                  <a:schemeClr val="accent1"/>
                </a:solidFill>
              </a:rPr>
              <a:t>consumers </a:t>
            </a:r>
            <a:r>
              <a:rPr lang="en-GB" sz="2400" dirty="0" smtClean="0">
                <a:solidFill>
                  <a:schemeClr val="accent1"/>
                </a:solidFill>
              </a:rPr>
              <a:t>of</a:t>
            </a:r>
            <a:endParaRPr lang="en-GB" sz="2400" dirty="0">
              <a:solidFill>
                <a:schemeClr val="accent1"/>
              </a:solidFill>
            </a:endParaRPr>
          </a:p>
          <a:p>
            <a:pPr lvl="1"/>
            <a:r>
              <a:rPr lang="en-GB" sz="2400" dirty="0"/>
              <a:t>operational services provided by EGI.eu and NGI</a:t>
            </a:r>
          </a:p>
          <a:p>
            <a:pPr lvl="2"/>
            <a:r>
              <a:rPr lang="en-GB" sz="2000" dirty="0"/>
              <a:t>Dependency on the sustainability of NGIs </a:t>
            </a:r>
          </a:p>
          <a:p>
            <a:pPr lvl="3"/>
            <a:r>
              <a:rPr lang="en-GB" sz="1600" dirty="0"/>
              <a:t>EC funding and short-term national funding streams</a:t>
            </a:r>
          </a:p>
          <a:p>
            <a:pPr lvl="1"/>
            <a:r>
              <a:rPr lang="en-GB" sz="2400" dirty="0"/>
              <a:t>NGI Grid technical services</a:t>
            </a:r>
          </a:p>
          <a:p>
            <a:pPr lvl="2"/>
            <a:r>
              <a:rPr lang="en-GB" sz="2000" dirty="0"/>
              <a:t>Dependency on </a:t>
            </a:r>
            <a:r>
              <a:rPr lang="en-GB" sz="2000" dirty="0" smtClean="0"/>
              <a:t>Technology </a:t>
            </a:r>
            <a:r>
              <a:rPr lang="en-GB" sz="2000" dirty="0"/>
              <a:t>Providers and NGIs</a:t>
            </a:r>
          </a:p>
          <a:p>
            <a:r>
              <a:rPr lang="en-GB" sz="2400" dirty="0"/>
              <a:t>RCs </a:t>
            </a:r>
            <a:r>
              <a:rPr lang="en-GB" sz="2400" dirty="0" smtClean="0"/>
              <a:t>as </a:t>
            </a:r>
            <a:r>
              <a:rPr lang="en-GB" sz="2400" dirty="0" smtClean="0">
                <a:solidFill>
                  <a:schemeClr val="accent1"/>
                </a:solidFill>
              </a:rPr>
              <a:t>providers of</a:t>
            </a:r>
            <a:r>
              <a:rPr lang="en-GB" sz="2400" dirty="0" smtClean="0"/>
              <a:t> </a:t>
            </a:r>
            <a:endParaRPr lang="en-GB" sz="2400" dirty="0"/>
          </a:p>
          <a:p>
            <a:pPr lvl="1"/>
            <a:r>
              <a:rPr lang="en-GB" sz="2000" dirty="0" smtClean="0"/>
              <a:t>☺Access </a:t>
            </a:r>
            <a:r>
              <a:rPr lang="en-GB" sz="2000" dirty="0"/>
              <a:t>services to customer-owned resources (Grid middleware services</a:t>
            </a:r>
            <a:r>
              <a:rPr lang="en-GB" sz="2000" dirty="0" smtClean="0"/>
              <a:t>)</a:t>
            </a:r>
          </a:p>
          <a:p>
            <a:pPr lvl="2"/>
            <a:r>
              <a:rPr lang="en-GB" sz="1800" dirty="0"/>
              <a:t>Dependency on Technology Providers and </a:t>
            </a:r>
            <a:r>
              <a:rPr lang="en-GB" sz="1800" dirty="0" smtClean="0"/>
              <a:t>NGIs</a:t>
            </a:r>
            <a:endParaRPr lang="en-GB" sz="1800" dirty="0"/>
          </a:p>
          <a:p>
            <a:pPr lvl="1"/>
            <a:r>
              <a:rPr lang="en-GB" sz="2000" dirty="0" smtClean="0">
                <a:sym typeface="Wingdings" pitchFamily="2" charset="2"/>
              </a:rPr>
              <a:t> user community services</a:t>
            </a:r>
            <a:endParaRPr lang="en-GB" sz="2000" dirty="0" smtClean="0"/>
          </a:p>
          <a:p>
            <a:pPr lvl="1"/>
            <a:r>
              <a:rPr lang="en-GB" sz="2000" dirty="0" smtClean="0">
                <a:sym typeface="Wingdings" pitchFamily="2" charset="2"/>
              </a:rPr>
              <a:t> Resource capacity (to local communities/projects)</a:t>
            </a:r>
            <a:endParaRPr lang="en-GB" sz="2000" dirty="0" smtClean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040560"/>
          </a:xfrm>
        </p:spPr>
        <p:txBody>
          <a:bodyPr/>
          <a:lstStyle/>
          <a:p>
            <a:r>
              <a:rPr lang="en-GB" sz="2800" dirty="0" smtClean="0"/>
              <a:t>Currently Resource Centres (RCs) represented by the respective </a:t>
            </a:r>
            <a:r>
              <a:rPr lang="en-GB" sz="2800" dirty="0" smtClean="0">
                <a:solidFill>
                  <a:schemeClr val="accent1"/>
                </a:solidFill>
              </a:rPr>
              <a:t>NGI</a:t>
            </a:r>
            <a:r>
              <a:rPr lang="en-GB" sz="2800" dirty="0" smtClean="0"/>
              <a:t> within the EGI </a:t>
            </a:r>
            <a:r>
              <a:rPr lang="en-GB" sz="2800" dirty="0" smtClean="0">
                <a:solidFill>
                  <a:schemeClr val="accent1"/>
                </a:solidFill>
              </a:rPr>
              <a:t>Operations Management Board </a:t>
            </a:r>
            <a:r>
              <a:rPr lang="en-GB" sz="2800" dirty="0" smtClean="0"/>
              <a:t>(OMB) for </a:t>
            </a:r>
          </a:p>
          <a:p>
            <a:pPr lvl="1"/>
            <a:r>
              <a:rPr lang="en-GB" sz="2000" dirty="0" smtClean="0"/>
              <a:t>Bring issues/requirements about deployed grid middleware to the Technology Providers and the operations tools</a:t>
            </a:r>
          </a:p>
          <a:p>
            <a:pPr lvl="2"/>
            <a:r>
              <a:rPr lang="en-GB" sz="1800" dirty="0" smtClean="0">
                <a:solidFill>
                  <a:schemeClr val="tx2"/>
                </a:solidFill>
              </a:rPr>
              <a:t>RC </a:t>
            </a:r>
            <a:r>
              <a:rPr lang="en-GB" sz="1800" dirty="0" smtClean="0">
                <a:solidFill>
                  <a:schemeClr val="tx2"/>
                </a:solidFill>
                <a:sym typeface="Wingdings" pitchFamily="2" charset="2"/>
              </a:rPr>
              <a:t> NGI  OMB  Technology Coordination Board  Technology Providers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Discussion of operational issues that concern the RC</a:t>
            </a:r>
          </a:p>
          <a:p>
            <a:pPr lvl="2"/>
            <a:r>
              <a:rPr lang="en-GB" sz="1800" dirty="0" smtClean="0">
                <a:solidFill>
                  <a:schemeClr val="accent1"/>
                </a:solidFill>
                <a:sym typeface="Wingdings" pitchFamily="2" charset="2"/>
              </a:rPr>
              <a:t>Service level targets </a:t>
            </a:r>
            <a:r>
              <a:rPr lang="en-GB" sz="1800" dirty="0" smtClean="0">
                <a:sym typeface="Wingdings" pitchFamily="2" charset="2"/>
              </a:rPr>
              <a:t>(availability, reliability, Operational Level Agreements)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The </a:t>
            </a:r>
            <a:r>
              <a:rPr lang="en-GB" sz="1800" dirty="0" smtClean="0">
                <a:solidFill>
                  <a:schemeClr val="accent1"/>
                </a:solidFill>
                <a:sym typeface="Wingdings" pitchFamily="2" charset="2"/>
              </a:rPr>
              <a:t>operational services provided by the NGI/EGI.eu to the RC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Coordination</a:t>
            </a:r>
            <a:r>
              <a:rPr lang="en-GB" sz="2000" dirty="0" smtClean="0">
                <a:sym typeface="Wingdings" pitchFamily="2" charset="2"/>
              </a:rPr>
              <a:t> of </a:t>
            </a:r>
          </a:p>
          <a:p>
            <a:pPr lvl="2"/>
            <a:r>
              <a:rPr lang="en-GB" sz="1600" dirty="0" smtClean="0">
                <a:sym typeface="Wingdings" pitchFamily="2" charset="2"/>
              </a:rPr>
              <a:t>Middleware 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staged rollout</a:t>
            </a:r>
          </a:p>
          <a:p>
            <a:pPr lvl="2"/>
            <a:r>
              <a:rPr lang="en-GB" sz="1600" dirty="0">
                <a:sym typeface="Wingdings" pitchFamily="2" charset="2"/>
              </a:rPr>
              <a:t>M</a:t>
            </a:r>
            <a:r>
              <a:rPr lang="en-GB" sz="1600" dirty="0" smtClean="0">
                <a:sym typeface="Wingdings" pitchFamily="2" charset="2"/>
              </a:rPr>
              <a:t>iddleware 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deployment </a:t>
            </a:r>
          </a:p>
          <a:p>
            <a:pPr lvl="2"/>
            <a:r>
              <a:rPr lang="en-GB" sz="1600" dirty="0" smtClean="0">
                <a:sym typeface="Wingdings" pitchFamily="2" charset="2"/>
              </a:rPr>
              <a:t>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0405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New</a:t>
            </a:r>
            <a:r>
              <a:rPr lang="en-GB" dirty="0" smtClean="0"/>
              <a:t> process for requirements gathering (tools and deployed software) every 3 months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Resourcce Centre Forum, EGI TF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36" name="Gruppo 35"/>
          <p:cNvGrpSpPr/>
          <p:nvPr/>
        </p:nvGrpSpPr>
        <p:grpSpPr>
          <a:xfrm>
            <a:off x="35496" y="3632250"/>
            <a:ext cx="8784976" cy="2592288"/>
            <a:chOff x="35496" y="3717032"/>
            <a:chExt cx="8784976" cy="2592288"/>
          </a:xfrm>
        </p:grpSpPr>
        <p:sp>
          <p:nvSpPr>
            <p:cNvPr id="6" name="Rettangolo arrotondato 5"/>
            <p:cNvSpPr/>
            <p:nvPr/>
          </p:nvSpPr>
          <p:spPr>
            <a:xfrm>
              <a:off x="35496" y="4161854"/>
              <a:ext cx="1296144" cy="648072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Virtual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Organisation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tangolo arrotondato 6"/>
            <p:cNvSpPr/>
            <p:nvPr/>
          </p:nvSpPr>
          <p:spPr>
            <a:xfrm>
              <a:off x="1907704" y="3945830"/>
              <a:ext cx="1296144" cy="87687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Virtual research communities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4716016" y="3789040"/>
              <a:ext cx="2232248" cy="576064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User Community Board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3707904" y="3717032"/>
              <a:ext cx="504056" cy="2520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EGI Request Tracker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35496" y="5241974"/>
              <a:ext cx="1296144" cy="63529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Resource Centres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tangolo arrotondato 10"/>
            <p:cNvSpPr/>
            <p:nvPr/>
          </p:nvSpPr>
          <p:spPr>
            <a:xfrm>
              <a:off x="1907704" y="5313982"/>
              <a:ext cx="1296144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Resource infrastructure Providers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4716016" y="4557898"/>
              <a:ext cx="2232248" cy="6968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Operations Tools Advisory Group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4716016" y="5385990"/>
              <a:ext cx="2232248" cy="85132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Operations Management Board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Freccia a destra con strisce 13"/>
            <p:cNvSpPr/>
            <p:nvPr/>
          </p:nvSpPr>
          <p:spPr>
            <a:xfrm>
              <a:off x="1403648" y="4365104"/>
              <a:ext cx="396044" cy="360040"/>
            </a:xfrm>
            <a:prstGeom prst="stripedRightArrow">
              <a:avLst/>
            </a:prstGeom>
            <a:solidFill>
              <a:srgbClr val="FFCC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ccia a destra con strisce 14"/>
            <p:cNvSpPr/>
            <p:nvPr/>
          </p:nvSpPr>
          <p:spPr>
            <a:xfrm>
              <a:off x="1439652" y="5385990"/>
              <a:ext cx="396044" cy="360040"/>
            </a:xfrm>
            <a:prstGeom prst="striped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Gallone 18"/>
            <p:cNvSpPr/>
            <p:nvPr/>
          </p:nvSpPr>
          <p:spPr>
            <a:xfrm>
              <a:off x="4283968" y="422108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allone 19"/>
            <p:cNvSpPr/>
            <p:nvPr/>
          </p:nvSpPr>
          <p:spPr>
            <a:xfrm>
              <a:off x="4283968" y="4509120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allone 20"/>
            <p:cNvSpPr/>
            <p:nvPr/>
          </p:nvSpPr>
          <p:spPr>
            <a:xfrm>
              <a:off x="4283968" y="4797152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Gallone 21"/>
            <p:cNvSpPr/>
            <p:nvPr/>
          </p:nvSpPr>
          <p:spPr>
            <a:xfrm>
              <a:off x="4283968" y="5085184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Gallone 22"/>
            <p:cNvSpPr/>
            <p:nvPr/>
          </p:nvSpPr>
          <p:spPr>
            <a:xfrm>
              <a:off x="4283968" y="5373216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Gallone 23"/>
            <p:cNvSpPr/>
            <p:nvPr/>
          </p:nvSpPr>
          <p:spPr>
            <a:xfrm>
              <a:off x="4283968" y="566124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Gallone 25"/>
            <p:cNvSpPr/>
            <p:nvPr/>
          </p:nvSpPr>
          <p:spPr>
            <a:xfrm>
              <a:off x="7164288" y="422108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Gallone 26"/>
            <p:cNvSpPr/>
            <p:nvPr/>
          </p:nvSpPr>
          <p:spPr>
            <a:xfrm>
              <a:off x="7164288" y="4509120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Gallone 27"/>
            <p:cNvSpPr/>
            <p:nvPr/>
          </p:nvSpPr>
          <p:spPr>
            <a:xfrm>
              <a:off x="7164288" y="4797152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Gallone 28"/>
            <p:cNvSpPr/>
            <p:nvPr/>
          </p:nvSpPr>
          <p:spPr>
            <a:xfrm>
              <a:off x="7164288" y="5085184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Gallone 29"/>
            <p:cNvSpPr/>
            <p:nvPr/>
          </p:nvSpPr>
          <p:spPr>
            <a:xfrm>
              <a:off x="7164288" y="5373216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Gallone 30"/>
            <p:cNvSpPr/>
            <p:nvPr/>
          </p:nvSpPr>
          <p:spPr>
            <a:xfrm>
              <a:off x="7164288" y="5661248"/>
              <a:ext cx="288032" cy="216024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ttangolo arrotondato 31"/>
            <p:cNvSpPr/>
            <p:nvPr/>
          </p:nvSpPr>
          <p:spPr>
            <a:xfrm>
              <a:off x="7596336" y="3789040"/>
              <a:ext cx="1224136" cy="2520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Technology Coordination Board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and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EGI- JRA1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3200" dirty="0" smtClean="0"/>
              <a:t>Requirements gathering from RCs</a:t>
            </a:r>
            <a:endParaRPr lang="en-GB" sz="3200" dirty="0"/>
          </a:p>
        </p:txBody>
      </p:sp>
      <p:sp>
        <p:nvSpPr>
          <p:cNvPr id="39" name="Freccia a destra con strisce 14"/>
          <p:cNvSpPr/>
          <p:nvPr/>
        </p:nvSpPr>
        <p:spPr>
          <a:xfrm>
            <a:off x="3311860" y="5301208"/>
            <a:ext cx="396044" cy="36004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ccia a destra con strisce 13"/>
          <p:cNvSpPr/>
          <p:nvPr/>
        </p:nvSpPr>
        <p:spPr>
          <a:xfrm>
            <a:off x="3311860" y="4293096"/>
            <a:ext cx="396044" cy="360040"/>
          </a:xfrm>
          <a:prstGeom prst="stripedRightArrow">
            <a:avLst/>
          </a:prstGeom>
          <a:solidFill>
            <a:srgbClr val="FFCC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4014897004"/>
              </p:ext>
            </p:extLst>
          </p:nvPr>
        </p:nvGraphicFramePr>
        <p:xfrm>
          <a:off x="75253" y="2708920"/>
          <a:ext cx="9033251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6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5184576"/>
          </a:xfrm>
        </p:spPr>
        <p:txBody>
          <a:bodyPr/>
          <a:lstStyle/>
          <a:p>
            <a:r>
              <a:rPr lang="en-GB" sz="2800" dirty="0" smtClean="0"/>
              <a:t>Technology and innovation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RCs as sources of innovation 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communication and sharing between RCs across multiple NGIs needs to be facilitated</a:t>
            </a:r>
          </a:p>
          <a:p>
            <a:r>
              <a:rPr lang="en-GB" sz="2800" dirty="0" smtClean="0"/>
              <a:t>Sustainability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Common</a:t>
            </a:r>
            <a:r>
              <a:rPr lang="en-GB" sz="2400" dirty="0" smtClean="0"/>
              <a:t> need for </a:t>
            </a:r>
            <a:r>
              <a:rPr lang="en-GB" sz="2400" dirty="0" smtClean="0">
                <a:solidFill>
                  <a:schemeClr val="tx2"/>
                </a:solidFill>
              </a:rPr>
              <a:t>greater sustainability</a:t>
            </a:r>
          </a:p>
          <a:p>
            <a:pPr lvl="2"/>
            <a:r>
              <a:rPr lang="en-GB" dirty="0" smtClean="0"/>
              <a:t>Dependency of NGI/EGI.eu operational services</a:t>
            </a:r>
          </a:p>
          <a:p>
            <a:r>
              <a:rPr lang="en-GB" sz="2800" dirty="0" smtClean="0"/>
              <a:t>Support of multiple di disciplines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Reduction of operational </a:t>
            </a:r>
            <a:r>
              <a:rPr lang="en-GB" sz="2400" dirty="0">
                <a:solidFill>
                  <a:schemeClr val="tx2"/>
                </a:solidFill>
              </a:rPr>
              <a:t>expenditure </a:t>
            </a:r>
            <a:r>
              <a:rPr lang="en-GB" sz="2400" dirty="0"/>
              <a:t>for resource infrastructure and middleware while extending the user base</a:t>
            </a:r>
          </a:p>
          <a:p>
            <a:pPr lvl="1"/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Expansion of the current </a:t>
            </a:r>
            <a:r>
              <a:rPr lang="en-GB" sz="2800" dirty="0">
                <a:solidFill>
                  <a:schemeClr val="tx2"/>
                </a:solidFill>
              </a:rPr>
              <a:t>user base </a:t>
            </a:r>
          </a:p>
          <a:p>
            <a:pPr lvl="1"/>
            <a:r>
              <a:rPr lang="en-GB" sz="2400" dirty="0"/>
              <a:t>opportunistic usage of existing resources?</a:t>
            </a:r>
          </a:p>
          <a:p>
            <a:pPr lvl="1"/>
            <a:r>
              <a:rPr lang="en-GB" sz="2400" dirty="0" smtClean="0">
                <a:solidFill>
                  <a:schemeClr val="tx2"/>
                </a:solidFill>
              </a:rPr>
              <a:t>capital </a:t>
            </a:r>
            <a:r>
              <a:rPr lang="en-GB" sz="2400" dirty="0">
                <a:solidFill>
                  <a:schemeClr val="tx2"/>
                </a:solidFill>
              </a:rPr>
              <a:t>expenditure </a:t>
            </a:r>
            <a:r>
              <a:rPr lang="en-GB" sz="2400" dirty="0"/>
              <a:t>may be needed to increase resource </a:t>
            </a:r>
            <a:r>
              <a:rPr lang="en-GB" sz="2400" dirty="0" smtClean="0"/>
              <a:t>capacity to support new communities</a:t>
            </a:r>
            <a:endParaRPr lang="en-GB" sz="2400" dirty="0"/>
          </a:p>
          <a:p>
            <a:pPr lvl="2"/>
            <a:r>
              <a:rPr lang="en-GB" sz="1800" dirty="0"/>
              <a:t>NGI as bridge to national communities</a:t>
            </a:r>
          </a:p>
          <a:p>
            <a:pPr lvl="2"/>
            <a:r>
              <a:rPr lang="en-GB" sz="1800" dirty="0"/>
              <a:t>EGI as mediator to international communities</a:t>
            </a:r>
          </a:p>
          <a:p>
            <a:r>
              <a:rPr lang="en-GB" sz="2800" dirty="0"/>
              <a:t>Development of </a:t>
            </a:r>
            <a:r>
              <a:rPr lang="en-GB" sz="2800" dirty="0">
                <a:solidFill>
                  <a:schemeClr val="tx2"/>
                </a:solidFill>
              </a:rPr>
              <a:t>consistent business models across a subset of </a:t>
            </a:r>
            <a:r>
              <a:rPr lang="en-GB" sz="2800" dirty="0" smtClean="0">
                <a:solidFill>
                  <a:schemeClr val="tx2"/>
                </a:solidFill>
              </a:rPr>
              <a:t>NGIs/RCs</a:t>
            </a:r>
          </a:p>
          <a:p>
            <a:pPr lvl="1"/>
            <a:r>
              <a:rPr lang="en-GB" sz="2400" dirty="0" smtClean="0">
                <a:sym typeface="Wingdings" pitchFamily="2" charset="2"/>
              </a:rPr>
              <a:t>currently </a:t>
            </a:r>
            <a:r>
              <a:rPr lang="en-GB" sz="2400" dirty="0">
                <a:sym typeface="Wingdings" pitchFamily="2" charset="2"/>
              </a:rPr>
              <a:t>no coordinated capacity management and planning across NGIs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Welcome to the 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 RC Forum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95320" cy="488600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Themes</a:t>
            </a:r>
          </a:p>
          <a:p>
            <a:r>
              <a:rPr lang="en-GB" sz="2000" dirty="0" smtClean="0"/>
              <a:t>support </a:t>
            </a:r>
            <a:r>
              <a:rPr lang="en-GB" sz="2000" dirty="0"/>
              <a:t>of </a:t>
            </a:r>
            <a:r>
              <a:rPr lang="en-GB" sz="2000" b="1" dirty="0">
                <a:solidFill>
                  <a:schemeClr val="tx2"/>
                </a:solidFill>
              </a:rPr>
              <a:t>diverse user communities</a:t>
            </a:r>
            <a:r>
              <a:rPr lang="en-GB" sz="2000" dirty="0"/>
              <a:t>, and plans to extend to new communities and </a:t>
            </a:r>
            <a:r>
              <a:rPr lang="en-GB" sz="2000" dirty="0" smtClean="0"/>
              <a:t>projects</a:t>
            </a:r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b="1" dirty="0">
                <a:solidFill>
                  <a:schemeClr val="tx2"/>
                </a:solidFill>
              </a:rPr>
              <a:t>technical challenges </a:t>
            </a:r>
            <a:r>
              <a:rPr lang="en-GB" sz="2000" dirty="0"/>
              <a:t>faced to support multiple disciplines in various areas (operations, deployed middleware, existing capabilities and services, etc</a:t>
            </a:r>
            <a:r>
              <a:rPr lang="en-GB" sz="2000" dirty="0" smtClean="0"/>
              <a:t>.)</a:t>
            </a:r>
            <a:endParaRPr lang="en-GB" sz="2000" dirty="0"/>
          </a:p>
          <a:p>
            <a:r>
              <a:rPr lang="en-GB" sz="2000" dirty="0" smtClean="0"/>
              <a:t>requirements </a:t>
            </a:r>
            <a:r>
              <a:rPr lang="en-GB" sz="2000" dirty="0"/>
              <a:t>of better </a:t>
            </a:r>
            <a:r>
              <a:rPr lang="en-GB" sz="2000" b="1" dirty="0">
                <a:solidFill>
                  <a:schemeClr val="tx2"/>
                </a:solidFill>
              </a:rPr>
              <a:t>Reliability, Availability, Serviceability, and Usability of the Grid middleware </a:t>
            </a:r>
            <a:r>
              <a:rPr lang="en-GB" sz="2000" dirty="0"/>
              <a:t>to support multiple disciplines within the constraints of the existing </a:t>
            </a:r>
            <a:r>
              <a:rPr lang="en-GB" sz="2000" dirty="0" smtClean="0"/>
              <a:t>manpower</a:t>
            </a:r>
            <a:endParaRPr lang="en-GB" sz="2000" dirty="0"/>
          </a:p>
          <a:p>
            <a:r>
              <a:rPr lang="en-GB" sz="2000" dirty="0" smtClean="0"/>
              <a:t>new </a:t>
            </a:r>
            <a:r>
              <a:rPr lang="en-GB" sz="2000" dirty="0"/>
              <a:t>services, </a:t>
            </a:r>
            <a:r>
              <a:rPr lang="en-GB" sz="2000" b="1" dirty="0">
                <a:solidFill>
                  <a:schemeClr val="tx2"/>
                </a:solidFill>
              </a:rPr>
              <a:t>long-term sustainability, business models and cloud </a:t>
            </a:r>
            <a:r>
              <a:rPr lang="en-GB" sz="2000" b="1" dirty="0" smtClean="0">
                <a:solidFill>
                  <a:schemeClr val="tx2"/>
                </a:solidFill>
              </a:rPr>
              <a:t>computing</a:t>
            </a:r>
          </a:p>
          <a:p>
            <a:r>
              <a:rPr lang="en-GB" sz="2000" dirty="0" smtClean="0"/>
              <a:t>interest </a:t>
            </a:r>
            <a:r>
              <a:rPr lang="en-GB" sz="2000" dirty="0"/>
              <a:t>in a </a:t>
            </a:r>
            <a:r>
              <a:rPr lang="en-GB" sz="2000" b="1" dirty="0">
                <a:solidFill>
                  <a:schemeClr val="tx2"/>
                </a:solidFill>
              </a:rPr>
              <a:t>coordinated action </a:t>
            </a:r>
            <a:r>
              <a:rPr lang="en-GB" sz="2000" dirty="0"/>
              <a:t>of large Resource Centres at the European </a:t>
            </a:r>
            <a:r>
              <a:rPr lang="en-GB" sz="2000" dirty="0" smtClean="0"/>
              <a:t>level?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68552"/>
          </a:xfrm>
        </p:spPr>
        <p:txBody>
          <a:bodyPr/>
          <a:lstStyle/>
          <a:p>
            <a:r>
              <a:rPr lang="en-US" dirty="0" smtClean="0"/>
              <a:t>EGI resource infrastructure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rends in resource usage</a:t>
            </a:r>
          </a:p>
          <a:p>
            <a:pPr lvl="1"/>
            <a:r>
              <a:rPr lang="en-US" dirty="0" smtClean="0"/>
              <a:t>support of new communities</a:t>
            </a:r>
          </a:p>
          <a:p>
            <a:r>
              <a:rPr lang="en-US" dirty="0" smtClean="0"/>
              <a:t>Role of the RC in the EGI Ecosystem</a:t>
            </a:r>
          </a:p>
          <a:p>
            <a:r>
              <a:rPr lang="en-US" dirty="0" smtClean="0"/>
              <a:t>RC Challenges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108542"/>
            <a:ext cx="8202653" cy="51527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27000">
              <a:schemeClr val="accent1">
                <a:alpha val="14000"/>
              </a:schemeClr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12" y="1665909"/>
            <a:ext cx="2741892" cy="118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European Grid Infrastructure</a:t>
            </a:r>
            <a:br>
              <a:rPr lang="en-GB" sz="4000" dirty="0" smtClean="0"/>
            </a:br>
            <a:r>
              <a:rPr lang="en-GB" sz="2400" dirty="0" smtClean="0"/>
              <a:t>(July 2011 and increase from Apr 2010)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24544" y="4149080"/>
            <a:ext cx="8928992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689137"/>
            <a:ext cx="646683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38 </a:t>
            </a:r>
            <a:r>
              <a:rPr lang="en-GB" sz="2000" b="1" dirty="0"/>
              <a:t>NGIs providing resources</a:t>
            </a:r>
          </a:p>
          <a:p>
            <a:r>
              <a:rPr lang="en-GB" sz="2000" b="1" dirty="0" smtClean="0"/>
              <a:t>1 </a:t>
            </a:r>
            <a:r>
              <a:rPr lang="en-GB" sz="2000" b="1" dirty="0" smtClean="0"/>
              <a:t>EIRO </a:t>
            </a:r>
            <a:r>
              <a:rPr lang="en-GB" sz="2000" b="1" dirty="0"/>
              <a:t>providing </a:t>
            </a:r>
            <a:r>
              <a:rPr lang="en-GB" sz="2000" b="1" dirty="0" smtClean="0"/>
              <a:t>resources (CERN)</a:t>
            </a:r>
            <a:endParaRPr lang="en-GB" sz="2000" dirty="0"/>
          </a:p>
          <a:p>
            <a:r>
              <a:rPr lang="en-GB" sz="2000" b="1" dirty="0" smtClean="0"/>
              <a:t>19 countries </a:t>
            </a:r>
            <a:r>
              <a:rPr lang="en-GB" sz="2000" b="1" dirty="0"/>
              <a:t>in 4 non-European Operations Centres</a:t>
            </a:r>
          </a:p>
          <a:p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02" y="2958537"/>
            <a:ext cx="2394802" cy="2558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87302" y="2958537"/>
            <a:ext cx="2394802" cy="25586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55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4077" y="1073056"/>
            <a:ext cx="518603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248,424 EGI </a:t>
            </a:r>
            <a:r>
              <a:rPr lang="en-GB" sz="2000" b="1" dirty="0"/>
              <a:t>(+</a:t>
            </a:r>
            <a:r>
              <a:rPr lang="en-GB" sz="2000" b="1" dirty="0" smtClean="0"/>
              <a:t>29.3%)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337,608 </a:t>
            </a:r>
            <a:r>
              <a:rPr lang="en-GB" sz="2000" b="1" dirty="0" smtClean="0"/>
              <a:t>ALL</a:t>
            </a:r>
            <a:endParaRPr lang="en-GB" sz="2000" b="1" dirty="0"/>
          </a:p>
          <a:p>
            <a:r>
              <a:rPr lang="en-GB" sz="2400" b="1" dirty="0" smtClean="0"/>
              <a:t>106.7 </a:t>
            </a:r>
            <a:r>
              <a:rPr lang="en-GB" sz="2400" b="1" dirty="0"/>
              <a:t>PB </a:t>
            </a:r>
            <a:r>
              <a:rPr lang="en-GB" sz="2400" b="1" dirty="0" smtClean="0"/>
              <a:t>disk and 112.8 </a:t>
            </a:r>
            <a:r>
              <a:rPr lang="en-GB" sz="2400" b="1" dirty="0"/>
              <a:t>PB </a:t>
            </a:r>
            <a:r>
              <a:rPr lang="en-GB" sz="2400" b="1" dirty="0" smtClean="0"/>
              <a:t>tape</a:t>
            </a:r>
          </a:p>
          <a:p>
            <a:r>
              <a:rPr lang="en-GB" sz="2400" b="1" dirty="0" smtClean="0"/>
              <a:t>Resource </a:t>
            </a:r>
            <a:r>
              <a:rPr lang="en-GB" sz="2400" b="1" dirty="0"/>
              <a:t>Centres </a:t>
            </a:r>
            <a:endParaRPr lang="en-GB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/>
              <a:t>329 EGI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346 All </a:t>
            </a:r>
            <a:r>
              <a:rPr lang="en-GB" sz="2000" b="1" dirty="0"/>
              <a:t>(+6.8 </a:t>
            </a:r>
            <a:r>
              <a:rPr lang="en-GB" sz="20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93   supporting MPI (+6.8</a:t>
            </a:r>
            <a:r>
              <a:rPr lang="en-GB" sz="20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35% of logical cores provided by the 9</a:t>
            </a:r>
          </a:p>
          <a:p>
            <a:r>
              <a:rPr lang="en-GB" sz="2000" b="1" dirty="0" smtClean="0"/>
              <a:t>     largest Resource Centres</a:t>
            </a:r>
            <a:endParaRPr lang="en-GB" sz="2000" b="1" dirty="0"/>
          </a:p>
          <a:p>
            <a:r>
              <a:rPr lang="en-GB" sz="2400" b="1" dirty="0" smtClean="0"/>
              <a:t>Countries </a:t>
            </a:r>
            <a:r>
              <a:rPr lang="en-GB" sz="2400" b="1" dirty="0"/>
              <a:t>(+11.5</a:t>
            </a:r>
            <a:r>
              <a:rPr lang="en-GB" sz="24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50 EGI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57 All </a:t>
            </a:r>
            <a:r>
              <a:rPr lang="en-GB" sz="2000" b="1" dirty="0"/>
              <a:t>(+18.75</a:t>
            </a:r>
            <a:r>
              <a:rPr lang="en-GB" sz="2000" b="1" dirty="0" smtClean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6612" y="1665909"/>
            <a:ext cx="2741892" cy="1187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Usage – CPU wall time hours </a:t>
            </a:r>
            <a:br>
              <a:rPr lang="en-GB" sz="3200" dirty="0" smtClean="0"/>
            </a:br>
            <a:r>
              <a:rPr lang="en-GB" sz="3200" dirty="0" smtClean="0"/>
              <a:t>(Oct 2009 – Aug 2011)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9489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9" y="2423120"/>
            <a:ext cx="67532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2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statistics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Resourcce Centre Forum, EGI TF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62848"/>
              </p:ext>
            </p:extLst>
          </p:nvPr>
        </p:nvGraphicFramePr>
        <p:xfrm>
          <a:off x="323528" y="2204864"/>
          <a:ext cx="868828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440160"/>
                <a:gridCol w="2304256"/>
                <a:gridCol w="1800200"/>
                <a:gridCol w="1487487"/>
              </a:tblGrid>
              <a:tr h="2992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Metric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Unit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Per month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Per 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2011-2010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vs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2009-2010</a:t>
                      </a:r>
                      <a:endParaRPr lang="en-GB" sz="1600" dirty="0"/>
                    </a:p>
                  </a:txBody>
                  <a:tcPr/>
                </a:tc>
              </a:tr>
              <a:tr h="29925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Average Number Jobs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number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All VOs:         27.8 M</a:t>
                      </a:r>
                    </a:p>
                    <a:p>
                      <a:r>
                        <a:rPr lang="en-GB" sz="1800" dirty="0" smtClean="0"/>
                        <a:t>Non HEP:        2.8 M</a:t>
                      </a:r>
                    </a:p>
                    <a:p>
                      <a:r>
                        <a:rPr lang="en-GB" sz="1800" dirty="0" smtClean="0"/>
                        <a:t>(10% of total)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VOs:     914,000  </a:t>
                      </a:r>
                    </a:p>
                    <a:p>
                      <a:r>
                        <a:rPr lang="en-GB" sz="1600" dirty="0" smtClean="0"/>
                        <a:t>Non HEP: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100,000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+82%</a:t>
                      </a:r>
                    </a:p>
                    <a:p>
                      <a:pPr algn="ctr"/>
                      <a:r>
                        <a:rPr lang="en-GB" sz="1600" dirty="0" smtClean="0"/>
                        <a:t>+47%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925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CPU wall clock (all VOs)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hours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All VOs:         74.8 M</a:t>
                      </a:r>
                    </a:p>
                    <a:p>
                      <a:r>
                        <a:rPr lang="en-GB" sz="1800" dirty="0" smtClean="0"/>
                        <a:t>Non HEP:        7.0 M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VOs:         2.5 M</a:t>
                      </a:r>
                    </a:p>
                    <a:p>
                      <a:r>
                        <a:rPr lang="en-GB" sz="1600" dirty="0" smtClean="0"/>
                        <a:t>Non HEP:</a:t>
                      </a:r>
                      <a:r>
                        <a:rPr lang="en-GB" sz="1600" baseline="0" dirty="0" smtClean="0"/>
                        <a:t>  230,600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+35%</a:t>
                      </a:r>
                    </a:p>
                    <a:p>
                      <a:pPr algn="ctr"/>
                      <a:r>
                        <a:rPr lang="en-GB" sz="1600" dirty="0" smtClean="0"/>
                        <a:t>+28%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32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Normalised </a:t>
                      </a:r>
                    </a:p>
                    <a:p>
                      <a:r>
                        <a:rPr lang="en-GB" sz="1800" dirty="0" smtClean="0"/>
                        <a:t>CPU wall clock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HEP-SPEC 06 hours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All VOs:       563.2 M</a:t>
                      </a:r>
                    </a:p>
                    <a:p>
                      <a:r>
                        <a:rPr lang="en-GB" sz="1800" dirty="0" smtClean="0"/>
                        <a:t>Non HEP:      50.3 M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VOs:       18.5 M</a:t>
                      </a:r>
                    </a:p>
                    <a:p>
                      <a:r>
                        <a:rPr lang="en-GB" sz="1600" dirty="0" smtClean="0"/>
                        <a:t>Non HEP:      1.7 M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+101%</a:t>
                      </a:r>
                    </a:p>
                    <a:p>
                      <a:pPr algn="ctr"/>
                      <a:r>
                        <a:rPr lang="en-GB" sz="1600" dirty="0" smtClean="0"/>
                        <a:t>  +56%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5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High activity VOs</a:t>
            </a:r>
            <a:br>
              <a:rPr lang="en-GB" sz="3200" dirty="0" smtClean="0"/>
            </a:br>
            <a:r>
              <a:rPr lang="en-GB" sz="3200" dirty="0" smtClean="0"/>
              <a:t>(EGEE-III and EGI-InSPIRE to date)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741987"/>
          </a:xfrm>
        </p:spPr>
        <p:txBody>
          <a:bodyPr/>
          <a:lstStyle/>
          <a:p>
            <a:r>
              <a:rPr lang="en-GB" sz="2400" dirty="0"/>
              <a:t>High activity </a:t>
            </a:r>
            <a:r>
              <a:rPr lang="en-GB" sz="2400" dirty="0" smtClean="0"/>
              <a:t>VO: All </a:t>
            </a:r>
            <a:r>
              <a:rPr lang="en-GB" sz="2400" dirty="0"/>
              <a:t>the jobs run by the VO during the week consumed more than 1 year of CPU time</a:t>
            </a:r>
            <a:r>
              <a:rPr lang="en-GB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0" y="2305025"/>
            <a:ext cx="8049410" cy="350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1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60" y="138700"/>
            <a:ext cx="7164287" cy="865187"/>
          </a:xfrm>
        </p:spPr>
        <p:txBody>
          <a:bodyPr/>
          <a:lstStyle/>
          <a:p>
            <a:r>
              <a:rPr lang="en-GB" dirty="0" smtClean="0"/>
              <a:t>EGI Resource Infrastructure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496" y="1340768"/>
            <a:ext cx="9073008" cy="4680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539552" y="2024844"/>
            <a:ext cx="2592288" cy="2556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065940" y="3060132"/>
            <a:ext cx="1569288" cy="6120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051052" y="3735034"/>
            <a:ext cx="1569288" cy="6120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275856" y="3465004"/>
            <a:ext cx="2592288" cy="2556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802244" y="4500292"/>
            <a:ext cx="1569288" cy="6120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3787356" y="5175194"/>
            <a:ext cx="1569288" cy="6120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6156176" y="2024844"/>
            <a:ext cx="2592288" cy="2556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6682564" y="3060132"/>
            <a:ext cx="1569288" cy="6120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6667676" y="3735034"/>
            <a:ext cx="1569288" cy="6120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21" name="Left-Right-Up Arrow 20"/>
          <p:cNvSpPr/>
          <p:nvPr/>
        </p:nvSpPr>
        <p:spPr>
          <a:xfrm rot="10800000">
            <a:off x="3677424" y="1844824"/>
            <a:ext cx="1728192" cy="1080120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054667" y="193890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635896" y="3211102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Resource Provider</a:t>
            </a:r>
            <a:endParaRPr lang="en-GB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1619673" y="184482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NGI/EIRO</a:t>
            </a:r>
            <a:endParaRPr lang="en-GB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184482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 Resource Provider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17012" y="2924944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987824" y="1997668"/>
            <a:ext cx="887036" cy="279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3" name="Rectangular Callout 2"/>
          <p:cNvSpPr/>
          <p:nvPr/>
        </p:nvSpPr>
        <p:spPr>
          <a:xfrm>
            <a:off x="179512" y="4500292"/>
            <a:ext cx="3937499" cy="1953044"/>
          </a:xfrm>
          <a:prstGeom prst="wedgeRectCallout">
            <a:avLst>
              <a:gd name="adj1" fmla="val -24146"/>
              <a:gd name="adj2" fmla="val -7128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</a:rPr>
              <a:t>Layer I. Resource Centre (RC)</a:t>
            </a:r>
          </a:p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localised or geographically distributed administration domain, where EGI resources (CPUs, data storage, instruments and digital </a:t>
            </a:r>
            <a:r>
              <a:rPr lang="en-GB" dirty="0" smtClean="0">
                <a:solidFill>
                  <a:schemeClr val="bg1"/>
                </a:solidFill>
              </a:rPr>
              <a:t>libraries) are </a:t>
            </a:r>
            <a:r>
              <a:rPr lang="en-GB" dirty="0">
                <a:solidFill>
                  <a:schemeClr val="bg1"/>
                </a:solidFill>
              </a:rPr>
              <a:t>managed and </a:t>
            </a:r>
            <a:r>
              <a:rPr lang="en-GB" dirty="0" smtClean="0">
                <a:solidFill>
                  <a:schemeClr val="bg1"/>
                </a:solidFill>
              </a:rPr>
              <a:t>operated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to be accessed by </a:t>
            </a:r>
            <a:r>
              <a:rPr lang="en-GB" b="1" dirty="0" smtClean="0">
                <a:solidFill>
                  <a:schemeClr val="bg1"/>
                </a:solidFill>
              </a:rPr>
              <a:t>end-users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77024" y="116632"/>
            <a:ext cx="4999032" cy="1440160"/>
          </a:xfrm>
          <a:prstGeom prst="wedgeRectCallout">
            <a:avLst>
              <a:gd name="adj1" fmla="val -16425"/>
              <a:gd name="adj2" fmla="val 10672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Layer II. Resource Infrastructure</a:t>
            </a:r>
          </a:p>
          <a:p>
            <a:r>
              <a:rPr lang="en-GB" dirty="0" smtClean="0"/>
              <a:t>The federation of Resource Centres, which </a:t>
            </a:r>
            <a:r>
              <a:rPr lang="en-GB" dirty="0"/>
              <a:t>are interconnected by the National Research and Education Networks (NRENs) and </a:t>
            </a:r>
            <a:r>
              <a:rPr lang="en-GB" dirty="0" smtClean="0"/>
              <a:t>GÉANT.</a:t>
            </a:r>
            <a:endParaRPr lang="en-GB" dirty="0"/>
          </a:p>
        </p:txBody>
      </p:sp>
      <p:sp>
        <p:nvSpPr>
          <p:cNvPr id="29" name="Rectangular Callout 28"/>
          <p:cNvSpPr/>
          <p:nvPr/>
        </p:nvSpPr>
        <p:spPr>
          <a:xfrm>
            <a:off x="5004047" y="4671138"/>
            <a:ext cx="3888433" cy="1422158"/>
          </a:xfrm>
          <a:prstGeom prst="wedgeRectCallout">
            <a:avLst>
              <a:gd name="adj1" fmla="val -36732"/>
              <a:gd name="adj2" fmla="val -9607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Integrated Infrastructures:</a:t>
            </a:r>
            <a:endParaRPr lang="en-GB" dirty="0" smtClean="0"/>
          </a:p>
          <a:p>
            <a:r>
              <a:rPr lang="en-GB" dirty="0" smtClean="0"/>
              <a:t>operated </a:t>
            </a:r>
            <a:r>
              <a:rPr lang="en-GB" dirty="0"/>
              <a:t>by a non-EGI-InSPIRE partner but relying on EGI operational </a:t>
            </a:r>
            <a:r>
              <a:rPr lang="en-GB" dirty="0" smtClean="0"/>
              <a:t>services, e.g. Latin American and Caribbean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770452" y="4293096"/>
            <a:ext cx="3617972" cy="1440160"/>
          </a:xfrm>
          <a:prstGeom prst="wedgeRectCallout">
            <a:avLst>
              <a:gd name="adj1" fmla="val -5552"/>
              <a:gd name="adj2" fmla="val -7812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bg1"/>
                </a:solidFill>
              </a:rPr>
              <a:t>Peer infrastructures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accessible </a:t>
            </a:r>
            <a:r>
              <a:rPr lang="en-GB" dirty="0">
                <a:solidFill>
                  <a:schemeClr val="bg1"/>
                </a:solidFill>
              </a:rPr>
              <a:t>to EGI users, but relying on own operational services, e.g. Open Science Grid (USA) 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1619672" y="116632"/>
            <a:ext cx="3744417" cy="1440160"/>
          </a:xfrm>
          <a:prstGeom prst="wedgeRectCallout">
            <a:avLst>
              <a:gd name="adj1" fmla="val -15071"/>
              <a:gd name="adj2" fmla="val 8303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Resource infrastructure Provider (RP)</a:t>
            </a:r>
          </a:p>
          <a:p>
            <a:r>
              <a:rPr lang="en-GB" dirty="0"/>
              <a:t>The legal organisation responsible for any matter that concerns the respective Resource Infrastructure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683568" y="44624"/>
            <a:ext cx="3024337" cy="1440160"/>
          </a:xfrm>
          <a:prstGeom prst="wedgeRectCallout">
            <a:avLst>
              <a:gd name="adj1" fmla="val -15071"/>
              <a:gd name="adj2" fmla="val 8303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EGI Participant</a:t>
            </a:r>
            <a:r>
              <a:rPr lang="en-GB" dirty="0" smtClean="0"/>
              <a:t>: National Grid Initiatives (NGIs),  European Intergovernmental Research Organisations (EIROs)</a:t>
            </a:r>
            <a:endParaRPr lang="en-GB" dirty="0"/>
          </a:p>
        </p:txBody>
      </p:sp>
      <p:sp>
        <p:nvSpPr>
          <p:cNvPr id="32" name="Rectangular Callout 31"/>
          <p:cNvSpPr/>
          <p:nvPr/>
        </p:nvSpPr>
        <p:spPr>
          <a:xfrm>
            <a:off x="5356644" y="476672"/>
            <a:ext cx="2895208" cy="1080120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Layer III.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EGI Resource Infrastructure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8" grpId="0" animBg="1"/>
      <p:bldP spid="26" grpId="0" animBg="1"/>
      <p:bldP spid="3" grpId="0" animBg="1"/>
      <p:bldP spid="3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8" grpId="0" animBg="1"/>
      <p:bldP spid="28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482698"/>
            <a:ext cx="1728190" cy="12315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Resourcce Centre Forum, EGI TF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12" grpId="0" animBg="1"/>
      <p:bldP spid="19" grpId="0" animBg="1"/>
      <p:bldP spid="14" grpId="0" animBg="1"/>
      <p:bldP spid="20" grpId="0" animBg="1"/>
      <p:bldP spid="21" grpId="0" animBg="1"/>
      <p:bldP spid="69" grpId="0"/>
      <p:bldP spid="70" grpId="0"/>
      <p:bldP spid="71" grpId="0"/>
      <p:bldP spid="72" grpId="0"/>
      <p:bldP spid="73" grpId="0"/>
      <p:bldP spid="74" grpId="0"/>
      <p:bldP spid="15" grpId="0" animBg="1"/>
      <p:bldP spid="57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EGI-InSPIRE-Slide-Template_v4-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EGI-InSPIRE-Slide-Template_v4-5</Template>
  <TotalTime>2839</TotalTime>
  <Words>1017</Words>
  <Application>Microsoft Office PowerPoint</Application>
  <PresentationFormat>On-screen Show (4:3)</PresentationFormat>
  <Paragraphs>211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EGI-InSPIRE-Slide-Template_v4-5</vt:lpstr>
      <vt:lpstr> Role and Challenges  of the Resource Centre in the EGI Ecosystem</vt:lpstr>
      <vt:lpstr>Welcome to the 1st RC Forum</vt:lpstr>
      <vt:lpstr>Outline</vt:lpstr>
      <vt:lpstr>European Grid Infrastructure (July 2011 and increase from Apr 2010)</vt:lpstr>
      <vt:lpstr>Usage – CPU wall time hours  (Oct 2009 – Aug 2011)</vt:lpstr>
      <vt:lpstr>Usage statistics </vt:lpstr>
      <vt:lpstr>High activity VOs (EGEE-III and EGI-InSPIRE to date)</vt:lpstr>
      <vt:lpstr>EGI Resource Infrastructure</vt:lpstr>
      <vt:lpstr>EGI Ecosystem</vt:lpstr>
      <vt:lpstr>Roles of the RCs</vt:lpstr>
      <vt:lpstr>Governance</vt:lpstr>
      <vt:lpstr>PowerPoint Presentation</vt:lpstr>
      <vt:lpstr>Challenges 1/2</vt:lpstr>
      <vt:lpstr>Challenges 2/2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EGI Operational Level Agreement Framework</dc:title>
  <dc:creator>Tiziana Ferrari</dc:creator>
  <cp:lastModifiedBy>Tiziana Ferrari</cp:lastModifiedBy>
  <cp:revision>46</cp:revision>
  <dcterms:created xsi:type="dcterms:W3CDTF">2011-08-28T21:05:06Z</dcterms:created>
  <dcterms:modified xsi:type="dcterms:W3CDTF">2011-09-21T11:40:49Z</dcterms:modified>
</cp:coreProperties>
</file>