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319" r:id="rId3"/>
    <p:sldId id="261" r:id="rId4"/>
    <p:sldId id="262" r:id="rId5"/>
    <p:sldId id="265" r:id="rId6"/>
    <p:sldId id="320" r:id="rId7"/>
    <p:sldId id="269" r:id="rId8"/>
    <p:sldId id="309" r:id="rId9"/>
    <p:sldId id="323" r:id="rId10"/>
    <p:sldId id="283" r:id="rId11"/>
    <p:sldId id="296" r:id="rId12"/>
    <p:sldId id="276" r:id="rId13"/>
    <p:sldId id="278" r:id="rId14"/>
    <p:sldId id="322" r:id="rId15"/>
    <p:sldId id="282" r:id="rId16"/>
    <p:sldId id="257" r:id="rId17"/>
    <p:sldId id="318" r:id="rId18"/>
    <p:sldId id="315" r:id="rId19"/>
    <p:sldId id="270" r:id="rId20"/>
    <p:sldId id="266" r:id="rId21"/>
    <p:sldId id="325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1A2"/>
    <a:srgbClr val="105AA2"/>
    <a:srgbClr val="134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6" autoAdjust="0"/>
    <p:restoredTop sz="86435" autoAdjust="0"/>
  </p:normalViewPr>
  <p:slideViewPr>
    <p:cSldViewPr snapToGrid="0" snapToObjects="1">
      <p:cViewPr varScale="1">
        <p:scale>
          <a:sx n="72" d="100"/>
          <a:sy n="72" d="100"/>
        </p:scale>
        <p:origin x="-4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33F7AC7-88C5-4297-94A7-6838A85B5F78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68AF60D-813E-40D1-AE77-3FA08EDF8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7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A394C17-7DAD-440D-9BCA-CC6A65E99D84}" type="slidenum">
              <a:rPr lang="de-DE" sz="1200"/>
              <a:pPr eaLnBrk="1" hangingPunct="1"/>
              <a:t>4</a:t>
            </a:fld>
            <a:endParaRPr 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37BBD-23D5-47A0-B6B4-C365A03571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4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6F3E3-FD87-4E25-A27B-E26FDBFC2CC7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F5EC8-9B76-4B12-86D4-446715C50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0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71631-9A2F-4624-990C-FD504BB5C544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E21A5-EC88-4270-84E6-AFBE61A26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40CA8-59B5-4A82-ABA9-2635F97DE8AE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D6DE1-E8EB-47B3-9FF3-23DDFD7536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8E71F-FE29-4FA6-B2FC-38C6BD9F5D5E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6DA90-22D0-4DD3-B828-9B38ABF2D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6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3502D1-7924-4254-A0AC-F3406CEA3BEC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A56F5-D4F4-4ED1-B2F2-C36F20905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EB413-5BAA-448E-B3D6-09EF9A4E0C12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E9CC9-2EFE-436A-9029-C0F52F50EC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7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A1A871-F873-4DB0-B21B-838A9866C207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ACBE6-139B-4979-BFFF-7A7778B7E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B4F61C-E43A-4CC7-AC55-5FC5D9DF685B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16750-A83E-478C-98F5-849912239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1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EAFC8-8235-4C34-B780-90455871BC2F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D55E-C37F-4259-AC94-61189A386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5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3311A8-E321-4652-8B37-A7DC756F73EA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5FB30-ED2B-43CD-B84C-EEDF68D0BF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6070F-E879-4F5E-8666-9772243F42CE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C8D6E-3548-4436-B7F7-A568748C8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EE977FE-4A09-4D95-9D0C-2D01E165522F}" type="datetime1">
              <a:rPr lang="en-US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7E532D1-578F-4F7D-8D2E-C0437AC8CB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12" Type="http://schemas.openxmlformats.org/officeDocument/2006/relationships/image" Target="../media/image6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4.jpg"/><Relationship Id="rId5" Type="http://schemas.openxmlformats.org/officeDocument/2006/relationships/image" Target="../media/image58.png"/><Relationship Id="rId10" Type="http://schemas.openxmlformats.org/officeDocument/2006/relationships/image" Target="../media/image12.jpeg"/><Relationship Id="rId4" Type="http://schemas.openxmlformats.org/officeDocument/2006/relationships/image" Target="../media/image57.jpeg"/><Relationship Id="rId9" Type="http://schemas.openxmlformats.org/officeDocument/2006/relationships/image" Target="../media/image11.png"/><Relationship Id="rId1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6372" y="3091625"/>
            <a:ext cx="9137628" cy="1544637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6F7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265" y="1631752"/>
            <a:ext cx="7580312" cy="1143000"/>
          </a:xfrm>
          <a:effectLst/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Structural Biology on the Grid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5496690" y="3182257"/>
            <a:ext cx="407834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latin typeface="Verdana" charset="0"/>
              </a:rPr>
              <a:t>Christophe Schmitz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err="1">
                <a:solidFill>
                  <a:srgbClr val="000000"/>
                </a:solidFill>
                <a:latin typeface="Verdana" charset="0"/>
              </a:rPr>
              <a:t>Bijvoet</a:t>
            </a:r>
            <a:r>
              <a:rPr lang="en-US" sz="1200" b="1" dirty="0">
                <a:solidFill>
                  <a:srgbClr val="000000"/>
                </a:solidFill>
                <a:latin typeface="Verdana" charset="0"/>
              </a:rPr>
              <a:t> Center for </a:t>
            </a:r>
            <a:r>
              <a:rPr lang="en-US" sz="1200" b="1" dirty="0" err="1">
                <a:solidFill>
                  <a:srgbClr val="000000"/>
                </a:solidFill>
                <a:latin typeface="Verdana" charset="0"/>
              </a:rPr>
              <a:t>Biomolecular</a:t>
            </a:r>
            <a:r>
              <a:rPr lang="en-US" sz="1200" b="1" dirty="0">
                <a:solidFill>
                  <a:srgbClr val="000000"/>
                </a:solidFill>
                <a:latin typeface="Verdana" charset="0"/>
              </a:rPr>
              <a:t> Research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000000"/>
                </a:solidFill>
                <a:latin typeface="Verdana" charset="0"/>
              </a:rPr>
              <a:t>Faculty of Science, Utrecht University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000000"/>
                </a:solidFill>
                <a:latin typeface="Verdana" charset="0"/>
              </a:rPr>
              <a:t>T</a:t>
            </a:r>
            <a:r>
              <a:rPr lang="en-US" sz="1200" b="1" dirty="0" smtClean="0">
                <a:solidFill>
                  <a:srgbClr val="000000"/>
                </a:solidFill>
                <a:latin typeface="Verdana" charset="0"/>
              </a:rPr>
              <a:t>he </a:t>
            </a:r>
            <a:r>
              <a:rPr lang="en-US" sz="1200" b="1" dirty="0">
                <a:solidFill>
                  <a:srgbClr val="000000"/>
                </a:solidFill>
                <a:latin typeface="Verdana" charset="0"/>
              </a:rPr>
              <a:t>Netherlands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000000"/>
                </a:solidFill>
                <a:latin typeface="Verdana" charset="0"/>
              </a:rPr>
              <a:t>c.p.f.schmitz@uu.nl</a:t>
            </a:r>
          </a:p>
        </p:txBody>
      </p:sp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72" y="3136075"/>
            <a:ext cx="1058862" cy="1422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" name="Picture 18" descr="building01.jpg                                                 0002463CHsu's iBook                    B7C7DBA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" y="3153537"/>
            <a:ext cx="2527300" cy="138747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" name="Picture 23" descr=" laser.jpg                                                      0002463CHsu's iBook                    B7C7DBA9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2409" y="3155125"/>
            <a:ext cx="1847850" cy="138588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Picture 2" descr="egi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" y="6089826"/>
            <a:ext cx="1200727" cy="6754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7627" y="6237694"/>
            <a:ext cx="8304192" cy="64633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A51A2"/>
                </a:solidFill>
                <a:latin typeface="Bank Gothic"/>
                <a:cs typeface="Bank Gothic"/>
              </a:rPr>
              <a:t>Technical Forum </a:t>
            </a:r>
            <a:r>
              <a:rPr lang="en-US" sz="3600" dirty="0" smtClean="0">
                <a:solidFill>
                  <a:srgbClr val="0A51A2"/>
                </a:solidFill>
                <a:latin typeface="Bank Gothic"/>
                <a:cs typeface="Bank Gothic"/>
              </a:rPr>
              <a:t>2011 - Lyon</a:t>
            </a:r>
            <a:endParaRPr lang="en-US" sz="3600" dirty="0">
              <a:solidFill>
                <a:srgbClr val="0A51A2"/>
              </a:solidFill>
              <a:latin typeface="Bank Gothic"/>
              <a:cs typeface="Bank Gothic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97" y="209242"/>
            <a:ext cx="3620783" cy="13593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C:\Documents and Settings\christophe\My Documents\My Dropbox\WeNMR-mytalk\Materials\haddock-portals-rou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503"/>
            <a:ext cx="1762828" cy="21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3" descr="Screen shot 2011-06-07 at 4.3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4" r="34914"/>
          <a:stretch>
            <a:fillRect/>
          </a:stretch>
        </p:blipFill>
        <p:spPr bwMode="auto">
          <a:xfrm>
            <a:off x="-63500" y="3316593"/>
            <a:ext cx="45085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addock-ea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-17463"/>
            <a:ext cx="4865687" cy="5648326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2552700" y="4660900"/>
            <a:ext cx="1268413" cy="969963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2552700" y="2808288"/>
            <a:ext cx="1585913" cy="2039483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 descr="haddock-gur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4"/>
          <a:stretch>
            <a:fillRect/>
          </a:stretch>
        </p:blipFill>
        <p:spPr bwMode="auto">
          <a:xfrm>
            <a:off x="3821113" y="1811338"/>
            <a:ext cx="4743450" cy="56991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60" y="25582"/>
            <a:ext cx="82296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E46C0A"/>
                </a:solidFill>
                <a:latin typeface="Helvetica Neue"/>
              </a:rPr>
              <a:t>Haddock</a:t>
            </a:r>
            <a:br>
              <a:rPr lang="en-US" sz="3600" dirty="0">
                <a:solidFill>
                  <a:srgbClr val="E46C0A"/>
                </a:solidFill>
                <a:latin typeface="Helvetica Neue"/>
              </a:rPr>
            </a:br>
            <a:r>
              <a:rPr lang="en-US" sz="3600" dirty="0">
                <a:solidFill>
                  <a:srgbClr val="E46C0A"/>
                </a:solidFill>
                <a:latin typeface="Helvetica Neue"/>
              </a:rPr>
              <a:t>web portal</a:t>
            </a:r>
            <a:endParaRPr lang="en-US" sz="3600"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59911" y="3390930"/>
            <a:ext cx="4584089" cy="3314674"/>
            <a:chOff x="4559911" y="3390930"/>
            <a:chExt cx="4584089" cy="3314674"/>
          </a:xfrm>
        </p:grpSpPr>
        <p:grpSp>
          <p:nvGrpSpPr>
            <p:cNvPr id="6" name="Group 5"/>
            <p:cNvGrpSpPr/>
            <p:nvPr/>
          </p:nvGrpSpPr>
          <p:grpSpPr>
            <a:xfrm>
              <a:off x="4559911" y="3390930"/>
              <a:ext cx="4584089" cy="3314674"/>
              <a:chOff x="1202373" y="1761969"/>
              <a:chExt cx="6380195" cy="4929005"/>
            </a:xfrm>
          </p:grpSpPr>
          <p:pic>
            <p:nvPicPr>
              <p:cNvPr id="9" name="Picture 2" descr="C:\Documents and Settings\christophe\My Documents\My Dropbox\Talk-wenmr\scater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424" y="1761969"/>
                <a:ext cx="5435601" cy="4343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703985" y="6096000"/>
                <a:ext cx="4878583" cy="59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RMSD from native</a:t>
                </a:r>
                <a:endParaRPr lang="en-US" sz="20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-352772" y="3427401"/>
                <a:ext cx="3667167" cy="55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CS-Rosetta score</a:t>
                </a:r>
                <a:endParaRPr lang="en-US" sz="2000" b="1" dirty="0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5509591" y="5339814"/>
              <a:ext cx="3272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ight Arrow 7"/>
            <p:cNvSpPr/>
            <p:nvPr/>
          </p:nvSpPr>
          <p:spPr>
            <a:xfrm>
              <a:off x="5274946" y="5292672"/>
              <a:ext cx="469291" cy="228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C:\Documents and Settings\christophe\My Documents\My Dropbox\Talk-wenmr\prote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7251"/>
            <a:ext cx="1647163" cy="18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9306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CS-ROSETTA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</p:txBody>
      </p:sp>
      <p:pic>
        <p:nvPicPr>
          <p:cNvPr id="1026" name="Picture 2" descr="C:\Documents and Settings\christophe\My Documents\tes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174" r="3283" b="34054"/>
          <a:stretch/>
        </p:blipFill>
        <p:spPr bwMode="auto">
          <a:xfrm rot="933778">
            <a:off x="-15240" y="429371"/>
            <a:ext cx="740664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921565" y="2279374"/>
            <a:ext cx="1391478" cy="939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15559" y="722234"/>
            <a:ext cx="8919953" cy="609397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/Volumes/Home/Users/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christophe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minirosetta_svn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/bin/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minirosetta.macosgccrelease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abinitio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::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increase_cycles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1 -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nstruct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10 -database /Volumes/Home/Users/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christophe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minirosetta_database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-</a:t>
            </a:r>
            <a:r>
              <a:rPr lang="en-US" sz="1500" b="1" dirty="0" smtClean="0">
                <a:solidFill>
                  <a:schemeClr val="bg1"/>
                </a:solidFill>
                <a:latin typeface="Calibri" charset="0"/>
              </a:rPr>
              <a:t>frag3 Volumes/Home/Users/</a:t>
            </a:r>
            <a:r>
              <a:rPr lang="en-US" sz="1500" b="1" dirty="0" err="1" smtClean="0">
                <a:solidFill>
                  <a:schemeClr val="bg1"/>
                </a:solidFill>
                <a:latin typeface="Calibri" charset="0"/>
              </a:rPr>
              <a:t>christophe</a:t>
            </a:r>
            <a:r>
              <a:rPr lang="en-US" sz="1500" b="1" dirty="0" smtClean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 smtClean="0">
                <a:solidFill>
                  <a:schemeClr val="bg1"/>
                </a:solidFill>
                <a:latin typeface="Calibri" charset="0"/>
              </a:rPr>
              <a:t>Dropbox</a:t>
            </a:r>
            <a:r>
              <a:rPr lang="en-US" sz="1500" b="1" dirty="0" smtClean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 smtClean="0">
                <a:solidFill>
                  <a:schemeClr val="bg1"/>
                </a:solidFill>
                <a:latin typeface="Calibri" charset="0"/>
              </a:rPr>
              <a:t>minirosetta_pcs_file</a:t>
            </a:r>
            <a:r>
              <a:rPr lang="en-US" sz="1500" b="1" dirty="0" smtClean="0">
                <a:solidFill>
                  <a:schemeClr val="bg1"/>
                </a:solidFill>
                <a:latin typeface="Calibri" charset="0"/>
              </a:rPr>
              <a:t>/DATA/1NKU/FRAG_CS-ROSETTA/frag3.t000.rosetta.tab.gz 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-frag9 /Volumes/Home/Users/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christophe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Dropbox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minirosetta_pcs_file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/DATA/1NKU/FRAG_CS-ROSETTA/frag9.t000.rosetta.tab.gz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abinitio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::stage1_patch /Volumes/Home/Users/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christophe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Dropbox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minirosetta_pcs_file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/SCORE/score0_pcs1.wts_patch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abinitio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::stage2_patch /Volumes/Home/Users/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christophe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Dropbox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minirosetta_pcs_file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/SCORE/score1_pcs1.wts_patch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abinitio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::stage3a_patch /Volumes/Home/Users/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christophe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Dropbox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minirosetta_pcs_file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/SCORE/score2_pcs1.wts_patch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abinitio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::stage3b_patch /Volumes/Home/Users/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christophe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Dropbox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minirosetta_pcs_file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/SCORE/score5_pcs1.wts_patch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abinitio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::stage4_patch /Volumes/Home/Users/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christophe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Dropbox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minirosetta_pcs_file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/SCORE/score3_pcs1.wts_patch -native /Volumes/Home/Users/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christophe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Dropbox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minirosetta_pcs_file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/DATA/1NKU/idealized_1NKU.pdb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out:file:silent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/Volumes/Home/Users/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christophe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/PCS_ROSETTA_RESULT/ABINITIO//1NKU_exact_N1_PCS1.silent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out:file:scorefile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/Volumes/Home/Users/christophe/PCS_ROSETTA_RESULT/ABINITIO//1NKU_exact_N1_PCS1.sc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abinitio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::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rg_reweight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0.5 -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abinitio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::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rsd_wt_helix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0.5 -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abinitio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::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rsd_wt_loop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0.5 -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abinitio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::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use_filters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false -broker::setup /Volumes/Home/Users/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christophe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Dropbox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minirosetta_pcs_file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/RUN/././1NKU_exact/setup_pcs1.txt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run:protocol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broker -overwrite -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PCS:normalization_id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1 -in::file::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native_exclude_res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1 2 3 4 5 6 7 8 9 172 173 174 175 176 177 178 179 180 181 182 183 184 185 186 187 -mute 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core.scoring.methods.PCS.PcsEnergy</a:t>
            </a:r>
            <a:r>
              <a:rPr lang="en-US" sz="1500" b="1" dirty="0">
                <a:solidFill>
                  <a:schemeClr val="bg1"/>
                </a:solidFill>
                <a:latin typeface="Calibri" charset="0"/>
              </a:rPr>
              <a:t> -mute </a:t>
            </a:r>
            <a:r>
              <a:rPr lang="en-US" sz="1500" b="1" dirty="0" err="1">
                <a:solidFill>
                  <a:schemeClr val="bg1"/>
                </a:solidFill>
                <a:latin typeface="Calibri" charset="0"/>
              </a:rPr>
              <a:t>core.optimization.LineMinimizer</a:t>
            </a:r>
            <a:endParaRPr lang="en-US" sz="15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190302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CS-ROSETTA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not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3600" baseline="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web portal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Screen shot 2011-06-07 at 4.1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91" y="0"/>
            <a:ext cx="530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402" y="34008"/>
            <a:ext cx="82296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E46C0A"/>
                </a:solidFill>
                <a:latin typeface="Helvetica Neue"/>
              </a:rPr>
              <a:t>CS-ROSETTA</a:t>
            </a:r>
            <a:br>
              <a:rPr lang="en-US" sz="3600" dirty="0">
                <a:solidFill>
                  <a:srgbClr val="E46C0A"/>
                </a:solidFill>
                <a:latin typeface="Helvetica Neue"/>
              </a:rPr>
            </a:br>
            <a:r>
              <a:rPr lang="en-US" sz="3600" dirty="0">
                <a:solidFill>
                  <a:srgbClr val="E46C0A"/>
                </a:solidFill>
                <a:latin typeface="Helvetica Neue"/>
              </a:rPr>
              <a:t>web portal</a:t>
            </a:r>
          </a:p>
        </p:txBody>
      </p:sp>
      <p:pic>
        <p:nvPicPr>
          <p:cNvPr id="4" name="Picture 2" descr="C:\Documents and Settings\christophe\My Documents\My Dropbox\Talk-wenmr\prote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8" y="4122231"/>
            <a:ext cx="1017296" cy="11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christophe\My Documents\tes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174" r="3283" b="34054"/>
          <a:stretch/>
        </p:blipFill>
        <p:spPr bwMode="auto">
          <a:xfrm rot="933778">
            <a:off x="78463" y="1729613"/>
            <a:ext cx="3828509" cy="113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683026" y="3048000"/>
            <a:ext cx="309691" cy="861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9-16 at 6.1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37" y="0"/>
            <a:ext cx="59967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444" y="50050"/>
            <a:ext cx="82296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E46C0A"/>
                </a:solidFill>
                <a:latin typeface="Helvetica Neue"/>
              </a:rPr>
              <a:t>GROMACS</a:t>
            </a:r>
            <a:r>
              <a:rPr lang="en-US" sz="3600" dirty="0">
                <a:solidFill>
                  <a:srgbClr val="E46C0A"/>
                </a:solidFill>
                <a:latin typeface="Helvetica Neue"/>
              </a:rPr>
              <a:t/>
            </a:r>
            <a:br>
              <a:rPr lang="en-US" sz="3600" dirty="0">
                <a:solidFill>
                  <a:srgbClr val="E46C0A"/>
                </a:solidFill>
                <a:latin typeface="Helvetica Neue"/>
              </a:rPr>
            </a:br>
            <a:r>
              <a:rPr lang="en-US" sz="3600" dirty="0">
                <a:solidFill>
                  <a:srgbClr val="E46C0A"/>
                </a:solidFill>
                <a:latin typeface="Helvetica Neue"/>
              </a:rPr>
              <a:t>web </a:t>
            </a:r>
            <a:r>
              <a:rPr lang="en-US" sz="3600" dirty="0" smtClean="0">
                <a:solidFill>
                  <a:srgbClr val="E46C0A"/>
                </a:solidFill>
                <a:latin typeface="Helvetica Neue"/>
              </a:rPr>
              <a:t>portal</a:t>
            </a:r>
            <a:endParaRPr lang="en-US" sz="36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846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creen shot 2010-12-16 at 16.3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reen shot 2011-04-11 at 23.49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66" y="1650668"/>
            <a:ext cx="5842861" cy="343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-356458" y="-294473"/>
            <a:ext cx="9692640" cy="7315200"/>
          </a:xfrm>
          <a:prstGeom prst="frame">
            <a:avLst>
              <a:gd name="adj1" fmla="val 26366"/>
            </a:avLst>
          </a:prstGeom>
          <a:solidFill>
            <a:schemeClr val="tx1"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573440" y="514046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Helvetica Neue"/>
              </a:rPr>
              <a:t>www.wenmr.eu</a:t>
            </a:r>
            <a:endParaRPr lang="en-US" sz="3600" dirty="0">
              <a:solidFill>
                <a:schemeClr val="bg1"/>
              </a:solidFill>
              <a:latin typeface="Helvetica Ne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2" descr="Grid.png                                                       000BAE7AMacintosh HD                   C3E360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56175"/>
            <a:ext cx="48593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1" descr="Server-Daemon.png                                              000BAE7AMacintosh HD                   C3E360B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341438"/>
            <a:ext cx="5170488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Screen shot 2011-05-26 at 14.47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87463"/>
            <a:ext cx="3624262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83" y="144463"/>
            <a:ext cx="8229600" cy="1143000"/>
          </a:xfrm>
        </p:spPr>
        <p:txBody>
          <a:bodyPr/>
          <a:lstStyle/>
          <a:p>
            <a:pPr lvl="0" eaLnBrk="1" hangingPunct="1"/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Helvetica Neue"/>
                <a:ea typeface="ＭＳ Ｐゴシック" charset="0"/>
                <a:cs typeface="Helvetica Neue"/>
              </a:rPr>
              <a:t>Behind the scene: the </a:t>
            </a:r>
            <a:r>
              <a:rPr lang="en-US" sz="3600" dirty="0" smtClean="0">
                <a:solidFill>
                  <a:srgbClr val="F79646">
                    <a:lumMod val="75000"/>
                  </a:srgbClr>
                </a:solidFill>
                <a:latin typeface="Helvetica Neue"/>
                <a:ea typeface="ＭＳ Ｐゴシック" charset="0"/>
                <a:cs typeface="Helvetica Neue"/>
              </a:rPr>
              <a:t>grid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1359" y="2530518"/>
            <a:ext cx="7134508" cy="1143000"/>
          </a:xfrm>
          <a:effectLst/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Helvetica Neue"/>
                <a:ea typeface="ＭＳ Ｐゴシック" charset="0"/>
                <a:cs typeface="Helvetica Neue"/>
              </a:rPr>
              <a:t>Concluding statistics</a:t>
            </a:r>
            <a:endParaRPr lang="de-DE" sz="5000" dirty="0">
              <a:solidFill>
                <a:schemeClr val="accent6">
                  <a:lumMod val="75000"/>
                </a:schemeClr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" y="2672302"/>
            <a:ext cx="2516869" cy="944885"/>
          </a:xfrm>
          <a:prstGeom prst="rect">
            <a:avLst/>
          </a:prstGeom>
        </p:spPr>
      </p:pic>
      <p:pic>
        <p:nvPicPr>
          <p:cNvPr id="5" name="Picture 4" descr="egi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" y="6089826"/>
            <a:ext cx="1200727" cy="67540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957328" y="5211844"/>
            <a:ext cx="4079621" cy="655345"/>
          </a:xfrm>
          <a:prstGeom prst="wedgeRectCallout">
            <a:avLst>
              <a:gd name="adj1" fmla="val -47585"/>
              <a:gd name="adj2" fmla="val 1260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Helvetica Neue"/>
              </a:rPr>
              <a:t>Feedbacks</a:t>
            </a:r>
            <a:endParaRPr lang="en-US" sz="2400" i="1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83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WeNMR-pr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146175" y="3529013"/>
            <a:ext cx="73739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WeNMR platform operational and well used!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1371600" y="4103688"/>
            <a:ext cx="7368398" cy="21605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Largest global VO in the life sciences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Over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336 registered users from 38 nationalities, 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and growing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&gt;33 000 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CPUs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&gt;700 (normalized) CPU 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years over the  last 12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1.4 million jobs over the last 12 months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150Tb of storage space</a:t>
            </a: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~20% of Life Sciences on the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Grid</a:t>
            </a: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User-friendly access to e-Infrastructure via web portals</a:t>
            </a:r>
            <a:endParaRPr lang="nl-NL" sz="2000" b="1" dirty="0">
              <a:solidFill>
                <a:srgbClr val="C6D9F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2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48715" y="89110"/>
            <a:ext cx="8570312" cy="654050"/>
          </a:xfrm>
          <a:effectLst/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The user community over the last 3 years</a:t>
            </a:r>
            <a:endParaRPr lang="it-IT" sz="3600" dirty="0" smtClean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</p:txBody>
      </p:sp>
      <p:pic>
        <p:nvPicPr>
          <p:cNvPr id="1027" name="Picture 3" descr="C:\Documents and Settings\christophe\My Documents\My Dropbox\WeNMR-mytalk\EGI-LYON\WeNMR-Slides_Alex_matos\tocrop\Screen shot 2011-09-12 at 2.35.26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" y="704141"/>
            <a:ext cx="2703111" cy="1675454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christophe\My Documents\My Dropbox\WeNMR-mytalk\EGI-LYON\WeNMR-Slides_Alex_matos\tocrop\Screen shot 2011-09-12 at 2.35.52 P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-2145"/>
          <a:stretch/>
        </p:blipFill>
        <p:spPr bwMode="auto">
          <a:xfrm>
            <a:off x="366190" y="937876"/>
            <a:ext cx="3687195" cy="2285414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christophe\My Documents\My Dropbox\WeNMR-mytalk\EGI-LYON\WeNMR-Slides_Alex_matos\tocrop\Screen shot 2011-09-12 at 2.36.10 P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r="-1588"/>
          <a:stretch/>
        </p:blipFill>
        <p:spPr bwMode="auto">
          <a:xfrm>
            <a:off x="1182998" y="1480810"/>
            <a:ext cx="4715390" cy="2922714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hristophe\My Documents\My Dropbox\WeNMR-mytalk\EGI-LYON\WeNMR-Slides_Alex_matos\tocrop\Screen shot 2011-09-12 at 2.36.15 P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r="-1338"/>
          <a:stretch/>
        </p:blipFill>
        <p:spPr bwMode="auto">
          <a:xfrm>
            <a:off x="2376200" y="2279196"/>
            <a:ext cx="6147666" cy="3810474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34418" y="2304018"/>
            <a:ext cx="2628651" cy="378565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Australia</a:t>
            </a:r>
            <a:r>
              <a:rPr lang="en-US" sz="2000" b="1" dirty="0"/>
              <a:t>: 2</a:t>
            </a:r>
          </a:p>
          <a:p>
            <a:r>
              <a:rPr lang="en-US" sz="2000" b="1" dirty="0" smtClean="0"/>
              <a:t>Brazil</a:t>
            </a:r>
            <a:r>
              <a:rPr lang="en-US" sz="2000" b="1" dirty="0"/>
              <a:t>: 5</a:t>
            </a:r>
          </a:p>
          <a:p>
            <a:r>
              <a:rPr lang="en-US" sz="2000" b="1" dirty="0" smtClean="0"/>
              <a:t>Canada</a:t>
            </a:r>
            <a:r>
              <a:rPr lang="en-US" sz="2000" b="1" dirty="0"/>
              <a:t>: 2</a:t>
            </a:r>
          </a:p>
          <a:p>
            <a:r>
              <a:rPr lang="en-US" sz="2000" b="1" dirty="0" smtClean="0"/>
              <a:t>China</a:t>
            </a:r>
            <a:r>
              <a:rPr lang="en-US" sz="2000" b="1" dirty="0"/>
              <a:t>: 1</a:t>
            </a:r>
          </a:p>
          <a:p>
            <a:r>
              <a:rPr lang="en-US" sz="2000" b="1" dirty="0" smtClean="0"/>
              <a:t>Germany</a:t>
            </a:r>
            <a:r>
              <a:rPr lang="en-US" sz="2000" b="1" dirty="0"/>
              <a:t>: 48</a:t>
            </a:r>
          </a:p>
          <a:p>
            <a:r>
              <a:rPr lang="en-US" sz="2000" b="1" dirty="0" smtClean="0"/>
              <a:t>France</a:t>
            </a:r>
            <a:r>
              <a:rPr lang="en-US" sz="2000" b="1" dirty="0"/>
              <a:t>: 12</a:t>
            </a:r>
          </a:p>
          <a:p>
            <a:r>
              <a:rPr lang="en-US" sz="2000" b="1" dirty="0" smtClean="0"/>
              <a:t>Italy</a:t>
            </a:r>
            <a:r>
              <a:rPr lang="en-US" sz="2000" b="1" dirty="0"/>
              <a:t>: 59</a:t>
            </a:r>
          </a:p>
          <a:p>
            <a:r>
              <a:rPr lang="en-US" sz="2000" b="1" dirty="0" smtClean="0"/>
              <a:t>Netherlands</a:t>
            </a:r>
            <a:r>
              <a:rPr lang="en-US" sz="2000" b="1" dirty="0"/>
              <a:t>: 41</a:t>
            </a:r>
          </a:p>
          <a:p>
            <a:r>
              <a:rPr lang="en-US" sz="2000" b="1" dirty="0" smtClean="0"/>
              <a:t>Turkey</a:t>
            </a:r>
            <a:r>
              <a:rPr lang="en-US" sz="2000" b="1" dirty="0"/>
              <a:t>: 21</a:t>
            </a:r>
          </a:p>
          <a:p>
            <a:r>
              <a:rPr lang="en-US" sz="2000" b="1" dirty="0" smtClean="0"/>
              <a:t>United </a:t>
            </a:r>
            <a:r>
              <a:rPr lang="en-US" sz="2000" b="1" dirty="0"/>
              <a:t>Kingdom: 40</a:t>
            </a:r>
          </a:p>
          <a:p>
            <a:r>
              <a:rPr lang="en-US" sz="2000" b="1" dirty="0"/>
              <a:t>United States: 37</a:t>
            </a:r>
          </a:p>
          <a:p>
            <a:r>
              <a:rPr lang="en-US" sz="2000" b="1" dirty="0"/>
              <a:t>South Africa: </a:t>
            </a:r>
            <a:r>
              <a:rPr lang="en-US" sz="2000" b="1" dirty="0" smtClean="0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6523" y="2530518"/>
            <a:ext cx="7134508" cy="1143000"/>
          </a:xfrm>
          <a:effectLst/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Helvetica Neue"/>
                <a:ea typeface="ＭＳ Ｐゴシック" charset="0"/>
                <a:cs typeface="Helvetica Neue"/>
              </a:rPr>
              <a:t>The objectives</a:t>
            </a:r>
            <a:endParaRPr lang="de-DE" sz="5000" dirty="0">
              <a:solidFill>
                <a:schemeClr val="accent6">
                  <a:lumMod val="75000"/>
                </a:schemeClr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" y="2672302"/>
            <a:ext cx="2516869" cy="944885"/>
          </a:xfrm>
          <a:prstGeom prst="rect">
            <a:avLst/>
          </a:prstGeom>
        </p:spPr>
      </p:pic>
      <p:pic>
        <p:nvPicPr>
          <p:cNvPr id="6" name="Picture 5" descr="egi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" y="6089826"/>
            <a:ext cx="1200727" cy="675409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957328" y="4914108"/>
            <a:ext cx="4627405" cy="828487"/>
          </a:xfrm>
          <a:prstGeom prst="wedgeRectCallout">
            <a:avLst>
              <a:gd name="adj1" fmla="val -47585"/>
              <a:gd name="adj2" fmla="val 1260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Helvetica Neue"/>
              </a:rPr>
              <a:t>What is needed and why?</a:t>
            </a:r>
            <a:endParaRPr lang="en-US" sz="2400" i="1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841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82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Jobs </a:t>
            </a:r>
            <a:r>
              <a:rPr lang="en-US" sz="3600" baseline="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statistics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90451"/>
              </p:ext>
            </p:extLst>
          </p:nvPr>
        </p:nvGraphicFramePr>
        <p:xfrm>
          <a:off x="1643262" y="2294624"/>
          <a:ext cx="5711694" cy="28595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35011"/>
                <a:gridCol w="1572786"/>
                <a:gridCol w="1903897"/>
              </a:tblGrid>
              <a:tr h="5943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Software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Jobs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CPU time</a:t>
                      </a:r>
                      <a:endParaRPr lang="en-US" sz="2400" dirty="0"/>
                    </a:p>
                  </a:txBody>
                  <a:tcPr/>
                </a:tc>
              </a:tr>
              <a:tr h="566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CS-ROSETTA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28.4%</a:t>
                      </a:r>
                      <a:endParaRPr lang="en-US" sz="2400" dirty="0"/>
                    </a:p>
                  </a:txBody>
                  <a:tcPr/>
                </a:tc>
              </a:tr>
              <a:tr h="566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HADDOCK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1.5%</a:t>
                      </a:r>
                      <a:endParaRPr lang="en-US" sz="2400" dirty="0"/>
                    </a:p>
                  </a:txBody>
                  <a:tcPr/>
                </a:tc>
              </a:tr>
              <a:tr h="566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GROMACS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</a:tr>
              <a:tr h="566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“enmr.eu”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31.3%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69.7%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611188" y="3688389"/>
            <a:ext cx="7848600" cy="71437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6F7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15364" name="Picture 17" descr="INFN-logo-hir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04" y="4797378"/>
            <a:ext cx="4730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C:\Documents and Settings\guentert\My Documents\Text\Uni\Vorlagen\Logos\Basis bl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9" y="4490990"/>
            <a:ext cx="8953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 descr="F:\Eudora\Attach\cermpall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29" y="4665615"/>
            <a:ext cx="447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6" descr="Screen shot 2010-11-04 at 12.40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4" y="5443490"/>
            <a:ext cx="67468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 descr="Screen shot 2010-11-04 at 12.42.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16" y="5605415"/>
            <a:ext cx="6746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8" descr="UU_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9" y="4217940"/>
            <a:ext cx="16192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Content Placeholder 2"/>
          <p:cNvSpPr>
            <a:spLocks/>
          </p:cNvSpPr>
          <p:nvPr/>
        </p:nvSpPr>
        <p:spPr bwMode="auto">
          <a:xfrm>
            <a:off x="2281529" y="4121332"/>
            <a:ext cx="6589515" cy="217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788" tIns="9894" rIns="19788" bIns="9894" anchor="ctr">
            <a:spAutoFit/>
          </a:bodyPr>
          <a:lstStyle/>
          <a:p>
            <a:pPr marL="342900" indent="-342900">
              <a:lnSpc>
                <a:spcPts val="600"/>
              </a:lnSpc>
              <a:spcAft>
                <a:spcPts val="600"/>
              </a:spcAft>
            </a:pPr>
            <a:endParaRPr lang="en-US" sz="1200" b="1" dirty="0">
              <a:solidFill>
                <a:srgbClr val="4D4D4D"/>
              </a:solidFill>
              <a:latin typeface="Calibri" charset="0"/>
              <a:cs typeface="Calibri" charset="0"/>
            </a:endParaRP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Utrecht University, </a:t>
            </a:r>
            <a:r>
              <a:rPr lang="en-US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Bijvoet</a:t>
            </a: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 Center for </a:t>
            </a:r>
            <a:r>
              <a:rPr lang="en-US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Biomolecular</a:t>
            </a: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 Research, NL</a:t>
            </a:r>
            <a:endParaRPr lang="it-IT" sz="1200" b="1" dirty="0">
              <a:solidFill>
                <a:srgbClr val="4D4D4D"/>
              </a:solidFill>
              <a:latin typeface="Calibri" charset="0"/>
              <a:cs typeface="Calibri" charset="0"/>
            </a:endParaRP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Johann Wolfgang Goethe </a:t>
            </a:r>
            <a:r>
              <a:rPr lang="en-US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Universität</a:t>
            </a: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 Frankfurt </a:t>
            </a:r>
            <a:r>
              <a:rPr lang="en-US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a.M.</a:t>
            </a: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, Center for </a:t>
            </a:r>
            <a:r>
              <a:rPr lang="en-US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Biomolecular</a:t>
            </a: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 Magnetic Resonance DE</a:t>
            </a:r>
            <a:endParaRPr lang="it-IT" sz="1200" b="1" dirty="0">
              <a:solidFill>
                <a:srgbClr val="4D4D4D"/>
              </a:solidFill>
              <a:latin typeface="Calibri" charset="0"/>
              <a:cs typeface="Calibri" charset="0"/>
            </a:endParaRP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University of Florence, Magnetic Resonance </a:t>
            </a: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Center, IT</a:t>
            </a:r>
            <a:endParaRPr lang="it-IT" sz="1200" b="1" dirty="0">
              <a:solidFill>
                <a:srgbClr val="4D4D4D"/>
              </a:solidFill>
              <a:latin typeface="Calibri" charset="0"/>
              <a:cs typeface="Calibri" charset="0"/>
            </a:endParaRP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Istituto Nazionale di Fisica Nucleare , Padova, IT</a:t>
            </a: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Raboud University, Nijmegen, NL</a:t>
            </a: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University of Cambridge UK</a:t>
            </a: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European Molecular Biology Laboratory, Hamburg, DE</a:t>
            </a:r>
            <a:endParaRPr lang="it-IT" sz="1200" b="1" dirty="0">
              <a:solidFill>
                <a:srgbClr val="4D4D4D"/>
              </a:solidFill>
              <a:latin typeface="Calibri" charset="0"/>
              <a:cs typeface="Calibri" charset="0"/>
            </a:endParaRP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Spronk NMR Consultancy, LT</a:t>
            </a: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endParaRPr lang="en-US" sz="1200" b="1" dirty="0">
              <a:solidFill>
                <a:srgbClr val="4D4D4D"/>
              </a:solidFill>
              <a:latin typeface="Calibri" charset="0"/>
              <a:cs typeface="Calibri" charset="0"/>
            </a:endParaRPr>
          </a:p>
        </p:txBody>
      </p:sp>
      <p:pic>
        <p:nvPicPr>
          <p:cNvPr id="15371" name="Picture 17" descr="Screen shot 2010-11-05 at 12.30.1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66" y="5113290"/>
            <a:ext cx="2635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2613" y="3770265"/>
            <a:ext cx="13985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partners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338" y="811672"/>
            <a:ext cx="1077912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The team</a:t>
            </a:r>
          </a:p>
        </p:txBody>
      </p:sp>
      <p:sp>
        <p:nvSpPr>
          <p:cNvPr id="3" name="Rectangle 2"/>
          <p:cNvSpPr/>
          <p:nvPr/>
        </p:nvSpPr>
        <p:spPr>
          <a:xfrm>
            <a:off x="573845" y="1183147"/>
            <a:ext cx="9450813" cy="230832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en-US" b="1" dirty="0" err="1"/>
              <a:t>Alexandre</a:t>
            </a:r>
            <a:r>
              <a:rPr lang="en-US" b="1" dirty="0"/>
              <a:t> M.J.J. </a:t>
            </a:r>
            <a:r>
              <a:rPr lang="en-US" b="1" dirty="0" err="1" smtClean="0"/>
              <a:t>Bonvin</a:t>
            </a:r>
            <a:endParaRPr lang="en-US" b="1" dirty="0" smtClean="0"/>
          </a:p>
          <a:p>
            <a:r>
              <a:rPr lang="en-US" dirty="0"/>
              <a:t>Andrea </a:t>
            </a:r>
            <a:r>
              <a:rPr lang="en-US" dirty="0" err="1" smtClean="0"/>
              <a:t>Giachetti</a:t>
            </a:r>
            <a:endParaRPr lang="en-US" dirty="0" smtClean="0"/>
          </a:p>
          <a:p>
            <a:r>
              <a:rPr lang="en-US" dirty="0" smtClean="0"/>
              <a:t>Antonio </a:t>
            </a:r>
            <a:r>
              <a:rPr lang="en-US" dirty="0" err="1" smtClean="0"/>
              <a:t>Rosato</a:t>
            </a:r>
            <a:endParaRPr lang="en-US" dirty="0" smtClean="0"/>
          </a:p>
          <a:p>
            <a:r>
              <a:rPr lang="en-US" dirty="0" err="1"/>
              <a:t>Anurag</a:t>
            </a:r>
            <a:r>
              <a:rPr lang="en-US" dirty="0"/>
              <a:t> </a:t>
            </a:r>
            <a:r>
              <a:rPr lang="en-US" dirty="0" err="1" smtClean="0"/>
              <a:t>Bagaria</a:t>
            </a:r>
            <a:endParaRPr lang="en-US" dirty="0" smtClean="0"/>
          </a:p>
          <a:p>
            <a:r>
              <a:rPr lang="en-US" dirty="0" smtClean="0"/>
              <a:t>Christophe Schmitz</a:t>
            </a:r>
          </a:p>
          <a:p>
            <a:r>
              <a:rPr lang="en-US" dirty="0" err="1"/>
              <a:t>Gijs</a:t>
            </a:r>
            <a:r>
              <a:rPr lang="en-US" dirty="0"/>
              <a:t> van der </a:t>
            </a:r>
            <a:r>
              <a:rPr lang="en-US" dirty="0" err="1" smtClean="0"/>
              <a:t>Schot</a:t>
            </a:r>
            <a:endParaRPr lang="en-US" dirty="0" smtClean="0"/>
          </a:p>
          <a:p>
            <a:r>
              <a:rPr lang="en-US" dirty="0" err="1" smtClean="0"/>
              <a:t>Harald</a:t>
            </a:r>
            <a:r>
              <a:rPr lang="en-US" dirty="0" smtClean="0"/>
              <a:t> </a:t>
            </a:r>
            <a:r>
              <a:rPr lang="en-US" dirty="0" err="1" smtClean="0"/>
              <a:t>Schwalbe</a:t>
            </a:r>
            <a:endParaRPr lang="en-US" dirty="0" smtClean="0"/>
          </a:p>
          <a:p>
            <a:r>
              <a:rPr lang="en-US" dirty="0" err="1"/>
              <a:t>Hendrik</a:t>
            </a:r>
            <a:r>
              <a:rPr lang="en-US" dirty="0"/>
              <a:t> R. A. </a:t>
            </a:r>
            <a:r>
              <a:rPr lang="en-US" dirty="0" err="1" smtClean="0"/>
              <a:t>Jonker</a:t>
            </a:r>
            <a:endParaRPr lang="en-US" dirty="0" smtClean="0"/>
          </a:p>
          <a:p>
            <a:r>
              <a:rPr lang="en-US" dirty="0" err="1"/>
              <a:t>Ivano</a:t>
            </a:r>
            <a:r>
              <a:rPr lang="en-US" dirty="0"/>
              <a:t> </a:t>
            </a:r>
            <a:r>
              <a:rPr lang="en-US" dirty="0" err="1" smtClean="0"/>
              <a:t>Bertini</a:t>
            </a:r>
            <a:endParaRPr lang="en-US" dirty="0" smtClean="0"/>
          </a:p>
          <a:p>
            <a:r>
              <a:rPr lang="en-US" dirty="0" smtClean="0"/>
              <a:t>Johan </a:t>
            </a:r>
            <a:r>
              <a:rPr lang="en-US" dirty="0"/>
              <a:t>van der </a:t>
            </a:r>
            <a:r>
              <a:rPr lang="en-US" dirty="0" err="1" smtClean="0"/>
              <a:t>Zwan</a:t>
            </a:r>
            <a:endParaRPr lang="en-US" dirty="0" smtClean="0"/>
          </a:p>
          <a:p>
            <a:r>
              <a:rPr lang="en-US" dirty="0" err="1"/>
              <a:t>Lucio</a:t>
            </a:r>
            <a:r>
              <a:rPr lang="en-US" dirty="0"/>
              <a:t> </a:t>
            </a:r>
            <a:r>
              <a:rPr lang="en-US" dirty="0" err="1" smtClean="0"/>
              <a:t>Ferella</a:t>
            </a:r>
            <a:endParaRPr lang="en-US" dirty="0" smtClean="0"/>
          </a:p>
          <a:p>
            <a:r>
              <a:rPr lang="en-US" b="1" dirty="0" smtClean="0"/>
              <a:t>Marc </a:t>
            </a:r>
            <a:r>
              <a:rPr lang="en-US" b="1" dirty="0"/>
              <a:t>van </a:t>
            </a:r>
            <a:r>
              <a:rPr lang="en-US" b="1" dirty="0" err="1" smtClean="0"/>
              <a:t>Dijk</a:t>
            </a:r>
            <a:endParaRPr lang="en-US" b="1" baseline="30000" dirty="0"/>
          </a:p>
          <a:p>
            <a:r>
              <a:rPr lang="en-US" dirty="0"/>
              <a:t>Marco </a:t>
            </a:r>
            <a:r>
              <a:rPr lang="en-US" dirty="0" err="1" smtClean="0"/>
              <a:t>Verlato</a:t>
            </a:r>
            <a:endParaRPr lang="en-US" dirty="0" smtClean="0"/>
          </a:p>
          <a:p>
            <a:r>
              <a:rPr lang="en-US" dirty="0" err="1"/>
              <a:t>Mirco</a:t>
            </a:r>
            <a:r>
              <a:rPr lang="en-US" dirty="0"/>
              <a:t> </a:t>
            </a:r>
            <a:r>
              <a:rPr lang="en-US" dirty="0" err="1" smtClean="0"/>
              <a:t>Mazzucato</a:t>
            </a:r>
            <a:endParaRPr lang="en-US" dirty="0" smtClean="0"/>
          </a:p>
          <a:p>
            <a:r>
              <a:rPr lang="en-US" dirty="0" err="1" smtClean="0"/>
              <a:t>Nuno</a:t>
            </a:r>
            <a:r>
              <a:rPr lang="en-US" dirty="0" smtClean="0"/>
              <a:t> </a:t>
            </a:r>
            <a:r>
              <a:rPr lang="en-US" dirty="0" err="1" smtClean="0"/>
              <a:t>Loureiro</a:t>
            </a:r>
            <a:r>
              <a:rPr lang="en-US" dirty="0" smtClean="0"/>
              <a:t>-Ferreira</a:t>
            </a:r>
            <a:endParaRPr lang="en-US" baseline="30000" dirty="0" smtClean="0"/>
          </a:p>
          <a:p>
            <a:r>
              <a:rPr lang="en-US" dirty="0"/>
              <a:t>Peter </a:t>
            </a:r>
            <a:r>
              <a:rPr lang="en-US" dirty="0" err="1" smtClean="0"/>
              <a:t>Güntert</a:t>
            </a:r>
            <a:endParaRPr lang="en-US" dirty="0" smtClean="0"/>
          </a:p>
          <a:p>
            <a:r>
              <a:rPr lang="en-US" dirty="0"/>
              <a:t>Rolf </a:t>
            </a:r>
            <a:r>
              <a:rPr lang="en-US" dirty="0" err="1" smtClean="0"/>
              <a:t>Boelens</a:t>
            </a:r>
            <a:endParaRPr lang="en-US" dirty="0" smtClean="0"/>
          </a:p>
          <a:p>
            <a:r>
              <a:rPr lang="en-US" dirty="0" err="1" smtClean="0"/>
              <a:t>Sjoerd</a:t>
            </a:r>
            <a:r>
              <a:rPr lang="en-US" dirty="0" smtClean="0"/>
              <a:t> </a:t>
            </a:r>
            <a:r>
              <a:rPr lang="en-US" dirty="0"/>
              <a:t>J. de </a:t>
            </a:r>
            <a:r>
              <a:rPr lang="en-US" dirty="0" err="1" smtClean="0"/>
              <a:t>Vries</a:t>
            </a:r>
            <a:endParaRPr lang="en-US" baseline="30000" dirty="0" smtClean="0"/>
          </a:p>
          <a:p>
            <a:r>
              <a:rPr lang="en-US" dirty="0"/>
              <a:t>Stefano Dal </a:t>
            </a:r>
            <a:r>
              <a:rPr lang="en-US" dirty="0" err="1"/>
              <a:t>Pra</a:t>
            </a:r>
            <a:endParaRPr lang="en-US" baseline="30000" dirty="0"/>
          </a:p>
          <a:p>
            <a:r>
              <a:rPr lang="en-US" dirty="0" err="1" smtClean="0"/>
              <a:t>Torsten</a:t>
            </a:r>
            <a:r>
              <a:rPr lang="en-US" dirty="0" smtClean="0"/>
              <a:t> </a:t>
            </a:r>
            <a:r>
              <a:rPr lang="en-US" dirty="0"/>
              <a:t>Herrmann</a:t>
            </a:r>
            <a:endParaRPr lang="en-US" baseline="30000" dirty="0"/>
          </a:p>
          <a:p>
            <a:r>
              <a:rPr lang="en-US" dirty="0" err="1" smtClean="0"/>
              <a:t>Tsjerk</a:t>
            </a:r>
            <a:r>
              <a:rPr lang="en-US" dirty="0" smtClean="0"/>
              <a:t> </a:t>
            </a:r>
            <a:r>
              <a:rPr lang="en-US" dirty="0"/>
              <a:t>A. </a:t>
            </a:r>
            <a:r>
              <a:rPr lang="en-US" dirty="0" err="1" smtClean="0"/>
              <a:t>Wassenaar</a:t>
            </a:r>
            <a:endParaRPr lang="en-US" dirty="0" smtClean="0"/>
          </a:p>
          <a:p>
            <a:r>
              <a:rPr lang="en-US" dirty="0" smtClean="0"/>
              <a:t>Victor </a:t>
            </a:r>
            <a:r>
              <a:rPr lang="en-US" dirty="0" err="1" smtClean="0"/>
              <a:t>Jaravine</a:t>
            </a:r>
            <a:endParaRPr lang="en-US" baseline="30000" dirty="0"/>
          </a:p>
          <a:p>
            <a:r>
              <a:rPr lang="en-US" dirty="0" err="1" smtClean="0"/>
              <a:t>Wim</a:t>
            </a:r>
            <a:r>
              <a:rPr lang="en-US" dirty="0" smtClean="0"/>
              <a:t> </a:t>
            </a:r>
            <a:r>
              <a:rPr lang="en-US" dirty="0"/>
              <a:t>F. </a:t>
            </a:r>
            <a:r>
              <a:rPr lang="en-US" dirty="0" err="1" smtClean="0"/>
              <a:t>Vranken</a:t>
            </a:r>
            <a:endParaRPr lang="en-US" baseline="30000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82613" y="740235"/>
            <a:ext cx="7848600" cy="71437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6F7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23" y="6327081"/>
            <a:ext cx="11668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eu-flag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75" y="6395344"/>
            <a:ext cx="606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82613" y="6255644"/>
            <a:ext cx="7848600" cy="71437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6F7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22" name="Picture 21" descr="egi_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63" y="6351112"/>
            <a:ext cx="803577" cy="452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2664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Acknowledgment</a:t>
            </a:r>
            <a:endParaRPr lang="en-US" sz="3600" dirty="0">
              <a:latin typeface="Helvetica Neue"/>
            </a:endParaRPr>
          </a:p>
        </p:txBody>
      </p:sp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86" y="6338406"/>
            <a:ext cx="720213" cy="52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6" y="39756"/>
            <a:ext cx="1727734" cy="6486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78" y="6329084"/>
            <a:ext cx="1168616" cy="87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#10;Vitruvian.gif                                                  003B389A&#10;Bonvino HD                     B746CC0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-403225"/>
            <a:ext cx="8029575" cy="73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6355" name="Picture 3" descr="DNA_wo_bracket.gif                                             003B389A&#10;Bonvino HD                     B746CC0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230563"/>
            <a:ext cx="70135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032375" y="107950"/>
            <a:ext cx="3554413" cy="4070350"/>
            <a:chOff x="5031949" y="108359"/>
            <a:chExt cx="3554121" cy="4070354"/>
          </a:xfrm>
        </p:grpSpPr>
        <p:pic>
          <p:nvPicPr>
            <p:cNvPr id="4" name="Picture 4" descr="H:\Users\aaltjan\pres-lunteren\1eul-membran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405" y="108359"/>
              <a:ext cx="1801665" cy="228600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br" rotWithShape="0">
                <a:srgbClr val="80808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:\Users\aaltjan\pres-lunteren\structlife_09_0001_DNApolymeraseIII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949" y="313147"/>
              <a:ext cx="1687374" cy="158908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br" rotWithShape="0">
                <a:srgbClr val="80808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>
              <a:endCxn id="5" idx="2"/>
            </p:cNvCxnSpPr>
            <p:nvPr/>
          </p:nvCxnSpPr>
          <p:spPr>
            <a:xfrm rot="5400000" flipH="1" flipV="1">
              <a:off x="7197536" y="3790304"/>
              <a:ext cx="394055" cy="382764"/>
            </a:xfrm>
            <a:prstGeom prst="straightConnector1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38100" dir="2700000" algn="br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V="1">
              <a:off x="5190883" y="2650890"/>
              <a:ext cx="2276888" cy="778757"/>
            </a:xfrm>
            <a:prstGeom prst="straightConnector1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38100" dir="2700000" algn="br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4" idx="2"/>
            </p:cNvCxnSpPr>
            <p:nvPr/>
          </p:nvCxnSpPr>
          <p:spPr>
            <a:xfrm rot="5400000" flipH="1" flipV="1">
              <a:off x="6411796" y="2905345"/>
              <a:ext cx="1784354" cy="762382"/>
            </a:xfrm>
            <a:prstGeom prst="straightConnector1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38100" dir="2700000" algn="br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5" descr="H:\Users\aaltjan\pres-lunteren\structlife_08_0001_troponin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984" y="2796000"/>
              <a:ext cx="2000086" cy="98901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br" rotWithShape="0">
                <a:srgbClr val="80808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6225" y="5133975"/>
            <a:ext cx="11668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9" descr="eu-fla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5" y="6161088"/>
            <a:ext cx="606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WeNM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0037" y="352425"/>
            <a:ext cx="958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5278" y="-50343"/>
            <a:ext cx="5288213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The molecular machines and network of life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370638"/>
            <a:ext cx="10953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49225" y="798513"/>
            <a:ext cx="3906838" cy="3944937"/>
            <a:chOff x="149294" y="798102"/>
            <a:chExt cx="3906048" cy="3944965"/>
          </a:xfrm>
        </p:grpSpPr>
        <p:pic>
          <p:nvPicPr>
            <p:cNvPr id="17437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08"/>
            <a:stretch>
              <a:fillRect/>
            </a:stretch>
          </p:blipFill>
          <p:spPr bwMode="auto">
            <a:xfrm>
              <a:off x="2175742" y="1391855"/>
              <a:ext cx="1879600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8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81"/>
            <a:stretch>
              <a:fillRect/>
            </a:stretch>
          </p:blipFill>
          <p:spPr bwMode="auto">
            <a:xfrm>
              <a:off x="2016992" y="2641217"/>
              <a:ext cx="126523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39" name="Group 3"/>
            <p:cNvGrpSpPr>
              <a:grpSpLocks/>
            </p:cNvGrpSpPr>
            <p:nvPr/>
          </p:nvGrpSpPr>
          <p:grpSpPr bwMode="auto">
            <a:xfrm>
              <a:off x="286617" y="1326767"/>
              <a:ext cx="2195512" cy="2205038"/>
              <a:chOff x="6149474" y="2860841"/>
              <a:chExt cx="2195680" cy="220578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1370" y="2860841"/>
                <a:ext cx="2183784" cy="2203282"/>
              </a:xfrm>
              <a:prstGeom prst="rect">
                <a:avLst/>
              </a:prstGeom>
              <a:effectLst>
                <a:softEdge rad="114300"/>
              </a:effectLst>
            </p:spPr>
          </p:pic>
          <p:sp>
            <p:nvSpPr>
              <p:cNvPr id="17444" name="Rounded Rectangle 5"/>
              <p:cNvSpPr>
                <a:spLocks noChangeArrowheads="1"/>
              </p:cNvSpPr>
              <p:nvPr/>
            </p:nvSpPr>
            <p:spPr bwMode="auto">
              <a:xfrm>
                <a:off x="6149474" y="2860841"/>
                <a:ext cx="2182312" cy="2205789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endParaRPr lang="en-US" sz="3200" b="1">
                  <a:latin typeface="Calibri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9294" y="798102"/>
              <a:ext cx="1079500" cy="1435100"/>
            </a:xfrm>
            <a:prstGeom prst="rect">
              <a:avLst/>
            </a:prstGeom>
            <a:effectLst>
              <a:softEdge rad="101600"/>
            </a:effectLst>
          </p:spPr>
        </p:pic>
        <p:pic>
          <p:nvPicPr>
            <p:cNvPr id="17441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92" y="3231767"/>
              <a:ext cx="1638300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2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7" b="6277"/>
            <a:stretch>
              <a:fillRect/>
            </a:stretch>
          </p:blipFill>
          <p:spPr bwMode="auto">
            <a:xfrm>
              <a:off x="1539154" y="2799967"/>
              <a:ext cx="930275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6" name="Picture 24" descr="Grid.png                                                       0008EDDEMacintosh HD                   7C26854C: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411788"/>
            <a:ext cx="358933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825625" y="1393825"/>
            <a:ext cx="5753100" cy="3775075"/>
            <a:chOff x="1825126" y="1394360"/>
            <a:chExt cx="5754126" cy="3775075"/>
          </a:xfrm>
        </p:grpSpPr>
        <p:grpSp>
          <p:nvGrpSpPr>
            <p:cNvPr id="17430" name="Group 32"/>
            <p:cNvGrpSpPr>
              <a:grpSpLocks/>
            </p:cNvGrpSpPr>
            <p:nvPr/>
          </p:nvGrpSpPr>
          <p:grpSpPr bwMode="auto">
            <a:xfrm>
              <a:off x="3318402" y="1394360"/>
              <a:ext cx="4260850" cy="3775075"/>
              <a:chOff x="3318402" y="1394360"/>
              <a:chExt cx="4260850" cy="3775075"/>
            </a:xfrm>
          </p:grpSpPr>
          <p:pic>
            <p:nvPicPr>
              <p:cNvPr id="17433" name="Picture 1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8402" y="3853397"/>
                <a:ext cx="1927225" cy="131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34" name="Rectangle 16"/>
              <p:cNvSpPr>
                <a:spLocks noChangeArrowheads="1"/>
              </p:cNvSpPr>
              <p:nvPr/>
            </p:nvSpPr>
            <p:spPr bwMode="auto">
              <a:xfrm>
                <a:off x="4443939" y="2577047"/>
                <a:ext cx="2211388" cy="12160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# Number of dimensions 2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# INAME 1 1H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# INAME 2 1H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12   2.137   2.387 1 T          0.000e+00  0.00e+00 -   0 2756 2760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14   2.387   4.140 1 T          0.000e+00  0.00e+00 -   0 2760 2752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32   1.849   4.432 1 T          0.000e+00  0.00e+00 -   0 2259 2257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36   1.849   3.143 1 T          0.000e+00  0.00e+00 -   0 2259 2587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39   1.760   4.432 1 T          0.000e+00  0.00e+00 -   0 2260 2257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40   1.760   1.849 1 T          0.000e+00  0.00e+00 -   0 2260 2259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43   1.760   3.143 1 T          0.000e+00  0.00e+00 -   0 2260 2587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46   1.649   4.432 1 T          1.035e+05  0.00e+00 r   0 2583 2257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47   1.649   1.849 1 T          0.000e+00  0.00e+00 -   0 2583 2259 0</a:t>
                </a:r>
              </a:p>
            </p:txBody>
          </p:sp>
          <p:pic>
            <p:nvPicPr>
              <p:cNvPr id="17435" name="Picture 1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7802" y="1975385"/>
                <a:ext cx="1992312" cy="936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6" name="Picture 1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177" y="1394360"/>
                <a:ext cx="2251075" cy="703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4003564" y="3277135"/>
              <a:ext cx="1727508" cy="1235075"/>
            </a:xfrm>
            <a:prstGeom prst="rect">
              <a:avLst/>
            </a:prstGeom>
            <a:solidFill>
              <a:srgbClr val="FFFFFF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assign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OO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Z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X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Y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06" charset="0"/>
                <a:ea typeface="Geneva" pitchFamily="-106" charset="0"/>
                <a:cs typeface="Geneva" pitchFamily="-10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2  and name CA   )   -0.1400  0.15000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06" charset="0"/>
                <a:ea typeface="Geneva" pitchFamily="-106" charset="0"/>
                <a:cs typeface="Geneva" pitchFamily="-10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assign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OO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Z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X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Y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06" charset="0"/>
                <a:ea typeface="Geneva" pitchFamily="-106" charset="0"/>
                <a:cs typeface="Geneva" pitchFamily="-10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3  and name CA   )   -0.0100  0.15000</a:t>
              </a:r>
            </a:p>
          </p:txBody>
        </p:sp>
        <p:sp>
          <p:nvSpPr>
            <p:cNvPr id="17432" name="TextBox 25"/>
            <p:cNvSpPr txBox="1">
              <a:spLocks noChangeArrowheads="1"/>
            </p:cNvSpPr>
            <p:nvPr/>
          </p:nvSpPr>
          <p:spPr bwMode="auto">
            <a:xfrm>
              <a:off x="1825126" y="3112035"/>
              <a:ext cx="198155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chemeClr val="tx2"/>
                  </a:solidFill>
                  <a:latin typeface="Calibri" charset="0"/>
                </a:rPr>
                <a:t>Data</a:t>
              </a:r>
            </a:p>
            <a:p>
              <a:pPr algn="ctr" eaLnBrk="1" hangingPunct="1"/>
              <a:r>
                <a:rPr lang="en-US" b="1">
                  <a:solidFill>
                    <a:schemeClr val="tx2"/>
                  </a:solidFill>
                  <a:latin typeface="Calibri" charset="0"/>
                </a:rPr>
                <a:t>interpretation</a:t>
              </a:r>
            </a:p>
          </p:txBody>
        </p:sp>
      </p:grpSp>
      <p:sp>
        <p:nvSpPr>
          <p:cNvPr id="14358" name="TextBox 24"/>
          <p:cNvSpPr txBox="1">
            <a:spLocks noChangeArrowheads="1"/>
          </p:cNvSpPr>
          <p:nvPr/>
        </p:nvSpPr>
        <p:spPr bwMode="auto">
          <a:xfrm>
            <a:off x="5238750" y="5168900"/>
            <a:ext cx="38401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Structure, dynamics &amp; interactions</a:t>
            </a:r>
          </a:p>
          <a:p>
            <a:pPr eaLnBrk="1" hangingPunct="1"/>
            <a:r>
              <a:rPr lang="en-US" sz="2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sym typeface="Wingdings" charset="2"/>
              </a:rPr>
              <a:t></a:t>
            </a:r>
            <a:r>
              <a:rPr lang="en-US" sz="2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impact on research and health:</a:t>
            </a:r>
          </a:p>
          <a:p>
            <a:pPr lvl="1" eaLnBrk="1" hangingPunct="1">
              <a:buFontTx/>
              <a:buChar char="-"/>
            </a:pPr>
            <a:r>
              <a:rPr lang="en-US" sz="2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origin of disease</a:t>
            </a:r>
          </a:p>
          <a:p>
            <a:pPr eaLnBrk="1" hangingPunct="1"/>
            <a:r>
              <a:rPr lang="en-US" sz="2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	- design of new experiments</a:t>
            </a:r>
          </a:p>
          <a:p>
            <a:pPr eaLnBrk="1" hangingPunct="1"/>
            <a:r>
              <a:rPr lang="en-US" sz="2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	- drug design	…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826000" y="2571750"/>
            <a:ext cx="3836988" cy="2543175"/>
            <a:chOff x="4826294" y="2573047"/>
            <a:chExt cx="3836295" cy="2541292"/>
          </a:xfrm>
        </p:grpSpPr>
        <p:pic>
          <p:nvPicPr>
            <p:cNvPr id="18" name="Picture 4" descr="protstruc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5400000">
              <a:off x="6492799" y="2944362"/>
              <a:ext cx="2528151" cy="1793522"/>
            </a:xfrm>
            <a:prstGeom prst="rect">
              <a:avLst/>
            </a:prstGeom>
            <a:noFill/>
            <a:effectLst>
              <a:softEdge rad="101600"/>
            </a:effectLst>
          </p:spPr>
        </p:pic>
        <p:sp>
          <p:nvSpPr>
            <p:cNvPr id="17429" name="TextBox 26"/>
            <p:cNvSpPr txBox="1">
              <a:spLocks noChangeArrowheads="1"/>
            </p:cNvSpPr>
            <p:nvPr/>
          </p:nvSpPr>
          <p:spPr bwMode="auto">
            <a:xfrm>
              <a:off x="4826294" y="4565605"/>
              <a:ext cx="1971613" cy="46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chemeClr val="tx2"/>
                  </a:solidFill>
                  <a:latin typeface="Calibri" charset="0"/>
                </a:rPr>
                <a:t>Computations</a:t>
              </a: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202488" y="127000"/>
            <a:ext cx="1878012" cy="2627313"/>
            <a:chOff x="7202488" y="127000"/>
            <a:chExt cx="1878012" cy="2627313"/>
          </a:xfrm>
        </p:grpSpPr>
        <p:pic>
          <p:nvPicPr>
            <p:cNvPr id="17426" name="Picture 25" descr="C:\Papers\Manuscripts\Ubbink_Jun06\FinalMS\figs1.ti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488" y="566738"/>
              <a:ext cx="1760537" cy="218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26" descr="C:\Papers\Manuscripts\Ubbink_Jun06\FinalMS\figs3_a.tif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438" y="127000"/>
              <a:ext cx="1008062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8" name="TextBox 23"/>
          <p:cNvSpPr txBox="1">
            <a:spLocks noChangeArrowheads="1"/>
          </p:cNvSpPr>
          <p:nvPr/>
        </p:nvSpPr>
        <p:spPr bwMode="auto">
          <a:xfrm>
            <a:off x="1346200" y="654050"/>
            <a:ext cx="63007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alibri" charset="0"/>
              </a:rPr>
              <a:t>NMR data collection and </a:t>
            </a:r>
            <a:r>
              <a:rPr lang="en-US" sz="1800" b="1" dirty="0" smtClean="0">
                <a:solidFill>
                  <a:schemeClr val="tx2"/>
                </a:solidFill>
                <a:latin typeface="Calibri" charset="0"/>
              </a:rPr>
              <a:t>processing               SAXS data analysis</a:t>
            </a:r>
            <a:endParaRPr lang="en-US" sz="1800" b="1" dirty="0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17419" name="Picture 2" descr="EGI-logo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6510338"/>
            <a:ext cx="15478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833688" y="790575"/>
            <a:ext cx="3789362" cy="5664200"/>
            <a:chOff x="2833688" y="790575"/>
            <a:chExt cx="3789362" cy="5664200"/>
          </a:xfrm>
        </p:grpSpPr>
        <p:grpSp>
          <p:nvGrpSpPr>
            <p:cNvPr id="17421" name="Group 33"/>
            <p:cNvGrpSpPr>
              <a:grpSpLocks/>
            </p:cNvGrpSpPr>
            <p:nvPr/>
          </p:nvGrpSpPr>
          <p:grpSpPr bwMode="auto">
            <a:xfrm>
              <a:off x="2833688" y="790575"/>
              <a:ext cx="3789362" cy="5664200"/>
              <a:chOff x="2834214" y="791110"/>
              <a:chExt cx="3789363" cy="5664200"/>
            </a:xfrm>
          </p:grpSpPr>
          <p:cxnSp>
            <p:nvCxnSpPr>
              <p:cNvPr id="23" name="Straight Arrow Connector 22"/>
              <p:cNvCxnSpPr>
                <a:cxnSpLocks noChangeShapeType="1"/>
              </p:cNvCxnSpPr>
              <p:nvPr/>
            </p:nvCxnSpPr>
            <p:spPr bwMode="auto">
              <a:xfrm>
                <a:off x="5047190" y="3942298"/>
                <a:ext cx="1576387" cy="741362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Left-Right Arrow 23"/>
              <p:cNvSpPr>
                <a:spLocks noChangeArrowheads="1"/>
              </p:cNvSpPr>
              <p:nvPr/>
            </p:nvSpPr>
            <p:spPr bwMode="auto">
              <a:xfrm rot="1664810">
                <a:off x="3310464" y="791110"/>
                <a:ext cx="2955926" cy="5664200"/>
              </a:xfrm>
              <a:prstGeom prst="leftRightArrow">
                <a:avLst>
                  <a:gd name="adj1" fmla="val 93287"/>
                  <a:gd name="adj2" fmla="val 26611"/>
                </a:avLst>
              </a:prstGeom>
              <a:gradFill rotWithShape="1">
                <a:gsLst>
                  <a:gs pos="0">
                    <a:srgbClr val="9BC1FF">
                      <a:alpha val="18999"/>
                    </a:srgbClr>
                  </a:gs>
                  <a:gs pos="100000">
                    <a:srgbClr val="3F80CD">
                      <a:alpha val="18999"/>
                    </a:srgbClr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22" name="Straight Arrow Connector 21"/>
              <p:cNvCxnSpPr>
                <a:cxnSpLocks noChangeShapeType="1"/>
              </p:cNvCxnSpPr>
              <p:nvPr/>
            </p:nvCxnSpPr>
            <p:spPr bwMode="auto">
              <a:xfrm>
                <a:off x="2834214" y="2912010"/>
                <a:ext cx="1577975" cy="76200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7422" name="Picture 7" descr="WeNMR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30363">
              <a:off x="2443131" y="2245741"/>
              <a:ext cx="4637952" cy="207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7302" y="-317550"/>
            <a:ext cx="9464842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Exploiting Grid</a:t>
            </a:r>
            <a:r>
              <a:rPr lang="en-US" sz="3200" baseline="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 resources in structural biology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Vertical Text Placeholder 14"/>
          <p:cNvSpPr>
            <a:spLocks noGrp="1"/>
          </p:cNvSpPr>
          <p:nvPr>
            <p:ph type="body" orient="vert" idx="1"/>
          </p:nvPr>
        </p:nvSpPr>
        <p:spPr>
          <a:xfrm>
            <a:off x="565686" y="2139772"/>
            <a:ext cx="7570922" cy="4033382"/>
          </a:xfrm>
        </p:spPr>
        <p:txBody>
          <a:bodyPr vert="horz"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to provide </a:t>
            </a:r>
            <a:r>
              <a:rPr lang="en-US" sz="2400" dirty="0" smtClean="0">
                <a:solidFill>
                  <a:srgbClr val="E46C0A"/>
                </a:solidFill>
              </a:rPr>
              <a:t>integrated protocols </a:t>
            </a:r>
            <a:r>
              <a:rPr lang="en-US" sz="2400" dirty="0" smtClean="0"/>
              <a:t>for NMR data processing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to provide access to end users through </a:t>
            </a:r>
            <a:r>
              <a:rPr lang="en-US" sz="2400" dirty="0" smtClean="0">
                <a:solidFill>
                  <a:srgbClr val="E46C0A"/>
                </a:solidFill>
              </a:rPr>
              <a:t>user-friendly web interfaces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E46C0A"/>
                </a:solidFill>
              </a:rPr>
              <a:t>exploit Grid technology </a:t>
            </a:r>
            <a:r>
              <a:rPr lang="en-US" sz="2400" dirty="0" smtClean="0"/>
              <a:t>for computationally demanding tasks in structural biology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E46C0A"/>
                </a:solidFill>
              </a:rPr>
              <a:t>lower the barriers for access to Grid resources </a:t>
            </a:r>
            <a:r>
              <a:rPr lang="en-US" sz="2400" dirty="0" smtClean="0"/>
              <a:t>in life sciences, notably in structural biology</a:t>
            </a:r>
          </a:p>
          <a:p>
            <a:pPr algn="just">
              <a:buFont typeface="Wingdings" pitchFamily="2" charset="2"/>
              <a:buChar char="q"/>
            </a:pPr>
            <a:endParaRPr lang="en-US" sz="2400" dirty="0" smtClean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7" y="373516"/>
            <a:ext cx="1768616" cy="663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586" y="135156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Web-portal related </a:t>
            </a:r>
            <a:r>
              <a:rPr lang="en-US" sz="3600" baseline="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objectives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</p:txBody>
      </p:sp>
      <p:pic>
        <p:nvPicPr>
          <p:cNvPr id="14" name="Picture 13" descr="egi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" y="6089826"/>
            <a:ext cx="1200727" cy="675409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957328" y="5211844"/>
            <a:ext cx="4079621" cy="655345"/>
          </a:xfrm>
          <a:prstGeom prst="wedgeRectCallout">
            <a:avLst>
              <a:gd name="adj1" fmla="val -47585"/>
              <a:gd name="adj2" fmla="val 1260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Helvetica Neue"/>
              </a:rPr>
              <a:t>Details of requirement?</a:t>
            </a:r>
            <a:endParaRPr lang="en-US" sz="2400" i="1" dirty="0">
              <a:latin typeface="Helvetica Ne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7086" y="2530518"/>
            <a:ext cx="7134508" cy="1143000"/>
          </a:xfrm>
          <a:effectLst/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Helvetica Neue"/>
                <a:ea typeface="ＭＳ Ｐゴシック" charset="0"/>
                <a:cs typeface="Helvetica Neue"/>
              </a:rPr>
              <a:t>The web portals</a:t>
            </a:r>
            <a:endParaRPr lang="de-DE" sz="5000" dirty="0">
              <a:solidFill>
                <a:schemeClr val="accent6">
                  <a:lumMod val="75000"/>
                </a:schemeClr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" y="2672302"/>
            <a:ext cx="2516869" cy="944885"/>
          </a:xfrm>
          <a:prstGeom prst="rect">
            <a:avLst/>
          </a:prstGeom>
        </p:spPr>
      </p:pic>
      <p:pic>
        <p:nvPicPr>
          <p:cNvPr id="6" name="Picture 5" descr="egi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" y="6089826"/>
            <a:ext cx="1200727" cy="675409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957328" y="5211844"/>
            <a:ext cx="4079621" cy="655345"/>
          </a:xfrm>
          <a:prstGeom prst="wedgeRectCallout">
            <a:avLst>
              <a:gd name="adj1" fmla="val -47585"/>
              <a:gd name="adj2" fmla="val 1260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Helvetica Neue"/>
              </a:rPr>
              <a:t>The solution?</a:t>
            </a:r>
            <a:endParaRPr lang="en-US" sz="2400" i="1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841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4725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web portals</a:t>
            </a:r>
            <a:endParaRPr lang="en-US" dirty="0"/>
          </a:p>
        </p:txBody>
      </p:sp>
      <p:pic>
        <p:nvPicPr>
          <p:cNvPr id="23554" name="Picture 2" descr="Screen shot 2010-12-16 at 16.3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3343721" y="2749549"/>
            <a:ext cx="2588344" cy="1845861"/>
          </a:xfrm>
          <a:prstGeom prst="octagon">
            <a:avLst>
              <a:gd name="adj" fmla="val 29287"/>
            </a:avLst>
          </a:prstGeom>
          <a:solidFill>
            <a:srgbClr val="FFFE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70782" tIns="85391" rIns="170782" bIns="85391" anchor="ctr"/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sz="3400" b="1" dirty="0">
              <a:latin typeface="Arial" charset="0"/>
            </a:endParaRPr>
          </a:p>
        </p:txBody>
      </p:sp>
      <p:pic>
        <p:nvPicPr>
          <p:cNvPr id="24" name="Picture 22" descr="mutagenesis.gif                                                00227B87&#10;Bonvino HD                     B746CC0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3" y="5181670"/>
            <a:ext cx="2460841" cy="12030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23"/>
          <p:cNvSpPr txBox="1">
            <a:spLocks noChangeArrowheads="1"/>
          </p:cNvSpPr>
          <p:nvPr/>
        </p:nvSpPr>
        <p:spPr bwMode="auto">
          <a:xfrm>
            <a:off x="339527" y="6238156"/>
            <a:ext cx="1494573" cy="4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782" tIns="85391" rIns="170782" bIns="85391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1700" b="1"/>
              <a:t>Mutagenesis</a:t>
            </a:r>
          </a:p>
        </p:txBody>
      </p:sp>
      <p:pic>
        <p:nvPicPr>
          <p:cNvPr id="26" name="Picture 25" descr="CSP-NMR.gif                                                    00227B87&#10;Bonvino HD                     B746CC0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07" y="262596"/>
            <a:ext cx="3064444" cy="12641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26"/>
          <p:cNvSpPr txBox="1">
            <a:spLocks noChangeArrowheads="1"/>
          </p:cNvSpPr>
          <p:nvPr/>
        </p:nvSpPr>
        <p:spPr bwMode="auto">
          <a:xfrm>
            <a:off x="4059809" y="-122136"/>
            <a:ext cx="1682958" cy="4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782" tIns="85391" rIns="170782" bIns="85391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1700" b="1"/>
              <a:t>NMR titrations</a:t>
            </a:r>
          </a:p>
        </p:txBody>
      </p:sp>
      <p:pic>
        <p:nvPicPr>
          <p:cNvPr id="28" name="Picture 28" descr="cross-linking.gif                                              00227B87&#10;Bonvino HD                     B746CC0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3"/>
          <a:stretch>
            <a:fillRect/>
          </a:stretch>
        </p:blipFill>
        <p:spPr bwMode="auto">
          <a:xfrm>
            <a:off x="3557773" y="5780141"/>
            <a:ext cx="722583" cy="8061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29"/>
          <p:cNvSpPr txBox="1">
            <a:spLocks noChangeArrowheads="1"/>
          </p:cNvSpPr>
          <p:nvPr/>
        </p:nvSpPr>
        <p:spPr bwMode="auto">
          <a:xfrm>
            <a:off x="2748135" y="6442734"/>
            <a:ext cx="1491560" cy="4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782" tIns="85391" rIns="170782" bIns="85391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1700" b="1"/>
              <a:t>Cross-linking</a:t>
            </a:r>
          </a:p>
        </p:txBody>
      </p:sp>
      <p:pic>
        <p:nvPicPr>
          <p:cNvPr id="30" name="Picture 31" descr="HD-exchange.gif                                                00227B87&#10;Bonvino HD                     B746CC0A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36"/>
          <a:stretch>
            <a:fillRect/>
          </a:stretch>
        </p:blipFill>
        <p:spPr bwMode="auto">
          <a:xfrm>
            <a:off x="17412" y="3847320"/>
            <a:ext cx="737092" cy="7480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32"/>
          <p:cNvSpPr txBox="1">
            <a:spLocks noChangeArrowheads="1"/>
          </p:cNvSpPr>
          <p:nvPr/>
        </p:nvSpPr>
        <p:spPr bwMode="auto">
          <a:xfrm>
            <a:off x="333725" y="4519074"/>
            <a:ext cx="1605309" cy="4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782" tIns="85391" rIns="170782" bIns="85391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1700" b="1"/>
              <a:t>H/D exchange</a:t>
            </a:r>
          </a:p>
        </p:txBody>
      </p:sp>
      <p:sp>
        <p:nvSpPr>
          <p:cNvPr id="13328" name="Rectangle 37"/>
          <p:cNvSpPr>
            <a:spLocks noChangeArrowheads="1"/>
          </p:cNvSpPr>
          <p:nvPr/>
        </p:nvSpPr>
        <p:spPr bwMode="auto">
          <a:xfrm>
            <a:off x="4503804" y="5361821"/>
            <a:ext cx="1590261" cy="121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782" tIns="85391" rIns="170782" bIns="85391">
            <a:spAutoFit/>
          </a:bodyPr>
          <a:lstStyle/>
          <a:p>
            <a:pPr>
              <a:lnSpc>
                <a:spcPct val="110000"/>
              </a:lnSpc>
            </a:pPr>
            <a:r>
              <a:rPr lang="nl-NL" sz="1500" b="1">
                <a:latin typeface="Courier New" charset="0"/>
              </a:rPr>
              <a:t>E</a:t>
            </a:r>
            <a:r>
              <a:rPr lang="nl-NL" sz="1500" b="1">
                <a:solidFill>
                  <a:schemeClr val="hlink"/>
                </a:solidFill>
                <a:latin typeface="Courier New" charset="0"/>
              </a:rPr>
              <a:t>F</a:t>
            </a:r>
            <a:r>
              <a:rPr lang="nl-NL" sz="1500" b="1">
                <a:latin typeface="Courier New" charset="0"/>
              </a:rPr>
              <a:t>RGSFSHL</a:t>
            </a:r>
          </a:p>
          <a:p>
            <a:pPr>
              <a:lnSpc>
                <a:spcPct val="110000"/>
              </a:lnSpc>
            </a:pPr>
            <a:r>
              <a:rPr lang="nl-NL" sz="1500" b="1">
                <a:latin typeface="Courier New" charset="0"/>
              </a:rPr>
              <a:t>E</a:t>
            </a:r>
            <a:r>
              <a:rPr lang="nl-NL" sz="1500" b="1">
                <a:solidFill>
                  <a:schemeClr val="hlink"/>
                </a:solidFill>
                <a:latin typeface="Courier New" charset="0"/>
              </a:rPr>
              <a:t>F</a:t>
            </a:r>
            <a:r>
              <a:rPr lang="nl-NL" sz="1500" b="1">
                <a:latin typeface="Courier New" charset="0"/>
              </a:rPr>
              <a:t>KGAFQHV</a:t>
            </a:r>
          </a:p>
          <a:p>
            <a:pPr>
              <a:lnSpc>
                <a:spcPct val="110000"/>
              </a:lnSpc>
            </a:pPr>
            <a:r>
              <a:rPr lang="nl-NL" sz="1500" b="1">
                <a:latin typeface="Courier New" charset="0"/>
              </a:rPr>
              <a:t>L</a:t>
            </a:r>
            <a:r>
              <a:rPr lang="nl-NL" sz="1500" b="1">
                <a:solidFill>
                  <a:schemeClr val="hlink"/>
                </a:solidFill>
                <a:latin typeface="Courier New" charset="0"/>
              </a:rPr>
              <a:t>F</a:t>
            </a:r>
            <a:r>
              <a:rPr lang="nl-NL" sz="1500" b="1">
                <a:latin typeface="Courier New" charset="0"/>
              </a:rPr>
              <a:t>RLTWHHV</a:t>
            </a:r>
          </a:p>
          <a:p>
            <a:pPr>
              <a:lnSpc>
                <a:spcPct val="110000"/>
              </a:lnSpc>
            </a:pPr>
            <a:r>
              <a:rPr lang="nl-NL" sz="1500" b="1">
                <a:latin typeface="Courier New" charset="0"/>
              </a:rPr>
              <a:t>E</a:t>
            </a:r>
            <a:r>
              <a:rPr lang="nl-NL" sz="1500" b="1">
                <a:solidFill>
                  <a:srgbClr val="FF0000"/>
                </a:solidFill>
                <a:latin typeface="Courier New" charset="0"/>
              </a:rPr>
              <a:t>F</a:t>
            </a:r>
            <a:r>
              <a:rPr lang="nl-NL" sz="1500" b="1">
                <a:latin typeface="Courier New" charset="0"/>
              </a:rPr>
              <a:t>EPSYPHI</a:t>
            </a:r>
          </a:p>
        </p:txBody>
      </p:sp>
      <p:sp>
        <p:nvSpPr>
          <p:cNvPr id="13329" name="Text Box 38"/>
          <p:cNvSpPr txBox="1">
            <a:spLocks noChangeArrowheads="1"/>
          </p:cNvSpPr>
          <p:nvPr/>
        </p:nvSpPr>
        <p:spPr bwMode="auto">
          <a:xfrm>
            <a:off x="4518316" y="6436627"/>
            <a:ext cx="2628282" cy="4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782" tIns="85391" rIns="170782" bIns="85391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nl-NL" sz="1700" b="1"/>
              <a:t>Bioinformatic predictions</a:t>
            </a:r>
          </a:p>
        </p:txBody>
      </p:sp>
      <p:pic>
        <p:nvPicPr>
          <p:cNvPr id="37" name="Picture 39" descr="adronexin-pred.gif                                             0002F9C9&#10;Bonvino HD                     B746CC0A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8092">
            <a:off x="5897436" y="5640439"/>
            <a:ext cx="1199998" cy="7893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AutoShape 40"/>
          <p:cNvSpPr>
            <a:spLocks noChangeArrowheads="1"/>
          </p:cNvSpPr>
          <p:nvPr/>
        </p:nvSpPr>
        <p:spPr bwMode="auto">
          <a:xfrm>
            <a:off x="5783559" y="5810675"/>
            <a:ext cx="310506" cy="293129"/>
          </a:xfrm>
          <a:prstGeom prst="rightArrow">
            <a:avLst>
              <a:gd name="adj1" fmla="val 50000"/>
              <a:gd name="adj2" fmla="val 6281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0782" tIns="85391" rIns="170782" bIns="85391" anchor="ctr"/>
          <a:lstStyle/>
          <a:p>
            <a:endParaRPr lang="en-US" b="1">
              <a:latin typeface="Calibri" charset="0"/>
            </a:endParaRPr>
          </a:p>
        </p:txBody>
      </p:sp>
      <p:pic>
        <p:nvPicPr>
          <p:cNvPr id="39" name="Picture 42" descr="RCS-NMR.gif                                                    00227B87&#10;Bonvino HD                     B746CC0A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9" t="25653" r="29135" b="22446"/>
          <a:stretch>
            <a:fillRect/>
          </a:stretch>
        </p:blipFill>
        <p:spPr bwMode="auto">
          <a:xfrm>
            <a:off x="1555438" y="812212"/>
            <a:ext cx="496232" cy="4793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Text Box 43"/>
          <p:cNvSpPr txBox="1">
            <a:spLocks noChangeArrowheads="1"/>
          </p:cNvSpPr>
          <p:nvPr/>
        </p:nvSpPr>
        <p:spPr bwMode="auto">
          <a:xfrm>
            <a:off x="710975" y="2919078"/>
            <a:ext cx="689546" cy="4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782" tIns="85391" rIns="170782" bIns="85391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1700" b="1"/>
              <a:t>PRE</a:t>
            </a:r>
          </a:p>
        </p:txBody>
      </p:sp>
      <p:sp>
        <p:nvSpPr>
          <p:cNvPr id="13334" name="Text Box 44"/>
          <p:cNvSpPr txBox="1">
            <a:spLocks noChangeArrowheads="1"/>
          </p:cNvSpPr>
          <p:nvPr/>
        </p:nvSpPr>
        <p:spPr bwMode="auto">
          <a:xfrm>
            <a:off x="-81254" y="186261"/>
            <a:ext cx="3253709" cy="4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0782" tIns="85391" rIns="170782" bIns="85391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1700" b="1"/>
              <a:t>RDCs, PCSs, diffusion anisotropy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7283666" y="657435"/>
            <a:ext cx="1392929" cy="1141982"/>
            <a:chOff x="2784" y="1152"/>
            <a:chExt cx="2496" cy="1943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grpSpPr>
        <p:pic>
          <p:nvPicPr>
            <p:cNvPr id="43" name="Picture 46" descr="sat-transfer.gif                                               00227B87&#10;Bonvino HD                     B746CC0A: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1344"/>
              <a:ext cx="1592" cy="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AutoShape 47"/>
            <p:cNvSpPr>
              <a:spLocks noChangeArrowheads="1"/>
            </p:cNvSpPr>
            <p:nvPr/>
          </p:nvSpPr>
          <p:spPr bwMode="auto">
            <a:xfrm flipH="1">
              <a:off x="4464" y="1152"/>
              <a:ext cx="816" cy="1008"/>
            </a:xfrm>
            <a:prstGeom prst="lightningBolt">
              <a:avLst/>
            </a:prstGeom>
            <a:solidFill>
              <a:srgbClr val="FFFA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1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ea typeface="+mn-ea"/>
              </a:endParaRPr>
            </a:p>
          </p:txBody>
        </p:sp>
      </p:grp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764413" y="116030"/>
            <a:ext cx="2515977" cy="44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782" tIns="85391" rIns="170782" bIns="85391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1700" b="1"/>
              <a:t>NMR cross saturation</a:t>
            </a:r>
          </a:p>
        </p:txBody>
      </p:sp>
      <p:sp>
        <p:nvSpPr>
          <p:cNvPr id="48" name="AutoShape 52"/>
          <p:cNvSpPr>
            <a:spLocks noChangeArrowheads="1"/>
          </p:cNvSpPr>
          <p:nvPr/>
        </p:nvSpPr>
        <p:spPr bwMode="auto">
          <a:xfrm rot="20850624">
            <a:off x="2252091" y="3800455"/>
            <a:ext cx="757700" cy="439694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70782" tIns="85391" rIns="170782" bIns="85391" anchor="ctr"/>
          <a:lstStyle/>
          <a:p>
            <a:pPr defTabSz="4571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a typeface="+mn-ea"/>
            </a:endParaRPr>
          </a:p>
        </p:txBody>
      </p:sp>
      <p:sp>
        <p:nvSpPr>
          <p:cNvPr id="49" name="AutoShape 53"/>
          <p:cNvSpPr>
            <a:spLocks noChangeArrowheads="1"/>
          </p:cNvSpPr>
          <p:nvPr/>
        </p:nvSpPr>
        <p:spPr bwMode="auto">
          <a:xfrm rot="1928785">
            <a:off x="1808667" y="2008586"/>
            <a:ext cx="1627917" cy="439694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70782" tIns="85391" rIns="170782" bIns="85391" anchor="ctr"/>
          <a:lstStyle/>
          <a:p>
            <a:pPr defTabSz="4571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ea typeface="+mn-ea"/>
            </a:endParaRPr>
          </a:p>
        </p:txBody>
      </p:sp>
      <p:sp>
        <p:nvSpPr>
          <p:cNvPr id="50" name="AutoShape 54"/>
          <p:cNvSpPr>
            <a:spLocks noChangeArrowheads="1"/>
          </p:cNvSpPr>
          <p:nvPr/>
        </p:nvSpPr>
        <p:spPr bwMode="auto">
          <a:xfrm rot="6039635">
            <a:off x="4619721" y="1673455"/>
            <a:ext cx="618658" cy="4178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70782" tIns="85391" rIns="170782" bIns="85391" anchor="ctr"/>
          <a:lstStyle/>
          <a:p>
            <a:pPr defTabSz="4571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ea typeface="+mn-ea"/>
            </a:endParaRPr>
          </a:p>
        </p:txBody>
      </p:sp>
      <p:sp>
        <p:nvSpPr>
          <p:cNvPr id="51" name="AutoShape 55"/>
          <p:cNvSpPr>
            <a:spLocks noChangeArrowheads="1"/>
          </p:cNvSpPr>
          <p:nvPr/>
        </p:nvSpPr>
        <p:spPr bwMode="auto">
          <a:xfrm rot="19374928">
            <a:off x="2464806" y="4636273"/>
            <a:ext cx="1054901" cy="439694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70782" tIns="85391" rIns="170782" bIns="85391" anchor="ctr"/>
          <a:lstStyle/>
          <a:p>
            <a:pPr defTabSz="4571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ea typeface="+mn-ea"/>
            </a:endParaRPr>
          </a:p>
        </p:txBody>
      </p:sp>
      <p:sp>
        <p:nvSpPr>
          <p:cNvPr id="52" name="AutoShape 56"/>
          <p:cNvSpPr>
            <a:spLocks noChangeArrowheads="1"/>
          </p:cNvSpPr>
          <p:nvPr/>
        </p:nvSpPr>
        <p:spPr bwMode="auto">
          <a:xfrm rot="17787697">
            <a:off x="3501488" y="4978217"/>
            <a:ext cx="766531" cy="417879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70782" tIns="85391" rIns="170782" bIns="85391" anchor="ctr"/>
          <a:lstStyle/>
          <a:p>
            <a:pPr defTabSz="4571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ea typeface="+mn-ea"/>
            </a:endParaRPr>
          </a:p>
        </p:txBody>
      </p:sp>
      <p:sp>
        <p:nvSpPr>
          <p:cNvPr id="53" name="AutoShape 57"/>
          <p:cNvSpPr>
            <a:spLocks noChangeArrowheads="1"/>
          </p:cNvSpPr>
          <p:nvPr/>
        </p:nvSpPr>
        <p:spPr bwMode="auto">
          <a:xfrm rot="14606906">
            <a:off x="5046523" y="4907547"/>
            <a:ext cx="574166" cy="417879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70782" tIns="85391" rIns="170782" bIns="85391" anchor="ctr"/>
          <a:lstStyle/>
          <a:p>
            <a:pPr defTabSz="4571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ea typeface="+mn-ea"/>
            </a:endParaRPr>
          </a:p>
        </p:txBody>
      </p:sp>
      <p:sp>
        <p:nvSpPr>
          <p:cNvPr id="54" name="AutoShape 58"/>
          <p:cNvSpPr>
            <a:spLocks noChangeArrowheads="1"/>
          </p:cNvSpPr>
          <p:nvPr/>
        </p:nvSpPr>
        <p:spPr bwMode="auto">
          <a:xfrm rot="8695633">
            <a:off x="5741944" y="1928914"/>
            <a:ext cx="1551822" cy="439694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70782" tIns="85391" rIns="170782" bIns="85391" anchor="ctr"/>
          <a:lstStyle/>
          <a:p>
            <a:pPr defTabSz="4571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ea typeface="+mn-ea"/>
            </a:endParaRPr>
          </a:p>
        </p:txBody>
      </p:sp>
      <p:sp>
        <p:nvSpPr>
          <p:cNvPr id="59" name="AutoShape 52"/>
          <p:cNvSpPr>
            <a:spLocks noChangeArrowheads="1"/>
          </p:cNvSpPr>
          <p:nvPr/>
        </p:nvSpPr>
        <p:spPr bwMode="auto">
          <a:xfrm>
            <a:off x="6017755" y="3213146"/>
            <a:ext cx="897392" cy="688223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70782" tIns="85391" rIns="170782" bIns="85391" anchor="ctr"/>
          <a:lstStyle/>
          <a:p>
            <a:pPr defTabSz="4571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ea typeface="+mn-ea"/>
            </a:endParaRPr>
          </a:p>
        </p:txBody>
      </p:sp>
      <p:pic>
        <p:nvPicPr>
          <p:cNvPr id="46" name="Picture 50" descr="cryoem-picture.gif                                             00227B87&#10;Bonvino HD                     B746CC0A: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14" y="5038157"/>
            <a:ext cx="1154970" cy="1199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2" name="Text Box 51"/>
          <p:cNvSpPr txBox="1">
            <a:spLocks noChangeArrowheads="1"/>
          </p:cNvSpPr>
          <p:nvPr/>
        </p:nvSpPr>
        <p:spPr bwMode="auto">
          <a:xfrm>
            <a:off x="7202605" y="6091591"/>
            <a:ext cx="2179355" cy="70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782" tIns="85391" rIns="170782" bIns="85391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1700" b="1"/>
              <a:t>Other sources e.g.</a:t>
            </a:r>
          </a:p>
          <a:p>
            <a:r>
              <a:rPr lang="en-US" sz="1700" b="1"/>
              <a:t>SAXS, cryoEM</a:t>
            </a:r>
          </a:p>
        </p:txBody>
      </p:sp>
      <p:sp>
        <p:nvSpPr>
          <p:cNvPr id="57" name="AutoShape 57"/>
          <p:cNvSpPr>
            <a:spLocks noChangeArrowheads="1"/>
          </p:cNvSpPr>
          <p:nvPr/>
        </p:nvSpPr>
        <p:spPr bwMode="auto">
          <a:xfrm rot="12619713">
            <a:off x="5898093" y="4578415"/>
            <a:ext cx="1443652" cy="439694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>
              <a:alpha val="25098"/>
            </a:schemeClr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70782" tIns="85391" rIns="170782" bIns="85391" anchor="ctr"/>
          <a:lstStyle/>
          <a:p>
            <a:pPr defTabSz="4571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ea typeface="+mn-ea"/>
            </a:endParaRPr>
          </a:p>
        </p:txBody>
      </p:sp>
      <p:pic>
        <p:nvPicPr>
          <p:cNvPr id="67" name="Picture 28" descr="cross-linking.gif                                              00227B87&#10;Bonvino HD                     B746CC0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46"/>
          <a:stretch>
            <a:fillRect/>
          </a:stretch>
        </p:blipFill>
        <p:spPr bwMode="auto">
          <a:xfrm>
            <a:off x="2707507" y="5755713"/>
            <a:ext cx="774816" cy="8061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2" descr="RCS-NMR.gif                                                    00227B87&#10;Bonvino HD                     B746CC0A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6"/>
          <a:stretch>
            <a:fillRect/>
          </a:stretch>
        </p:blipFill>
        <p:spPr bwMode="auto">
          <a:xfrm>
            <a:off x="2063277" y="622899"/>
            <a:ext cx="890893" cy="919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2" descr="RCS-NMR.gif                                                    00227B87&#10;Bonvino HD                     B746CC0A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6" r="47987"/>
          <a:stretch>
            <a:fillRect/>
          </a:stretch>
        </p:blipFill>
        <p:spPr bwMode="auto">
          <a:xfrm rot="-2000012">
            <a:off x="606506" y="619848"/>
            <a:ext cx="861874" cy="9190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2" descr="RCS-NMR.gif                                                    00227B87&#10;Bonvino HD                     B746CC0A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34"/>
          <a:stretch>
            <a:fillRect/>
          </a:stretch>
        </p:blipFill>
        <p:spPr bwMode="auto">
          <a:xfrm>
            <a:off x="29020" y="647327"/>
            <a:ext cx="577486" cy="919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1" descr="HD-exchange.gif                                                00227B87&#10;Bonvino HD                     B746CC0A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3"/>
          <a:stretch>
            <a:fillRect/>
          </a:stretch>
        </p:blipFill>
        <p:spPr bwMode="auto">
          <a:xfrm>
            <a:off x="1001169" y="3847320"/>
            <a:ext cx="1021481" cy="7480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2" descr="RCS-NMR.gif                                                    00227B87&#10;Bonvino HD                     B746CC0A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9" t="25653" r="29135" b="22446"/>
          <a:stretch>
            <a:fillRect/>
          </a:stretch>
        </p:blipFill>
        <p:spPr bwMode="auto">
          <a:xfrm>
            <a:off x="783523" y="2488546"/>
            <a:ext cx="496232" cy="479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72" name="Group 159"/>
          <p:cNvGrpSpPr>
            <a:grpSpLocks/>
          </p:cNvGrpSpPr>
          <p:nvPr/>
        </p:nvGrpSpPr>
        <p:grpSpPr bwMode="auto">
          <a:xfrm rot="-1688588">
            <a:off x="-104470" y="1966408"/>
            <a:ext cx="1163677" cy="1004579"/>
            <a:chOff x="-1105482" y="1375614"/>
            <a:chExt cx="636014" cy="521641"/>
          </a:xfrm>
        </p:grpSpPr>
        <p:pic>
          <p:nvPicPr>
            <p:cNvPr id="98" name="Picture 22" descr="mutagenesis.gif                                                00227B87&#10;Bonvino HD                     B746CC0A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4" r="45659" b="55299"/>
            <a:stretch>
              <a:fillRect/>
            </a:stretch>
          </p:blipFill>
          <p:spPr bwMode="auto">
            <a:xfrm rot="5602605">
              <a:off x="-802162" y="1428715"/>
              <a:ext cx="385796" cy="2795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br" rotWithShape="0">
                <a:srgbClr val="80808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85" name="Group 101"/>
            <p:cNvGrpSpPr>
              <a:grpSpLocks/>
            </p:cNvGrpSpPr>
            <p:nvPr/>
          </p:nvGrpSpPr>
          <p:grpSpPr bwMode="auto">
            <a:xfrm>
              <a:off x="-1105482" y="1604849"/>
              <a:ext cx="244959" cy="292406"/>
              <a:chOff x="-1292109" y="1534316"/>
              <a:chExt cx="244959" cy="292406"/>
            </a:xfrm>
          </p:grpSpPr>
          <p:pic>
            <p:nvPicPr>
              <p:cNvPr id="99" name="Picture 22" descr="mutagenesis.gif                                                00227B87&#10;Bonvino HD                     B746CC0A: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" r="80853" b="53252"/>
              <a:stretch>
                <a:fillRect/>
              </a:stretch>
            </p:blipFill>
            <p:spPr bwMode="auto">
              <a:xfrm rot="1386410">
                <a:off x="-1292109" y="1534316"/>
                <a:ext cx="244959" cy="292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br" rotWithShape="0">
                  <a:srgbClr val="808080">
                    <a:alpha val="42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Oval 99"/>
              <p:cNvSpPr>
                <a:spLocks noChangeArrowheads="1"/>
              </p:cNvSpPr>
              <p:nvPr/>
            </p:nvSpPr>
            <p:spPr bwMode="auto">
              <a:xfrm>
                <a:off x="-1217294" y="155742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1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cxnSp>
          <p:nvCxnSpPr>
            <p:cNvPr id="125" name="Straight Connector 124"/>
            <p:cNvCxnSpPr>
              <a:stCxn id="100" idx="7"/>
            </p:cNvCxnSpPr>
            <p:nvPr/>
          </p:nvCxnSpPr>
          <p:spPr>
            <a:xfrm rot="5400000" flipH="1" flipV="1">
              <a:off x="-878143" y="1382567"/>
              <a:ext cx="136356" cy="36321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00" idx="6"/>
            </p:cNvCxnSpPr>
            <p:nvPr/>
          </p:nvCxnSpPr>
          <p:spPr>
            <a:xfrm flipV="1">
              <a:off x="-985552" y="1554196"/>
              <a:ext cx="356865" cy="9671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00" idx="5"/>
            </p:cNvCxnSpPr>
            <p:nvPr/>
          </p:nvCxnSpPr>
          <p:spPr>
            <a:xfrm rot="5400000" flipH="1" flipV="1">
              <a:off x="-842557" y="1515536"/>
              <a:ext cx="0" cy="29976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73" name="Group 158"/>
          <p:cNvGrpSpPr>
            <a:grpSpLocks/>
          </p:cNvGrpSpPr>
          <p:nvPr/>
        </p:nvGrpSpPr>
        <p:grpSpPr bwMode="auto">
          <a:xfrm>
            <a:off x="1233324" y="2357247"/>
            <a:ext cx="716777" cy="784732"/>
            <a:chOff x="-1030668" y="2224272"/>
            <a:chExt cx="392197" cy="408159"/>
          </a:xfrm>
        </p:grpSpPr>
        <p:grpSp>
          <p:nvGrpSpPr>
            <p:cNvPr id="13377" name="Group 144"/>
            <p:cNvGrpSpPr>
              <a:grpSpLocks/>
            </p:cNvGrpSpPr>
            <p:nvPr/>
          </p:nvGrpSpPr>
          <p:grpSpPr bwMode="auto">
            <a:xfrm>
              <a:off x="-1030668" y="2224272"/>
              <a:ext cx="244959" cy="292406"/>
              <a:chOff x="-1292109" y="1534316"/>
              <a:chExt cx="244959" cy="292406"/>
            </a:xfrm>
          </p:grpSpPr>
          <p:pic>
            <p:nvPicPr>
              <p:cNvPr id="146" name="Picture 22" descr="mutagenesis.gif                                                00227B87&#10;Bonvino HD                     B746CC0A: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" r="80853" b="53252"/>
              <a:stretch>
                <a:fillRect/>
              </a:stretch>
            </p:blipFill>
            <p:spPr bwMode="auto">
              <a:xfrm rot="1386410">
                <a:off x="-1292109" y="1534316"/>
                <a:ext cx="244959" cy="292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br" rotWithShape="0">
                  <a:srgbClr val="808080">
                    <a:alpha val="42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" name="Oval 146"/>
              <p:cNvSpPr>
                <a:spLocks noChangeArrowheads="1"/>
              </p:cNvSpPr>
              <p:nvPr/>
            </p:nvSpPr>
            <p:spPr bwMode="auto">
              <a:xfrm>
                <a:off x="-1217294" y="155742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1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pic>
          <p:nvPicPr>
            <p:cNvPr id="144" name="Picture 22" descr="mutagenesis.gif                                                00227B87&#10;Bonvino HD                     B746CC0A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4" r="45659" b="55299"/>
            <a:stretch>
              <a:fillRect/>
            </a:stretch>
          </p:blipFill>
          <p:spPr bwMode="auto">
            <a:xfrm rot="6374366">
              <a:off x="-971165" y="2299736"/>
              <a:ext cx="385796" cy="2795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br" rotWithShape="0">
                <a:srgbClr val="80808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9" name="Straight Connector 148"/>
            <p:cNvCxnSpPr/>
            <p:nvPr/>
          </p:nvCxnSpPr>
          <p:spPr>
            <a:xfrm rot="20220000">
              <a:off x="-895702" y="2248095"/>
              <a:ext cx="96859" cy="12705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-933030" y="2309249"/>
              <a:ext cx="142935" cy="9685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6200000" flipH="1">
              <a:off x="-1009256" y="2379124"/>
              <a:ext cx="235048" cy="4922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AutoShape 53"/>
          <p:cNvSpPr>
            <a:spLocks noChangeArrowheads="1"/>
          </p:cNvSpPr>
          <p:nvPr/>
        </p:nvSpPr>
        <p:spPr bwMode="auto">
          <a:xfrm rot="676091">
            <a:off x="2017251" y="2913328"/>
            <a:ext cx="971776" cy="439694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70782" tIns="85391" rIns="170782" bIns="85391" anchor="ctr"/>
          <a:lstStyle/>
          <a:p>
            <a:pPr defTabSz="4571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ea typeface="+mn-ea"/>
            </a:endParaRPr>
          </a:p>
        </p:txBody>
      </p:sp>
      <p:pic>
        <p:nvPicPr>
          <p:cNvPr id="60" name="Picture 31" descr="2id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7685716">
            <a:off x="6958565" y="2329110"/>
            <a:ext cx="2340653" cy="216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44388" y="2324327"/>
            <a:ext cx="7772400" cy="1470025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HADDOCK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</p:txBody>
      </p:sp>
      <p:grpSp>
        <p:nvGrpSpPr>
          <p:cNvPr id="61" name="Group 60"/>
          <p:cNvGrpSpPr/>
          <p:nvPr/>
        </p:nvGrpSpPr>
        <p:grpSpPr>
          <a:xfrm rot="16200000">
            <a:off x="4136145" y="2854596"/>
            <a:ext cx="1053070" cy="1972315"/>
            <a:chOff x="18360" y="1702904"/>
            <a:chExt cx="2745964" cy="3810000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407501" y="2341079"/>
              <a:ext cx="3810000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62"/>
            <p:cNvSpPr/>
            <p:nvPr/>
          </p:nvSpPr>
          <p:spPr>
            <a:xfrm>
              <a:off x="18360" y="1702904"/>
              <a:ext cx="617744" cy="404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86307" y="1832113"/>
              <a:ext cx="617744" cy="404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0674" y="3826566"/>
              <a:ext cx="617744" cy="404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78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ddock-portals-rou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92" y="0"/>
            <a:ext cx="57036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" y="34008"/>
            <a:ext cx="82296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E46C0A"/>
                </a:solidFill>
                <a:latin typeface="Helvetica Neue"/>
              </a:rPr>
              <a:t>Haddock</a:t>
            </a:r>
            <a:br>
              <a:rPr lang="en-US" sz="3600" dirty="0">
                <a:solidFill>
                  <a:srgbClr val="E46C0A"/>
                </a:solidFill>
                <a:latin typeface="Helvetica Neue"/>
              </a:rPr>
            </a:br>
            <a:r>
              <a:rPr lang="en-US" sz="3600" dirty="0">
                <a:solidFill>
                  <a:srgbClr val="E46C0A"/>
                </a:solidFill>
                <a:latin typeface="Helvetica Neue"/>
              </a:rPr>
              <a:t>web portal</a:t>
            </a:r>
            <a:endParaRPr lang="en-US" sz="3600" dirty="0">
              <a:latin typeface="Helvetica Neu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360" y="1702904"/>
            <a:ext cx="2745964" cy="3810000"/>
            <a:chOff x="18360" y="1702904"/>
            <a:chExt cx="2745964" cy="381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407501" y="2341079"/>
              <a:ext cx="3810000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8360" y="1702904"/>
              <a:ext cx="617744" cy="404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86307" y="1832113"/>
              <a:ext cx="617744" cy="404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674" y="3826566"/>
              <a:ext cx="617744" cy="404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40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826</Words>
  <Application>Microsoft Office PowerPoint</Application>
  <PresentationFormat>On-screen Show (4:3)</PresentationFormat>
  <Paragraphs>157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Structural Biology on the Grid</vt:lpstr>
      <vt:lpstr>The objectives</vt:lpstr>
      <vt:lpstr>The molecular machines and network of life</vt:lpstr>
      <vt:lpstr>Exploiting Grid resources in structural biology</vt:lpstr>
      <vt:lpstr>Web-portal related objectives</vt:lpstr>
      <vt:lpstr>The web portals</vt:lpstr>
      <vt:lpstr>The web portals</vt:lpstr>
      <vt:lpstr>HADDOCK</vt:lpstr>
      <vt:lpstr>Haddock web portal</vt:lpstr>
      <vt:lpstr>Haddock web portal</vt:lpstr>
      <vt:lpstr>CS-ROSETTA</vt:lpstr>
      <vt:lpstr>CS-ROSETTA not web portal</vt:lpstr>
      <vt:lpstr>CS-ROSETTA web portal</vt:lpstr>
      <vt:lpstr>GROMACS web portal</vt:lpstr>
      <vt:lpstr>www.wenmr.eu</vt:lpstr>
      <vt:lpstr>Behind the scene: the grid</vt:lpstr>
      <vt:lpstr>Concluding statistics</vt:lpstr>
      <vt:lpstr>PowerPoint Presentation</vt:lpstr>
      <vt:lpstr>The user community over the last 3 years</vt:lpstr>
      <vt:lpstr>Jobs statistics</vt:lpstr>
      <vt:lpstr>Acknowledgment</vt:lpstr>
    </vt:vector>
  </TitlesOfParts>
  <Company>NMR Spectroscopy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Schmitz</dc:creator>
  <cp:lastModifiedBy>christophe</cp:lastModifiedBy>
  <cp:revision>61</cp:revision>
  <dcterms:created xsi:type="dcterms:W3CDTF">2011-06-14T13:35:07Z</dcterms:created>
  <dcterms:modified xsi:type="dcterms:W3CDTF">2011-09-20T13:30:23Z</dcterms:modified>
</cp:coreProperties>
</file>