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674" r:id="rId2"/>
    <p:sldMasterId id="2147483690" r:id="rId3"/>
  </p:sldMasterIdLst>
  <p:notesMasterIdLst>
    <p:notesMasterId r:id="rId24"/>
  </p:notesMasterIdLst>
  <p:handoutMasterIdLst>
    <p:handoutMasterId r:id="rId25"/>
  </p:handoutMasterIdLst>
  <p:sldIdLst>
    <p:sldId id="331" r:id="rId4"/>
    <p:sldId id="418" r:id="rId5"/>
    <p:sldId id="411" r:id="rId6"/>
    <p:sldId id="412" r:id="rId7"/>
    <p:sldId id="379" r:id="rId8"/>
    <p:sldId id="407" r:id="rId9"/>
    <p:sldId id="417" r:id="rId10"/>
    <p:sldId id="413" r:id="rId11"/>
    <p:sldId id="419" r:id="rId12"/>
    <p:sldId id="395" r:id="rId13"/>
    <p:sldId id="396" r:id="rId14"/>
    <p:sldId id="397" r:id="rId15"/>
    <p:sldId id="398" r:id="rId16"/>
    <p:sldId id="399" r:id="rId17"/>
    <p:sldId id="414" r:id="rId18"/>
    <p:sldId id="415" r:id="rId19"/>
    <p:sldId id="416" r:id="rId20"/>
    <p:sldId id="403" r:id="rId21"/>
    <p:sldId id="402" r:id="rId22"/>
    <p:sldId id="3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F42A"/>
    <a:srgbClr val="2B5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autoAdjust="0"/>
    <p:restoredTop sz="77245" autoAdjust="0"/>
  </p:normalViewPr>
  <p:slideViewPr>
    <p:cSldViewPr snapToObjects="1">
      <p:cViewPr>
        <p:scale>
          <a:sx n="94" d="100"/>
          <a:sy n="94" d="100"/>
        </p:scale>
        <p:origin x="-1616"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9A8B59-FAA0-2D45-B49F-4E402C932051}" type="datetimeFigureOut">
              <a:rPr lang="en-US" smtClean="0"/>
              <a:pPr/>
              <a:t>9/19/11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7B331-11D0-574E-8328-F05DEE7260EF}" type="slidenum">
              <a:rPr lang="en-US" smtClean="0"/>
              <a:pPr/>
              <a:t>‹#›</a:t>
            </a:fld>
            <a:endParaRPr lang="en-US"/>
          </a:p>
        </p:txBody>
      </p:sp>
    </p:spTree>
    <p:extLst>
      <p:ext uri="{BB962C8B-B14F-4D97-AF65-F5344CB8AC3E}">
        <p14:creationId xmlns:p14="http://schemas.microsoft.com/office/powerpoint/2010/main" val="31903088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315EA-E638-AA4A-A201-7CAF0C7F0A9A}" type="datetimeFigureOut">
              <a:rPr lang="en-US" smtClean="0"/>
              <a:pPr/>
              <a:t>9/19/11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0AE0A-03F3-D44C-B1A3-3D0411FB969C}" type="slidenum">
              <a:rPr lang="en-US" smtClean="0"/>
              <a:pPr/>
              <a:t>‹#›</a:t>
            </a:fld>
            <a:endParaRPr lang="en-US"/>
          </a:p>
        </p:txBody>
      </p:sp>
    </p:spTree>
    <p:extLst>
      <p:ext uri="{BB962C8B-B14F-4D97-AF65-F5344CB8AC3E}">
        <p14:creationId xmlns:p14="http://schemas.microsoft.com/office/powerpoint/2010/main" val="11014645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slide with </a:t>
            </a:r>
            <a:endParaRPr lang="en-US" dirty="0"/>
          </a:p>
        </p:txBody>
      </p:sp>
      <p:sp>
        <p:nvSpPr>
          <p:cNvPr id="4" name="Slide Number Placeholder 3"/>
          <p:cNvSpPr>
            <a:spLocks noGrp="1"/>
          </p:cNvSpPr>
          <p:nvPr>
            <p:ph type="sldNum" sz="quarter" idx="10"/>
          </p:nvPr>
        </p:nvSpPr>
        <p:spPr/>
        <p:txBody>
          <a:bodyPr/>
          <a:lstStyle/>
          <a:p>
            <a:fld id="{6EB0AE0A-03F3-D44C-B1A3-3D0411FB969C}" type="slidenum">
              <a:rPr lang="en-US" smtClean="0"/>
              <a:pPr/>
              <a:t>1</a:t>
            </a:fld>
            <a:endParaRPr lang="en-US"/>
          </a:p>
        </p:txBody>
      </p:sp>
    </p:spTree>
    <p:extLst>
      <p:ext uri="{BB962C8B-B14F-4D97-AF65-F5344CB8AC3E}">
        <p14:creationId xmlns:p14="http://schemas.microsoft.com/office/powerpoint/2010/main" val="390411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36650" y="687388"/>
            <a:ext cx="4584700" cy="3438525"/>
          </a:xfrm>
          <a:noFill/>
          <a:ln/>
        </p:spPr>
      </p:sp>
      <p:sp>
        <p:nvSpPr>
          <p:cNvPr id="17411" name="Text Box 3"/>
          <p:cNvSpPr txBox="1">
            <a:spLocks noGrp="1" noChangeArrowheads="1"/>
          </p:cNvSpPr>
          <p:nvPr>
            <p:ph type="body" idx="1"/>
          </p:nvPr>
        </p:nvSpPr>
        <p:spPr>
          <a:solidFill>
            <a:srgbClr val="FFFFFF"/>
          </a:solidFill>
          <a:ln>
            <a:solidFill>
              <a:srgbClr val="000000"/>
            </a:solidFill>
          </a:ln>
        </p:spPr>
        <p:txBody>
          <a:bodyPr lIns="91429" tIns="45715" rIns="91429" bIns="45715"/>
          <a:lstStyle/>
          <a:p>
            <a:r>
              <a:rPr lang="en-US" dirty="0" smtClean="0"/>
              <a:t>Point</a:t>
            </a:r>
            <a:r>
              <a:rPr lang="en-US" baseline="0" dirty="0" smtClean="0"/>
              <a:t> out the </a:t>
            </a:r>
            <a:r>
              <a:rPr lang="en-US" baseline="0" dirty="0" err="1" smtClean="0"/>
              <a:t>Globus</a:t>
            </a:r>
            <a:r>
              <a:rPr lang="en-US" baseline="0" dirty="0" smtClean="0"/>
              <a:t> Online picture with endpoints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smtClean="0"/>
              <a:t>How are we going to help you?</a:t>
            </a:r>
          </a:p>
          <a:p>
            <a:r>
              <a:rPr lang="en-US" dirty="0" smtClean="0"/>
              <a:t>October 2010</a:t>
            </a:r>
          </a:p>
          <a:p>
            <a:r>
              <a:rPr lang="en-US" dirty="0" smtClean="0"/>
              <a:t>Image from: http://www.flickr.com/photos/argonne/4244642347/sizes/s/in/photostream/</a:t>
            </a:r>
          </a:p>
          <a:p>
            <a:endParaRPr lang="en-US" dirty="0" smtClean="0"/>
          </a:p>
          <a:p>
            <a:r>
              <a:rPr lang="en-US" dirty="0" smtClean="0"/>
              <a:t>Briefly describe</a:t>
            </a:r>
            <a:r>
              <a:rPr lang="en-US" baseline="0" dirty="0" smtClean="0"/>
              <a:t> 2-3 other use cases here</a:t>
            </a: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02D0FF3-CD68-1147-A56D-7D09E4436AC4}"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builders: Condor, Swift, LIGO</a:t>
            </a:r>
            <a:r>
              <a:rPr lang="en-US" smtClean="0"/>
              <a:t>, etc.</a:t>
            </a:r>
            <a:endParaRPr lang="en-US"/>
          </a:p>
        </p:txBody>
      </p:sp>
      <p:sp>
        <p:nvSpPr>
          <p:cNvPr id="4" name="Slide Number Placeholder 3"/>
          <p:cNvSpPr>
            <a:spLocks noGrp="1"/>
          </p:cNvSpPr>
          <p:nvPr>
            <p:ph type="sldNum" sz="quarter" idx="10"/>
          </p:nvPr>
        </p:nvSpPr>
        <p:spPr/>
        <p:txBody>
          <a:bodyPr/>
          <a:lstStyle/>
          <a:p>
            <a:pPr>
              <a:defRPr/>
            </a:pPr>
            <a:fld id="{47ABB935-B0A0-9441-8335-F4DE3D0F55D0}"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builders: Condor, Swift, LIGO</a:t>
            </a:r>
            <a:r>
              <a:rPr lang="en-US" smtClean="0"/>
              <a:t>, etc.</a:t>
            </a:r>
            <a:endParaRPr lang="en-US"/>
          </a:p>
        </p:txBody>
      </p:sp>
      <p:sp>
        <p:nvSpPr>
          <p:cNvPr id="4" name="Slide Number Placeholder 3"/>
          <p:cNvSpPr>
            <a:spLocks noGrp="1"/>
          </p:cNvSpPr>
          <p:nvPr>
            <p:ph type="sldNum" sz="quarter" idx="10"/>
          </p:nvPr>
        </p:nvSpPr>
        <p:spPr/>
        <p:txBody>
          <a:bodyPr/>
          <a:lstStyle/>
          <a:p>
            <a:pPr>
              <a:defRPr/>
            </a:pPr>
            <a:fld id="{47ABB935-B0A0-9441-8335-F4DE3D0F55D0}"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600">
                <a:latin typeface="Helvetica" charset="0"/>
                <a:cs typeface="Helvetica" charset="0"/>
                <a:sym typeface="Helvetica" charset="0"/>
              </a:rPr>
              <a:t>Overarching goal: Help scientists in European Research Area! </a:t>
            </a:r>
          </a:p>
          <a:p>
            <a:endParaRPr lang="en-US" sz="1600">
              <a:latin typeface="Helvetica" charset="0"/>
              <a:cs typeface="Helvetica" charset="0"/>
              <a:sym typeface="Helvetica" charset="0"/>
            </a:endParaRPr>
          </a:p>
          <a:p>
            <a:r>
              <a:rPr lang="en-US" sz="1600">
                <a:latin typeface="Helvetica" charset="0"/>
                <a:cs typeface="Helvetica" charset="0"/>
                <a:sym typeface="Helvetica" charset="0"/>
              </a:rPr>
              <a:t>Enable collaboration through interoperability.</a:t>
            </a:r>
          </a:p>
          <a:p>
            <a:endParaRPr lang="en-US" sz="1600">
              <a:latin typeface="Helvetica" charset="0"/>
              <a:cs typeface="Helvetica" charset="0"/>
              <a:sym typeface="Helvetica" charset="0"/>
            </a:endParaRPr>
          </a:p>
          <a:p>
            <a:r>
              <a:rPr lang="en-US" sz="1600">
                <a:latin typeface="Helvetica" charset="0"/>
                <a:cs typeface="Helvetica" charset="0"/>
                <a:sym typeface="Helvetica" charset="0"/>
              </a:rPr>
              <a:t>Project created due to popular demand (grass roots movement). Then informal quick survey shows that 16 countries (green in map) actively use Globus already now. Globus is the </a:t>
            </a:r>
            <a:r>
              <a:rPr lang="en-US" sz="1600" b="1">
                <a:latin typeface="Helvetica" charset="0"/>
                <a:cs typeface="Helvetica" charset="0"/>
                <a:sym typeface="Helvetica" charset="0"/>
              </a:rPr>
              <a:t>second most important middleware</a:t>
            </a:r>
            <a:r>
              <a:rPr lang="en-US" sz="1600">
                <a:latin typeface="Helvetica" charset="0"/>
                <a:cs typeface="Helvetica" charset="0"/>
                <a:sym typeface="Helvetica" charset="0"/>
              </a:rPr>
              <a:t> in Europe (25 for gLite, 8 for Unicore, 8 for ARC, 1 for MOAB).</a:t>
            </a:r>
          </a:p>
          <a:p>
            <a:endParaRPr lang="en-US" sz="1600">
              <a:latin typeface="Helvetica" charset="0"/>
              <a:cs typeface="Helvetica" charset="0"/>
              <a:sym typeface="Helvetica" charset="0"/>
            </a:endParaRPr>
          </a:p>
          <a:p>
            <a:r>
              <a:rPr lang="en-US" sz="1600">
                <a:latin typeface="Helvetica" charset="0"/>
                <a:cs typeface="Helvetica" charset="0"/>
                <a:sym typeface="Helvetica" charset="0"/>
              </a:rPr>
              <a:t>Map with GridFTP servers usage data shows strong clustering in the US and Europe, emphasizing the heavy Globus usage in Europe. This includes gLight sites, as gLight also uses GridFTP from Globus.</a:t>
            </a:r>
          </a:p>
          <a:p>
            <a:endParaRPr lang="en-US" sz="1600">
              <a:latin typeface="Helvetica" charset="0"/>
              <a:cs typeface="Helvetica" charset="0"/>
              <a:sym typeface="Helvetica" charset="0"/>
            </a:endParaRPr>
          </a:p>
          <a:p>
            <a:r>
              <a:rPr lang="en-US" sz="1600">
                <a:latin typeface="Helvetica" charset="0"/>
                <a:cs typeface="Helvetica" charset="0"/>
                <a:sym typeface="Helvetica" charset="0"/>
              </a:rPr>
              <a:t>Scientists are already collaborating across all of Europe, but infrastructures are hindering this, because they are not interoperable....</a:t>
            </a:r>
          </a:p>
          <a:p>
            <a:endParaRPr lang="en-US" sz="1600">
              <a:latin typeface="Helvetica" charset="0"/>
              <a:cs typeface="Helvetica" charset="0"/>
              <a:sym typeface="Helvetica" charset="0"/>
            </a:endParaRPr>
          </a:p>
          <a:p>
            <a:endParaRPr lang="en-US" sz="1600">
              <a:latin typeface="Helvetica" charset="0"/>
              <a:cs typeface="Helvetica" charset="0"/>
              <a:sym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something new.  Not just more of the same </a:t>
            </a:r>
            <a:r>
              <a:rPr lang="en-US" baseline="0" dirty="0" err="1" smtClean="0"/>
              <a:t>Globus</a:t>
            </a:r>
            <a:r>
              <a:rPr lang="en-US" baseline="0" dirty="0" smtClean="0"/>
              <a:t> Toolkit stuff.</a:t>
            </a:r>
          </a:p>
          <a:p>
            <a:r>
              <a:rPr lang="en-US" baseline="0" dirty="0" err="1" smtClean="0"/>
              <a:t>Globus</a:t>
            </a:r>
            <a:r>
              <a:rPr lang="en-US" baseline="0" dirty="0" smtClean="0"/>
              <a:t> Toolkit: hasn’t change. Been around 15 years. Still a toolkit for building custom Grids such as LHC and ESG.</a:t>
            </a:r>
          </a:p>
          <a:p>
            <a:r>
              <a:rPr lang="en-US" baseline="0" dirty="0" err="1" smtClean="0"/>
              <a:t>Globus</a:t>
            </a:r>
            <a:r>
              <a:rPr lang="en-US" baseline="0" dirty="0" smtClean="0"/>
              <a:t> Online: Provides easy access for end users to use </a:t>
            </a:r>
            <a:r>
              <a:rPr lang="en-US" baseline="0" dirty="0" err="1" smtClean="0"/>
              <a:t>Globus</a:t>
            </a:r>
            <a:r>
              <a:rPr lang="en-US" baseline="0" dirty="0" smtClean="0"/>
              <a:t> </a:t>
            </a:r>
            <a:r>
              <a:rPr lang="en-US" baseline="0" dirty="0" err="1" smtClean="0"/>
              <a:t>GridFTP</a:t>
            </a:r>
            <a:r>
              <a:rPr lang="en-US" baseline="0" dirty="0" smtClean="0"/>
              <a:t>-based grids (e.g. </a:t>
            </a:r>
            <a:r>
              <a:rPr lang="en-US" baseline="0" dirty="0" err="1" smtClean="0"/>
              <a:t>TeraGrid</a:t>
            </a:r>
            <a:r>
              <a:rPr lang="en-US" baseline="0" dirty="0" smtClean="0"/>
              <a:t>, OSG, BIRN, EGEE, LIGO, etc.). If you don’t have </a:t>
            </a:r>
            <a:r>
              <a:rPr lang="en-US" baseline="0" dirty="0" err="1" smtClean="0"/>
              <a:t>GridFTP</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47ABB935-B0A0-9441-8335-F4DE3D0F55D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something new.  Not just more of the same </a:t>
            </a:r>
            <a:r>
              <a:rPr lang="en-US" baseline="0" dirty="0" err="1" smtClean="0"/>
              <a:t>Globus</a:t>
            </a:r>
            <a:r>
              <a:rPr lang="en-US" baseline="0" dirty="0" smtClean="0"/>
              <a:t> Toolkit stuff.</a:t>
            </a:r>
          </a:p>
          <a:p>
            <a:r>
              <a:rPr lang="en-US" baseline="0" dirty="0" err="1" smtClean="0"/>
              <a:t>Globus</a:t>
            </a:r>
            <a:r>
              <a:rPr lang="en-US" baseline="0" dirty="0" smtClean="0"/>
              <a:t> Toolkit: hasn’t change. Been around 15 years. Still a toolkit for building custom Grids such as LHC and ESG.</a:t>
            </a:r>
          </a:p>
          <a:p>
            <a:r>
              <a:rPr lang="en-US" baseline="0" dirty="0" err="1" smtClean="0"/>
              <a:t>Globus</a:t>
            </a:r>
            <a:r>
              <a:rPr lang="en-US" baseline="0" dirty="0" smtClean="0"/>
              <a:t> Online: Provides easy access for end users to use </a:t>
            </a:r>
            <a:r>
              <a:rPr lang="en-US" baseline="0" dirty="0" err="1" smtClean="0"/>
              <a:t>Globus</a:t>
            </a:r>
            <a:r>
              <a:rPr lang="en-US" baseline="0" dirty="0" smtClean="0"/>
              <a:t> </a:t>
            </a:r>
            <a:r>
              <a:rPr lang="en-US" baseline="0" dirty="0" err="1" smtClean="0"/>
              <a:t>GridFTP</a:t>
            </a:r>
            <a:r>
              <a:rPr lang="en-US" baseline="0" dirty="0" smtClean="0"/>
              <a:t>-based grids (e.g. </a:t>
            </a:r>
            <a:r>
              <a:rPr lang="en-US" baseline="0" dirty="0" err="1" smtClean="0"/>
              <a:t>TeraGrid</a:t>
            </a:r>
            <a:r>
              <a:rPr lang="en-US" baseline="0" dirty="0" smtClean="0"/>
              <a:t>, OSG, BIRN, EGEE, LIGO, etc.). If you don’t have </a:t>
            </a:r>
            <a:r>
              <a:rPr lang="en-US" baseline="0" dirty="0" err="1" smtClean="0"/>
              <a:t>GridFTP</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47ABB935-B0A0-9441-8335-F4DE3D0F55D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FF55C356-F33E-E440-9413-86D90269D07A}" type="datetime1">
              <a:rPr lang="en-US"/>
              <a:pPr/>
              <a:t>9/19/11</a:t>
            </a:fld>
            <a:endParaRPr lang="en-US"/>
          </a:p>
        </p:txBody>
      </p:sp>
      <p:sp>
        <p:nvSpPr>
          <p:cNvPr id="55299" name="Rectangle 6"/>
          <p:cNvSpPr>
            <a:spLocks noGrp="1" noChangeArrowheads="1"/>
          </p:cNvSpPr>
          <p:nvPr>
            <p:ph type="ftr" sz="quarter" idx="4"/>
          </p:nvPr>
        </p:nvSpPr>
        <p:spPr>
          <a:noFill/>
        </p:spPr>
        <p:txBody>
          <a:bodyPr/>
          <a:lstStyle/>
          <a:p>
            <a:r>
              <a:rPr lang="en-US"/>
              <a:t>Test</a:t>
            </a:r>
          </a:p>
        </p:txBody>
      </p:sp>
      <p:sp>
        <p:nvSpPr>
          <p:cNvPr id="55300" name="Rectangle 7"/>
          <p:cNvSpPr>
            <a:spLocks noGrp="1" noChangeArrowheads="1"/>
          </p:cNvSpPr>
          <p:nvPr>
            <p:ph type="sldNum" sz="quarter" idx="5"/>
          </p:nvPr>
        </p:nvSpPr>
        <p:spPr>
          <a:noFill/>
        </p:spPr>
        <p:txBody>
          <a:bodyPr/>
          <a:lstStyle/>
          <a:p>
            <a:fld id="{53F5904B-4412-FE40-9239-369AE5DE8E6E}" type="slidenum">
              <a:rPr lang="en-US"/>
              <a:pPr/>
              <a:t>5</a:t>
            </a:fld>
            <a:endParaRPr lang="en-US"/>
          </a:p>
        </p:txBody>
      </p:sp>
      <p:sp>
        <p:nvSpPr>
          <p:cNvPr id="55301" name="Rectangle 2"/>
          <p:cNvSpPr>
            <a:spLocks noGrp="1" noRot="1" noChangeAspect="1" noChangeArrowheads="1" noTextEdit="1"/>
          </p:cNvSpPr>
          <p:nvPr>
            <p:ph type="sldImg"/>
          </p:nvPr>
        </p:nvSpPr>
        <p:spPr>
          <a:xfrm>
            <a:off x="1146175" y="685800"/>
            <a:ext cx="4567238" cy="3427413"/>
          </a:xfrm>
          <a:ln/>
        </p:spPr>
      </p:sp>
      <p:sp>
        <p:nvSpPr>
          <p:cNvPr id="55302" name="Rectangle 3"/>
          <p:cNvSpPr>
            <a:spLocks noGrp="1" noChangeArrowheads="1"/>
          </p:cNvSpPr>
          <p:nvPr>
            <p:ph type="body" idx="1"/>
          </p:nvPr>
        </p:nvSpPr>
        <p:spPr>
          <a:xfrm>
            <a:off x="684544" y="4343716"/>
            <a:ext cx="5488912" cy="4113855"/>
          </a:xfrm>
          <a:noFill/>
          <a:ln/>
        </p:spPr>
        <p:txBody>
          <a:bodyPr/>
          <a:lstStyle/>
          <a:p>
            <a:endParaRPr lang="en-US" dirty="0" smtClean="0">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F04EF-D5D4-1240-9BA7-6DA9BC1548C3}" type="slidenum">
              <a:rPr lang="en-US" smtClean="0"/>
              <a:pPr/>
              <a:t>7</a:t>
            </a:fld>
            <a:endParaRPr lang="en-US"/>
          </a:p>
        </p:txBody>
      </p:sp>
    </p:spTree>
    <p:extLst>
      <p:ext uri="{BB962C8B-B14F-4D97-AF65-F5344CB8AC3E}">
        <p14:creationId xmlns:p14="http://schemas.microsoft.com/office/powerpoint/2010/main" val="380724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something new.  Not just more of the same </a:t>
            </a:r>
            <a:r>
              <a:rPr lang="en-US" baseline="0" dirty="0" err="1" smtClean="0"/>
              <a:t>Globus</a:t>
            </a:r>
            <a:r>
              <a:rPr lang="en-US" baseline="0" dirty="0" smtClean="0"/>
              <a:t> Toolkit stuff.</a:t>
            </a:r>
          </a:p>
          <a:p>
            <a:r>
              <a:rPr lang="en-US" baseline="0" dirty="0" err="1" smtClean="0"/>
              <a:t>Globus</a:t>
            </a:r>
            <a:r>
              <a:rPr lang="en-US" baseline="0" dirty="0" smtClean="0"/>
              <a:t> Toolkit: hasn’t change. Been around 15 years. Still a toolkit for building custom Grids such as LHC and ESG.</a:t>
            </a:r>
          </a:p>
          <a:p>
            <a:r>
              <a:rPr lang="en-US" baseline="0" dirty="0" err="1" smtClean="0"/>
              <a:t>Globus</a:t>
            </a:r>
            <a:r>
              <a:rPr lang="en-US" baseline="0" dirty="0" smtClean="0"/>
              <a:t> Online: Provides easy access for end users to use </a:t>
            </a:r>
            <a:r>
              <a:rPr lang="en-US" baseline="0" dirty="0" err="1" smtClean="0"/>
              <a:t>Globus</a:t>
            </a:r>
            <a:r>
              <a:rPr lang="en-US" baseline="0" dirty="0" smtClean="0"/>
              <a:t> </a:t>
            </a:r>
            <a:r>
              <a:rPr lang="en-US" baseline="0" dirty="0" err="1" smtClean="0"/>
              <a:t>GridFTP</a:t>
            </a:r>
            <a:r>
              <a:rPr lang="en-US" baseline="0" dirty="0" smtClean="0"/>
              <a:t>-based grids (e.g. </a:t>
            </a:r>
            <a:r>
              <a:rPr lang="en-US" baseline="0" dirty="0" err="1" smtClean="0"/>
              <a:t>TeraGrid</a:t>
            </a:r>
            <a:r>
              <a:rPr lang="en-US" baseline="0" dirty="0" smtClean="0"/>
              <a:t>, OSG, BIRN, EGEE, LIGO, etc.). If you don’t have </a:t>
            </a:r>
            <a:r>
              <a:rPr lang="en-US" baseline="0" dirty="0" err="1" smtClean="0"/>
              <a:t>GridFTP</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pPr>
              <a:defRPr/>
            </a:pPr>
            <a:fld id="{47ABB935-B0A0-9441-8335-F4DE3D0F55D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a:t>
            </a:r>
            <a:r>
              <a:rPr lang="en-US" dirty="0" smtClean="0"/>
              <a:t>describe to you today an</a:t>
            </a:r>
            <a:r>
              <a:rPr lang="en-US" baseline="0" dirty="0" smtClean="0"/>
              <a:t> exciting opportunity to greatly accelerate discovery and innovation on a global scale—in the words of famous mathematician Alfred North Whitehead, to advance civilization, in this case by automating a set of demanding IT  tasks that hinder research progress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72FB31-171F-417E-8DBB-73091949992C}" type="slidenum">
              <a:rPr lang="en-US" smtClean="0"/>
              <a:pPr/>
              <a:t>9</a:t>
            </a:fld>
            <a:endParaRPr lang="en-US"/>
          </a:p>
        </p:txBody>
      </p:sp>
    </p:spTree>
    <p:extLst>
      <p:ext uri="{BB962C8B-B14F-4D97-AF65-F5344CB8AC3E}">
        <p14:creationId xmlns:p14="http://schemas.microsoft.com/office/powerpoint/2010/main" val="4221271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36650" y="687388"/>
            <a:ext cx="4584700" cy="3438525"/>
          </a:xfrm>
          <a:noFill/>
          <a:ln/>
        </p:spPr>
      </p:sp>
      <p:sp>
        <p:nvSpPr>
          <p:cNvPr id="17411" name="Text Box 3"/>
          <p:cNvSpPr txBox="1">
            <a:spLocks noGrp="1" noChangeArrowheads="1"/>
          </p:cNvSpPr>
          <p:nvPr>
            <p:ph type="body" idx="1"/>
          </p:nvPr>
        </p:nvSpPr>
        <p:spPr>
          <a:solidFill>
            <a:srgbClr val="FFFFFF"/>
          </a:solidFill>
          <a:ln>
            <a:solidFill>
              <a:srgbClr val="000000"/>
            </a:solidFill>
          </a:ln>
        </p:spPr>
        <p:txBody>
          <a:bodyPr lIns="91429" tIns="45715" rIns="91429" bIns="45715"/>
          <a:lstStyle/>
          <a:p>
            <a:r>
              <a:rPr lang="en-US" dirty="0" smtClean="0"/>
              <a:t>Point</a:t>
            </a:r>
            <a:r>
              <a:rPr lang="en-US" baseline="0" dirty="0" smtClean="0"/>
              <a:t> out the </a:t>
            </a:r>
            <a:r>
              <a:rPr lang="en-US" baseline="0" dirty="0" err="1" smtClean="0"/>
              <a:t>Globus</a:t>
            </a:r>
            <a:r>
              <a:rPr lang="en-US" baseline="0" dirty="0" smtClean="0"/>
              <a:t> Online picture with endpoints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2" name="Picture 11" descr="gO_White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04800"/>
            <a:ext cx="2563585" cy="2057400"/>
          </a:xfrm>
          <a:prstGeom prst="rect">
            <a:avLst/>
          </a:prstGeom>
          <a:ln>
            <a:noFill/>
          </a:ln>
          <a:effectLst>
            <a:innerShdw blurRad="63500" dist="38100" dir="13500000">
              <a:prstClr val="black">
                <a:alpha val="50000"/>
              </a:prstClr>
            </a:innerShdw>
          </a:effectLst>
        </p:spPr>
      </p:pic>
      <p:pic>
        <p:nvPicPr>
          <p:cNvPr id="15" name="Picture 14" descr="globus-grid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511300"/>
            <a:ext cx="2590800" cy="2092037"/>
          </a:xfrm>
          <a:prstGeom prst="rect">
            <a:avLst/>
          </a:prstGeom>
          <a:effectLst>
            <a:innerShdw blurRad="50800" dist="25400" dir="13500000">
              <a:prstClr val="black">
                <a:alpha val="50000"/>
              </a:prstClr>
            </a:innerShdw>
          </a:effectLst>
        </p:spPr>
      </p:pic>
      <p:sp>
        <p:nvSpPr>
          <p:cNvPr id="11" name="Title Placeholder 1"/>
          <p:cNvSpPr>
            <a:spLocks noGrp="1"/>
          </p:cNvSpPr>
          <p:nvPr>
            <p:ph type="title"/>
          </p:nvPr>
        </p:nvSpPr>
        <p:spPr>
          <a:xfrm>
            <a:off x="914400"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914400" y="5105400"/>
            <a:ext cx="7086600" cy="914400"/>
          </a:xfrm>
          <a:prstGeom prst="rect">
            <a:avLst/>
          </a:prstGeom>
        </p:spPr>
        <p:txBody>
          <a:bodyPr vert="horz"/>
          <a:lstStyle>
            <a:lvl1pPr marL="0" indent="0">
              <a:buFont typeface="Arial"/>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7" name="Picture 6"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9" name="Picture 8" descr="gO_White_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04800"/>
            <a:ext cx="2563585" cy="2057400"/>
          </a:xfrm>
          <a:prstGeom prst="rect">
            <a:avLst/>
          </a:prstGeom>
          <a:ln>
            <a:noFill/>
          </a:ln>
          <a:effectLst>
            <a:innerShdw blurRad="63500" dist="38100" dir="13500000">
              <a:prstClr val="black">
                <a:alpha val="50000"/>
              </a:prstClr>
            </a:innerShdw>
          </a:effectLst>
        </p:spPr>
      </p:pic>
      <p:pic>
        <p:nvPicPr>
          <p:cNvPr id="10" name="Picture 9" descr="globus-grid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1511300"/>
            <a:ext cx="2590800" cy="2092037"/>
          </a:xfrm>
          <a:prstGeom prst="rect">
            <a:avLst/>
          </a:prstGeom>
          <a:effectLst>
            <a:innerShdw blurRad="50800" dist="25400" dir="13500000">
              <a:prstClr val="black">
                <a:alpha val="50000"/>
              </a:prstClr>
            </a:innerShdw>
          </a:effectLst>
        </p:spPr>
      </p:pic>
    </p:spTree>
    <p:extLst>
      <p:ext uri="{BB962C8B-B14F-4D97-AF65-F5344CB8AC3E}">
        <p14:creationId xmlns:p14="http://schemas.microsoft.com/office/powerpoint/2010/main" val="113705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5" name="Picture 14" descr="globus-grid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51660"/>
            <a:ext cx="3200400" cy="2584281"/>
          </a:xfrm>
          <a:prstGeom prst="rect">
            <a:avLst/>
          </a:prstGeom>
          <a:effectLst>
            <a:innerShdw blurRad="50800" dist="25400" dir="13500000">
              <a:prstClr val="black">
                <a:alpha val="50000"/>
              </a:prstClr>
            </a:innerShdw>
          </a:effectLst>
        </p:spPr>
      </p:pic>
      <p:sp>
        <p:nvSpPr>
          <p:cNvPr id="7" name="TextBox 6"/>
          <p:cNvSpPr txBox="1"/>
          <p:nvPr userDrawn="1"/>
        </p:nvSpPr>
        <p:spPr>
          <a:xfrm>
            <a:off x="685800" y="2858869"/>
            <a:ext cx="3505200" cy="707886"/>
          </a:xfrm>
          <a:prstGeom prst="rect">
            <a:avLst/>
          </a:prstGeom>
          <a:noFill/>
        </p:spPr>
        <p:txBody>
          <a:bodyPr wrap="square" rtlCol="0">
            <a:spAutoFit/>
          </a:bodyPr>
          <a:lstStyle/>
          <a:p>
            <a:pPr algn="ctr"/>
            <a:r>
              <a:rPr lang="en-US" sz="4000" b="0" dirty="0" smtClean="0">
                <a:solidFill>
                  <a:srgbClr val="FFFFFF"/>
                </a:solidFill>
                <a:latin typeface="Helvetica Neue"/>
                <a:cs typeface="Helvetica Neue"/>
              </a:rPr>
              <a:t>Globus Toolkit</a:t>
            </a:r>
            <a:endParaRPr lang="en-US" sz="4000" b="0" dirty="0">
              <a:solidFill>
                <a:srgbClr val="FFFFFF"/>
              </a:solidFill>
              <a:latin typeface="Helvetica Neue"/>
              <a:cs typeface="Helvetica Neue"/>
            </a:endParaRPr>
          </a:p>
        </p:txBody>
      </p:sp>
      <p:sp>
        <p:nvSpPr>
          <p:cNvPr id="11" name="Title Placeholder 1"/>
          <p:cNvSpPr>
            <a:spLocks noGrp="1"/>
          </p:cNvSpPr>
          <p:nvPr>
            <p:ph type="title"/>
          </p:nvPr>
        </p:nvSpPr>
        <p:spPr>
          <a:xfrm>
            <a:off x="845743"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846138" y="5105400"/>
            <a:ext cx="7086600" cy="838200"/>
          </a:xfrm>
          <a:prstGeom prst="rect">
            <a:avLst/>
          </a:prstGeom>
        </p:spPr>
        <p:txBody>
          <a:bodyPr vert="horz"/>
          <a:lstStyle>
            <a:lvl1pPr marL="0" indent="0">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10057737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descr="CI-PwrPtGrphc-040711b_1.png"/>
          <p:cNvPicPr>
            <a:picLocks noChangeAspect="1"/>
          </p:cNvPicPr>
          <p:nvPr/>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5" name="Picture 14" descr="globus-grid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1660"/>
            <a:ext cx="3200400" cy="2584281"/>
          </a:xfrm>
          <a:prstGeom prst="rect">
            <a:avLst/>
          </a:prstGeom>
          <a:effectLst>
            <a:innerShdw blurRad="50800" dist="25400" dir="13500000">
              <a:prstClr val="black">
                <a:alpha val="50000"/>
              </a:prstClr>
            </a:innerShdw>
          </a:effectLst>
        </p:spPr>
      </p:pic>
      <p:sp>
        <p:nvSpPr>
          <p:cNvPr id="7" name="TextBox 6"/>
          <p:cNvSpPr txBox="1"/>
          <p:nvPr/>
        </p:nvSpPr>
        <p:spPr>
          <a:xfrm>
            <a:off x="685800" y="2858869"/>
            <a:ext cx="3505200" cy="707886"/>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Globus Toolkit</a:t>
            </a:r>
            <a:endParaRPr lang="en-US" sz="4000" dirty="0">
              <a:solidFill>
                <a:srgbClr val="FFFFFF"/>
              </a:solidFill>
              <a:latin typeface="Helvetica Neue"/>
              <a:cs typeface="Helvetica Neue"/>
            </a:endParaRPr>
          </a:p>
        </p:txBody>
      </p:sp>
      <p:sp>
        <p:nvSpPr>
          <p:cNvPr id="11" name="Title Placeholder 1"/>
          <p:cNvSpPr>
            <a:spLocks noGrp="1"/>
          </p:cNvSpPr>
          <p:nvPr>
            <p:ph type="title"/>
          </p:nvPr>
        </p:nvSpPr>
        <p:spPr>
          <a:xfrm>
            <a:off x="845743"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846138" y="5105400"/>
            <a:ext cx="7086600" cy="838200"/>
          </a:xfrm>
          <a:prstGeom prst="rect">
            <a:avLst/>
          </a:prstGeom>
        </p:spPr>
        <p:txBody>
          <a:bodyPr vert="horz"/>
          <a:lstStyle>
            <a:lvl1pPr marL="0" indent="0">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9900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Slide Number Placeholder 12"/>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6943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4572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1"/>
          </p:nvPr>
        </p:nvSpPr>
        <p:spPr>
          <a:xfrm>
            <a:off x="381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Slide Number Placeholder 14"/>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433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4038600"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493837"/>
            <a:ext cx="4041775"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idx="10"/>
          </p:nvPr>
        </p:nvSpPr>
        <p:spPr>
          <a:xfrm>
            <a:off x="4648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1"/>
          </p:nvPr>
        </p:nvSpPr>
        <p:spPr>
          <a:xfrm>
            <a:off x="457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Slide Number Placeholder 15"/>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125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0" name="Slide Number Placeholder 9"/>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06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5778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prstClr val="black">
                    <a:lumMod val="50000"/>
                    <a:lumOff val="50000"/>
                  </a:prstClr>
                </a:solidFill>
                <a:latin typeface="Arial"/>
                <a:cs typeface="Arial"/>
              </a:rPr>
              <a:t>www.globus</a:t>
            </a:r>
            <a:r>
              <a:rPr lang="en-US" sz="1200" dirty="0" err="1" smtClean="0">
                <a:solidFill>
                  <a:prstClr val="black">
                    <a:lumMod val="65000"/>
                    <a:lumOff val="35000"/>
                  </a:prstClr>
                </a:solidFill>
                <a:latin typeface="Arial"/>
                <a:cs typeface="Arial"/>
              </a:rPr>
              <a:t>toolkit</a:t>
            </a:r>
            <a:r>
              <a:rPr lang="en-US" sz="1200" dirty="0" err="1" smtClean="0">
                <a:solidFill>
                  <a:prstClr val="black">
                    <a:lumMod val="50000"/>
                    <a:lumOff val="50000"/>
                  </a:prstClr>
                </a:solidFill>
                <a:latin typeface="Arial"/>
                <a:cs typeface="Arial"/>
              </a:rPr>
              <a:t>.org</a:t>
            </a:r>
            <a:endParaRPr lang="en-US" sz="1200" dirty="0">
              <a:solidFill>
                <a:prstClr val="black">
                  <a:lumMod val="50000"/>
                  <a:lumOff val="50000"/>
                </a:prstClr>
              </a:solidFill>
              <a:latin typeface="Arial"/>
              <a:cs typeface="Arial"/>
            </a:endParaRPr>
          </a:p>
        </p:txBody>
      </p:sp>
      <p:sp>
        <p:nvSpPr>
          <p:cNvPr id="8" name="Slide Number Placeholder 7"/>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8" descr="globus-grid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7" y="47032"/>
            <a:ext cx="667633" cy="539105"/>
          </a:xfrm>
          <a:prstGeom prst="rect">
            <a:avLst/>
          </a:prstGeom>
          <a:effectLst>
            <a:innerShdw blurRad="50800" dist="25400" dir="13500000">
              <a:prstClr val="black">
                <a:alpha val="50000"/>
              </a:prstClr>
            </a:innerShdw>
          </a:effectLst>
        </p:spPr>
      </p:pic>
    </p:spTree>
    <p:extLst>
      <p:ext uri="{BB962C8B-B14F-4D97-AF65-F5344CB8AC3E}">
        <p14:creationId xmlns:p14="http://schemas.microsoft.com/office/powerpoint/2010/main" val="3810382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2" name="Picture 11" descr="gO_White_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04800"/>
            <a:ext cx="2563585" cy="2057400"/>
          </a:xfrm>
          <a:prstGeom prst="rect">
            <a:avLst/>
          </a:prstGeom>
          <a:ln>
            <a:noFill/>
          </a:ln>
          <a:effectLst>
            <a:innerShdw blurRad="63500" dist="38100" dir="13500000">
              <a:prstClr val="black">
                <a:alpha val="50000"/>
              </a:prstClr>
            </a:innerShdw>
          </a:effectLst>
        </p:spPr>
      </p:pic>
      <p:pic>
        <p:nvPicPr>
          <p:cNvPr id="15" name="Picture 14" descr="globus-grid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1511300"/>
            <a:ext cx="2590800" cy="2092037"/>
          </a:xfrm>
          <a:prstGeom prst="rect">
            <a:avLst/>
          </a:prstGeom>
          <a:effectLst>
            <a:innerShdw blurRad="50800" dist="25400" dir="13500000">
              <a:prstClr val="black">
                <a:alpha val="50000"/>
              </a:prstClr>
            </a:innerShdw>
          </a:effectLst>
        </p:spPr>
      </p:pic>
      <p:sp>
        <p:nvSpPr>
          <p:cNvPr id="11" name="Title Placeholder 1"/>
          <p:cNvSpPr>
            <a:spLocks noGrp="1"/>
          </p:cNvSpPr>
          <p:nvPr>
            <p:ph type="title"/>
          </p:nvPr>
        </p:nvSpPr>
        <p:spPr>
          <a:xfrm>
            <a:off x="914400"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914400" y="5105400"/>
            <a:ext cx="7086600" cy="914400"/>
          </a:xfrm>
          <a:prstGeom prst="rect">
            <a:avLst/>
          </a:prstGeom>
        </p:spPr>
        <p:txBody>
          <a:bodyPr vert="horz"/>
          <a:lstStyle>
            <a:lvl1pPr marL="0" indent="0">
              <a:buFont typeface="Arial"/>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96845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228600" y="6433651"/>
            <a:ext cx="5791200" cy="365125"/>
          </a:xfrm>
          <a:prstGeom prst="rect">
            <a:avLst/>
          </a:prstGeom>
        </p:spPr>
        <p:txBody>
          <a:bodyPr/>
          <a:lstStyle/>
          <a:p>
            <a:r>
              <a:rPr lang="en-US" smtClean="0">
                <a:solidFill>
                  <a:prstClr val="black"/>
                </a:solidFill>
                <a:latin typeface="Calibri"/>
              </a:rPr>
              <a:t>Copyright 2011 Computation Institute</a:t>
            </a:r>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Title 1"/>
          <p:cNvSpPr>
            <a:spLocks noGrp="1"/>
          </p:cNvSpPr>
          <p:nvPr>
            <p:ph type="title"/>
          </p:nvPr>
        </p:nvSpPr>
        <p:spPr>
          <a:xfrm>
            <a:off x="1600200" y="186294"/>
            <a:ext cx="7086600" cy="715962"/>
          </a:xfrm>
        </p:spPr>
        <p:txBody>
          <a:bodyPr/>
          <a:lstStyle>
            <a:lvl1pPr algn="l">
              <a:defRPr b="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Slide Number Placeholder 12"/>
          <p:cNvSpPr>
            <a:spLocks noGrp="1"/>
          </p:cNvSpPr>
          <p:nvPr>
            <p:ph type="sldNum" sz="quarter" idx="10"/>
          </p:nvPr>
        </p:nvSpPr>
        <p:spPr/>
        <p:txBody>
          <a:bodyPr/>
          <a:lstStyle/>
          <a:p>
            <a:fld id="{A75563C1-AFDE-7C43-A447-8DCD82553782}" type="slidenum">
              <a:rPr lang="en-US" smtClean="0"/>
              <a:pPr/>
              <a:t>‹#›</a:t>
            </a:fld>
            <a:endParaRPr lang="en-US"/>
          </a:p>
        </p:txBody>
      </p:sp>
    </p:spTree>
    <p:extLst>
      <p:ext uri="{BB962C8B-B14F-4D97-AF65-F5344CB8AC3E}">
        <p14:creationId xmlns:p14="http://schemas.microsoft.com/office/powerpoint/2010/main" val="3919680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5" name="Picture 14" descr="globus-grid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51660"/>
            <a:ext cx="3200400" cy="2584281"/>
          </a:xfrm>
          <a:prstGeom prst="rect">
            <a:avLst/>
          </a:prstGeom>
          <a:effectLst>
            <a:innerShdw blurRad="50800" dist="25400" dir="13500000">
              <a:prstClr val="black">
                <a:alpha val="50000"/>
              </a:prstClr>
            </a:innerShdw>
          </a:effectLst>
        </p:spPr>
      </p:pic>
      <p:sp>
        <p:nvSpPr>
          <p:cNvPr id="7" name="TextBox 6"/>
          <p:cNvSpPr txBox="1"/>
          <p:nvPr userDrawn="1"/>
        </p:nvSpPr>
        <p:spPr>
          <a:xfrm>
            <a:off x="685800" y="2858869"/>
            <a:ext cx="3505200" cy="707886"/>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Globus Toolkit</a:t>
            </a:r>
            <a:endParaRPr lang="en-US" sz="4000" dirty="0">
              <a:solidFill>
                <a:srgbClr val="FFFFFF"/>
              </a:solidFill>
              <a:latin typeface="Helvetica Neue"/>
              <a:cs typeface="Helvetica Neue"/>
            </a:endParaRPr>
          </a:p>
        </p:txBody>
      </p:sp>
      <p:sp>
        <p:nvSpPr>
          <p:cNvPr id="11" name="Title Placeholder 1"/>
          <p:cNvSpPr>
            <a:spLocks noGrp="1"/>
          </p:cNvSpPr>
          <p:nvPr>
            <p:ph type="title"/>
          </p:nvPr>
        </p:nvSpPr>
        <p:spPr>
          <a:xfrm>
            <a:off x="845743"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846138" y="5105400"/>
            <a:ext cx="7086600" cy="838200"/>
          </a:xfrm>
          <a:prstGeom prst="rect">
            <a:avLst/>
          </a:prstGeom>
        </p:spPr>
        <p:txBody>
          <a:bodyPr vert="horz"/>
          <a:lstStyle>
            <a:lvl1pPr marL="0" indent="0">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10057737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lumn GOLD">
    <p:spTree>
      <p:nvGrpSpPr>
        <p:cNvPr id="1" name=""/>
        <p:cNvGrpSpPr/>
        <p:nvPr/>
      </p:nvGrpSpPr>
      <p:grpSpPr>
        <a:xfrm>
          <a:off x="0" y="0"/>
          <a:ext cx="0" cy="0"/>
          <a:chOff x="0" y="0"/>
          <a:chExt cx="0" cy="0"/>
        </a:xfrm>
      </p:grpSpPr>
      <p:pic>
        <p:nvPicPr>
          <p:cNvPr id="5" name="Picture 6" descr="LBNL_Alt_Logo_StackRight_Fina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9000" y="6184900"/>
            <a:ext cx="169227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O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4000" y="6188075"/>
            <a:ext cx="23749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193800"/>
            <a:ext cx="4038600" cy="4932363"/>
          </a:xfrm>
          <a:custGeom>
            <a:avLst/>
            <a:gdLst>
              <a:gd name="connsiteX0" fmla="*/ 0 w 4038600"/>
              <a:gd name="connsiteY0" fmla="*/ 0 h 4932363"/>
              <a:gd name="connsiteX1" fmla="*/ 4038600 w 4038600"/>
              <a:gd name="connsiteY1" fmla="*/ 0 h 4932363"/>
              <a:gd name="connsiteX2" fmla="*/ 4038600 w 4038600"/>
              <a:gd name="connsiteY2" fmla="*/ 4932363 h 4932363"/>
              <a:gd name="connsiteX3" fmla="*/ 0 w 4038600"/>
              <a:gd name="connsiteY3" fmla="*/ 4932363 h 4932363"/>
              <a:gd name="connsiteX4" fmla="*/ 0 w 4038600"/>
              <a:gd name="connsiteY4" fmla="*/ 0 h 493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932363">
                <a:moveTo>
                  <a:pt x="0" y="0"/>
                </a:moveTo>
                <a:lnTo>
                  <a:pt x="4038600" y="0"/>
                </a:lnTo>
                <a:lnTo>
                  <a:pt x="4038600" y="4932363"/>
                </a:lnTo>
                <a:lnTo>
                  <a:pt x="0" y="4932363"/>
                </a:lnTo>
                <a:lnTo>
                  <a:pt x="0" y="0"/>
                </a:lnTo>
                <a:close/>
              </a:path>
            </a:pathLst>
          </a:cu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9" name="Title 1"/>
          <p:cNvSpPr>
            <a:spLocks noGrp="1"/>
          </p:cNvSpPr>
          <p:nvPr>
            <p:ph type="title"/>
          </p:nvPr>
        </p:nvSpPr>
        <p:spPr>
          <a:xfrm>
            <a:off x="2374900" y="317500"/>
            <a:ext cx="6616700" cy="546100"/>
          </a:xfrm>
          <a:prstGeom prst="rect">
            <a:avLst/>
          </a:prstGeom>
        </p:spPr>
        <p:txBody>
          <a:bodyPr lIns="0" tIns="0" rIns="0" bIns="0">
            <a:noAutofit/>
          </a:bodyPr>
          <a:lstStyle>
            <a:lvl1pPr algn="ctr">
              <a:defRPr sz="3200" b="1" spc="50" baseline="0">
                <a:solidFill>
                  <a:schemeClr val="tx1"/>
                </a:solidFill>
              </a:defRPr>
            </a:lvl1pPr>
          </a:lstStyle>
          <a:p>
            <a:endParaRPr lang="en-US" dirty="0"/>
          </a:p>
        </p:txBody>
      </p:sp>
      <p:sp>
        <p:nvSpPr>
          <p:cNvPr id="7" name="Rectangle 6"/>
          <p:cNvSpPr>
            <a:spLocks noGrp="1" noChangeArrowheads="1"/>
          </p:cNvSpPr>
          <p:nvPr>
            <p:ph type="sldNum" sz="quarter" idx="10"/>
          </p:nvPr>
        </p:nvSpPr>
        <p:spPr/>
        <p:txBody>
          <a:bodyPr/>
          <a:lstStyle>
            <a:lvl1pPr>
              <a:defRPr/>
            </a:lvl1pPr>
          </a:lstStyle>
          <a:p>
            <a:fld id="{E3714D5E-8E41-8045-A35A-9E210845F464}" type="slidenum">
              <a:rPr lang="en-US"/>
              <a:pPr/>
              <a:t>‹#›</a:t>
            </a:fld>
            <a:endParaRPr lang="en-US"/>
          </a:p>
        </p:txBody>
      </p:sp>
    </p:spTree>
    <p:extLst>
      <p:ext uri="{BB962C8B-B14F-4D97-AF65-F5344CB8AC3E}">
        <p14:creationId xmlns:p14="http://schemas.microsoft.com/office/powerpoint/2010/main" val="2058438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Picture 7" descr="CI-PwrPtGrphc-040711b_1.png"/>
          <p:cNvPicPr>
            <a:picLocks noChangeAspect="1"/>
          </p:cNvPicPr>
          <p:nvPr/>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2" name="Picture 11" descr="gO_White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03325"/>
            <a:ext cx="3200400" cy="2568475"/>
          </a:xfrm>
          <a:prstGeom prst="rect">
            <a:avLst/>
          </a:prstGeom>
          <a:ln>
            <a:noFill/>
          </a:ln>
          <a:effectLst>
            <a:innerShdw blurRad="63500" dist="38100" dir="13500000">
              <a:prstClr val="black">
                <a:alpha val="50000"/>
              </a:prstClr>
            </a:innerShdw>
          </a:effectLst>
        </p:spPr>
      </p:pic>
      <p:sp>
        <p:nvSpPr>
          <p:cNvPr id="2" name="TextBox 1"/>
          <p:cNvSpPr txBox="1"/>
          <p:nvPr/>
        </p:nvSpPr>
        <p:spPr>
          <a:xfrm>
            <a:off x="609600" y="2819400"/>
            <a:ext cx="3505200" cy="646331"/>
          </a:xfrm>
          <a:prstGeom prst="rect">
            <a:avLst/>
          </a:prstGeom>
          <a:noFill/>
        </p:spPr>
        <p:txBody>
          <a:bodyPr wrap="square" rtlCol="0">
            <a:spAutoFit/>
          </a:bodyPr>
          <a:lstStyle/>
          <a:p>
            <a:pPr algn="ctr"/>
            <a:r>
              <a:rPr lang="en-US" sz="3600" b="1" dirty="0" err="1" smtClean="0">
                <a:solidFill>
                  <a:srgbClr val="FFFFFF"/>
                </a:solidFill>
                <a:latin typeface="Helvetica Neue"/>
                <a:cs typeface="Helvetica Neue"/>
              </a:rPr>
              <a:t>globus</a:t>
            </a:r>
            <a:r>
              <a:rPr lang="en-US" sz="3600" b="1" dirty="0" smtClean="0">
                <a:solidFill>
                  <a:srgbClr val="FFFFFF"/>
                </a:solidFill>
                <a:latin typeface="Helvetica Neue"/>
                <a:cs typeface="Helvetica Neue"/>
              </a:rPr>
              <a:t> online</a:t>
            </a:r>
            <a:endParaRPr lang="en-US" sz="3600" b="1" dirty="0">
              <a:solidFill>
                <a:srgbClr val="FFFFFF"/>
              </a:solidFill>
              <a:latin typeface="Helvetica Neue"/>
              <a:cs typeface="Helvetica Neue"/>
            </a:endParaRPr>
          </a:p>
        </p:txBody>
      </p:sp>
      <p:sp>
        <p:nvSpPr>
          <p:cNvPr id="7" name="Title Placeholder 1"/>
          <p:cNvSpPr>
            <a:spLocks noGrp="1"/>
          </p:cNvSpPr>
          <p:nvPr>
            <p:ph type="title"/>
          </p:nvPr>
        </p:nvSpPr>
        <p:spPr>
          <a:xfrm>
            <a:off x="891332" y="4100484"/>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890588" y="5105400"/>
            <a:ext cx="7086600" cy="914400"/>
          </a:xfrm>
          <a:prstGeom prst="rect">
            <a:avLst/>
          </a:prstGeom>
        </p:spPr>
        <p:txBody>
          <a:bodyPr vert="horz"/>
          <a:lstStyle>
            <a:lvl1pPr marL="0" indent="0">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1137757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Slide Number Placeholder 12"/>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69647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4572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1"/>
          </p:nvPr>
        </p:nvSpPr>
        <p:spPr>
          <a:xfrm>
            <a:off x="381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Slide Number Placeholder 14"/>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1918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4038600"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493837"/>
            <a:ext cx="4041775"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idx="10"/>
          </p:nvPr>
        </p:nvSpPr>
        <p:spPr>
          <a:xfrm>
            <a:off x="4648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1"/>
          </p:nvPr>
        </p:nvSpPr>
        <p:spPr>
          <a:xfrm>
            <a:off x="457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Slide Number Placeholder 15"/>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3980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0" name="Slide Number Placeholder 9"/>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0928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73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descr="gO_White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7513"/>
            <a:ext cx="609600" cy="489234"/>
          </a:xfrm>
          <a:prstGeom prst="rect">
            <a:avLst/>
          </a:prstGeom>
          <a:ln>
            <a:noFill/>
          </a:ln>
          <a:effectLst>
            <a:innerShdw blurRad="63500" dist="38100" dir="13500000">
              <a:prstClr val="black">
                <a:alpha val="50000"/>
              </a:prstClr>
            </a:innerShdw>
          </a:effectLst>
        </p:spPr>
      </p:pic>
      <p:sp>
        <p:nvSpPr>
          <p:cNvPr id="7"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prstClr val="black">
                    <a:lumMod val="65000"/>
                    <a:lumOff val="35000"/>
                  </a:prstClr>
                </a:solidFill>
                <a:latin typeface="Arial"/>
                <a:cs typeface="Arial"/>
              </a:rPr>
              <a:t>www.</a:t>
            </a:r>
            <a:r>
              <a:rPr lang="en-US" sz="1200" dirty="0" err="1" smtClean="0">
                <a:solidFill>
                  <a:prstClr val="black">
                    <a:lumMod val="50000"/>
                    <a:lumOff val="50000"/>
                  </a:prstClr>
                </a:solidFill>
                <a:latin typeface="Arial"/>
                <a:cs typeface="Arial"/>
              </a:rPr>
              <a:t>globus</a:t>
            </a:r>
            <a:r>
              <a:rPr lang="en-US" sz="1200" dirty="0" err="1" smtClean="0">
                <a:solidFill>
                  <a:prstClr val="black">
                    <a:lumMod val="65000"/>
                    <a:lumOff val="35000"/>
                  </a:prstClr>
                </a:solidFill>
                <a:latin typeface="Arial"/>
                <a:cs typeface="Arial"/>
              </a:rPr>
              <a:t>online.org</a:t>
            </a:r>
            <a:endParaRPr lang="en-US" sz="1200" dirty="0">
              <a:solidFill>
                <a:prstClr val="black">
                  <a:lumMod val="65000"/>
                  <a:lumOff val="35000"/>
                </a:prstClr>
              </a:solidFill>
              <a:latin typeface="Arial"/>
              <a:cs typeface="Arial"/>
            </a:endParaRPr>
          </a:p>
        </p:txBody>
      </p:sp>
      <p:sp>
        <p:nvSpPr>
          <p:cNvPr id="8" name="Slide Number Placeholder 7"/>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36427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239643"/>
            <a:ext cx="7086600" cy="715962"/>
          </a:xfrm>
        </p:spPr>
        <p:txBody>
          <a:bodyPr/>
          <a:lstStyle>
            <a:lvl1pPr algn="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28600" y="6433651"/>
            <a:ext cx="5791200" cy="365125"/>
          </a:xfrm>
          <a:prstGeom prst="rect">
            <a:avLst/>
          </a:prstGeom>
        </p:spPr>
        <p:txBody>
          <a:bodyPr/>
          <a:lstStyle/>
          <a:p>
            <a:endParaRPr lang="en-US" dirty="0">
              <a:solidFill>
                <a:prstClr val="black"/>
              </a:solidFill>
              <a:latin typeface="Calibri"/>
            </a:endParaRPr>
          </a:p>
        </p:txBody>
      </p:sp>
      <p:sp>
        <p:nvSpPr>
          <p:cNvPr id="4" name="Slide Number Placeholder 3"/>
          <p:cNvSpPr>
            <a:spLocks noGrp="1"/>
          </p:cNvSpPr>
          <p:nvPr>
            <p:ph type="sldNum" sz="quarter" idx="11"/>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6" name="Text Placeholder 5"/>
          <p:cNvSpPr>
            <a:spLocks noGrp="1"/>
          </p:cNvSpPr>
          <p:nvPr>
            <p:ph type="body" sz="quarter" idx="12"/>
          </p:nvPr>
        </p:nvSpPr>
        <p:spPr>
          <a:xfrm>
            <a:off x="609600" y="1447800"/>
            <a:ext cx="7467600" cy="4724400"/>
          </a:xfrm>
          <a:prstGeom prst="rect">
            <a:avLst/>
          </a:prstGeo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17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Content Placeholder 2"/>
          <p:cNvSpPr>
            <a:spLocks noGrp="1"/>
          </p:cNvSpPr>
          <p:nvPr>
            <p:ph idx="10"/>
          </p:nvPr>
        </p:nvSpPr>
        <p:spPr>
          <a:xfrm>
            <a:off x="4572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idx="11"/>
          </p:nvPr>
        </p:nvSpPr>
        <p:spPr>
          <a:xfrm>
            <a:off x="381000" y="1600200"/>
            <a:ext cx="4114800" cy="4525963"/>
          </a:xfrm>
          <a:prstGeom prst="rect">
            <a:avLst/>
          </a:prstGeom>
        </p:spPr>
        <p:txBody>
          <a:bodyPr/>
          <a:lstStyle>
            <a:lvl1pPr>
              <a:defRPr sz="2800" b="1">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Slide Number Placeholder 14"/>
          <p:cNvSpPr>
            <a:spLocks noGrp="1"/>
          </p:cNvSpPr>
          <p:nvPr>
            <p:ph type="sldNum" sz="quarter" idx="12"/>
          </p:nvPr>
        </p:nvSpPr>
        <p:spPr/>
        <p:txBody>
          <a:bodyPr/>
          <a:lstStyle/>
          <a:p>
            <a:fld id="{A75563C1-AFDE-7C43-A447-8DCD82553782}"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0031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2" name="Picture 11" descr="gO_White_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04800"/>
            <a:ext cx="2563585" cy="2057400"/>
          </a:xfrm>
          <a:prstGeom prst="rect">
            <a:avLst/>
          </a:prstGeom>
          <a:ln>
            <a:noFill/>
          </a:ln>
          <a:effectLst>
            <a:innerShdw blurRad="63500" dist="38100" dir="13500000">
              <a:prstClr val="black">
                <a:alpha val="50000"/>
              </a:prstClr>
            </a:innerShdw>
          </a:effectLst>
        </p:spPr>
      </p:pic>
      <p:pic>
        <p:nvPicPr>
          <p:cNvPr id="15" name="Picture 14" descr="globus-grid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1511300"/>
            <a:ext cx="2590800" cy="2092037"/>
          </a:xfrm>
          <a:prstGeom prst="rect">
            <a:avLst/>
          </a:prstGeom>
          <a:effectLst>
            <a:innerShdw blurRad="50800" dist="25400" dir="13500000">
              <a:prstClr val="black">
                <a:alpha val="50000"/>
              </a:prstClr>
            </a:innerShdw>
          </a:effectLst>
        </p:spPr>
      </p:pic>
      <p:sp>
        <p:nvSpPr>
          <p:cNvPr id="11" name="Title Placeholder 1"/>
          <p:cNvSpPr>
            <a:spLocks noGrp="1"/>
          </p:cNvSpPr>
          <p:nvPr>
            <p:ph type="title"/>
          </p:nvPr>
        </p:nvSpPr>
        <p:spPr>
          <a:xfrm>
            <a:off x="914400"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914400" y="5105400"/>
            <a:ext cx="7086600" cy="914400"/>
          </a:xfrm>
          <a:prstGeom prst="rect">
            <a:avLst/>
          </a:prstGeom>
        </p:spPr>
        <p:txBody>
          <a:bodyPr vert="horz"/>
          <a:lstStyle>
            <a:lvl1pPr marL="0" indent="0">
              <a:buFont typeface="Arial"/>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9684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228600" y="6433651"/>
            <a:ext cx="57912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Title 1"/>
          <p:cNvSpPr>
            <a:spLocks noGrp="1"/>
          </p:cNvSpPr>
          <p:nvPr>
            <p:ph type="title"/>
          </p:nvPr>
        </p:nvSpPr>
        <p:spPr>
          <a:xfrm>
            <a:off x="1600200" y="186294"/>
            <a:ext cx="7086600" cy="715962"/>
          </a:xfrm>
        </p:spPr>
        <p:txBody>
          <a:bodyPr/>
          <a:lstStyle>
            <a:lvl1pPr algn="l">
              <a:defRPr b="0"/>
            </a:lvl1pPr>
          </a:lstStyle>
          <a:p>
            <a:r>
              <a:rPr lang="en-US" dirty="0"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5" name="Picture 14" descr="globus-grid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51660"/>
            <a:ext cx="3200400" cy="2584281"/>
          </a:xfrm>
          <a:prstGeom prst="rect">
            <a:avLst/>
          </a:prstGeom>
          <a:effectLst>
            <a:innerShdw blurRad="50800" dist="25400" dir="13500000">
              <a:prstClr val="black">
                <a:alpha val="50000"/>
              </a:prstClr>
            </a:innerShdw>
          </a:effectLst>
        </p:spPr>
      </p:pic>
      <p:sp>
        <p:nvSpPr>
          <p:cNvPr id="7" name="TextBox 6"/>
          <p:cNvSpPr txBox="1"/>
          <p:nvPr userDrawn="1"/>
        </p:nvSpPr>
        <p:spPr>
          <a:xfrm>
            <a:off x="685800" y="2858869"/>
            <a:ext cx="3505200" cy="707886"/>
          </a:xfrm>
          <a:prstGeom prst="rect">
            <a:avLst/>
          </a:prstGeom>
          <a:noFill/>
        </p:spPr>
        <p:txBody>
          <a:bodyPr wrap="square" rtlCol="0">
            <a:spAutoFit/>
          </a:bodyPr>
          <a:lstStyle/>
          <a:p>
            <a:pPr algn="ctr"/>
            <a:r>
              <a:rPr lang="en-US" sz="4000" dirty="0" smtClean="0">
                <a:solidFill>
                  <a:srgbClr val="FFFFFF"/>
                </a:solidFill>
                <a:latin typeface="Helvetica Neue"/>
                <a:cs typeface="Helvetica Neue"/>
              </a:rPr>
              <a:t>Globus Toolkit</a:t>
            </a:r>
            <a:endParaRPr lang="en-US" sz="4000" dirty="0">
              <a:solidFill>
                <a:srgbClr val="FFFFFF"/>
              </a:solidFill>
              <a:latin typeface="Helvetica Neue"/>
              <a:cs typeface="Helvetica Neue"/>
            </a:endParaRPr>
          </a:p>
        </p:txBody>
      </p:sp>
      <p:sp>
        <p:nvSpPr>
          <p:cNvPr id="11" name="Title Placeholder 1"/>
          <p:cNvSpPr>
            <a:spLocks noGrp="1"/>
          </p:cNvSpPr>
          <p:nvPr>
            <p:ph type="title"/>
          </p:nvPr>
        </p:nvSpPr>
        <p:spPr>
          <a:xfrm>
            <a:off x="845743"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846138" y="5105400"/>
            <a:ext cx="7086600" cy="838200"/>
          </a:xfrm>
          <a:prstGeom prst="rect">
            <a:avLst/>
          </a:prstGeom>
        </p:spPr>
        <p:txBody>
          <a:bodyPr vert="horz"/>
          <a:lstStyle>
            <a:lvl1pPr marL="0" indent="0">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10057737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837"/>
            <a:ext cx="4038600"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493837"/>
            <a:ext cx="4041775" cy="803275"/>
          </a:xfrm>
          <a:prstGeom prst="rect">
            <a:avLst/>
          </a:prstGeom>
        </p:spPr>
        <p:txBody>
          <a:bodyPr anchor="b"/>
          <a:lstStyle>
            <a:lvl1pPr marL="0" indent="0">
              <a:buNone/>
              <a:defRPr sz="2400" b="1">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idx="10"/>
          </p:nvPr>
        </p:nvSpPr>
        <p:spPr>
          <a:xfrm>
            <a:off x="4648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1"/>
          </p:nvPr>
        </p:nvSpPr>
        <p:spPr>
          <a:xfrm>
            <a:off x="457200" y="2297112"/>
            <a:ext cx="4038600" cy="3951288"/>
          </a:xfrm>
          <a:prstGeom prst="rect">
            <a:avLst/>
          </a:prstGeom>
        </p:spPr>
        <p:txBody>
          <a:bodyPr/>
          <a:lstStyle>
            <a:lvl1pPr>
              <a:defRPr sz="2400" b="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600">
                <a:solidFill>
                  <a:schemeClr val="tx1">
                    <a:lumMod val="75000"/>
                    <a:lumOff val="25000"/>
                  </a:schemeClr>
                </a:solidFill>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Slide Number Placeholder 15"/>
          <p:cNvSpPr>
            <a:spLocks noGrp="1"/>
          </p:cNvSpPr>
          <p:nvPr>
            <p:ph type="sldNum" sz="quarter" idx="12"/>
          </p:nvPr>
        </p:nvSpPr>
        <p:spPr/>
        <p:txBody>
          <a:bodyPr/>
          <a:lstStyle/>
          <a:p>
            <a:fld id="{A75563C1-AFDE-7C43-A447-8DCD82553782}" type="slidenum">
              <a:rPr lang="en-US" smtClean="0"/>
              <a:pPr/>
              <a:t>‹#›</a:t>
            </a:fld>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239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0" name="Slide Number Placeholder 9"/>
          <p:cNvSpPr>
            <a:spLocks noGrp="1"/>
          </p:cNvSpPr>
          <p:nvPr>
            <p:ph type="sldNum" sz="quarter" idx="10"/>
          </p:nvPr>
        </p:nvSpPr>
        <p:spPr/>
        <p:txBody>
          <a:bodyPr/>
          <a:lstStyle/>
          <a:p>
            <a:fld id="{A75563C1-AFDE-7C43-A447-8DCD82553782}" type="slidenum">
              <a:rPr lang="en-US" smtClean="0"/>
              <a:pPr/>
              <a:t>‹#›</a:t>
            </a:fld>
            <a:endParaRPr lang="en-US"/>
          </a:p>
        </p:txBody>
      </p:sp>
    </p:spTree>
    <p:extLst>
      <p:ext uri="{BB962C8B-B14F-4D97-AF65-F5344CB8AC3E}">
        <p14:creationId xmlns:p14="http://schemas.microsoft.com/office/powerpoint/2010/main" val="385510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A75563C1-AFDE-7C43-A447-8DCD82553782}" type="slidenum">
              <a:rPr lang="en-US" smtClean="0"/>
              <a:pPr/>
              <a:t>‹#›</a:t>
            </a:fld>
            <a:endParaRPr lang="en-US"/>
          </a:p>
        </p:txBody>
      </p:sp>
    </p:spTree>
    <p:extLst>
      <p:ext uri="{BB962C8B-B14F-4D97-AF65-F5344CB8AC3E}">
        <p14:creationId xmlns:p14="http://schemas.microsoft.com/office/powerpoint/2010/main" val="170480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4"/>
          <p:cNvSpPr txBox="1">
            <a:spLocks/>
          </p:cNvSpPr>
          <p:nvPr/>
        </p:nvSpPr>
        <p:spPr>
          <a:xfrm>
            <a:off x="76200" y="6498722"/>
            <a:ext cx="22860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smtClean="0">
                <a:solidFill>
                  <a:schemeClr val="tx1">
                    <a:lumMod val="65000"/>
                    <a:lumOff val="35000"/>
                  </a:schemeClr>
                </a:solidFill>
                <a:latin typeface="Arial"/>
                <a:cs typeface="Arial"/>
              </a:rPr>
              <a:t>www.globustoolkit.org</a:t>
            </a:r>
            <a:endParaRPr lang="en-US" sz="1200" dirty="0">
              <a:solidFill>
                <a:schemeClr val="tx1">
                  <a:lumMod val="65000"/>
                  <a:lumOff val="35000"/>
                </a:schemeClr>
              </a:solidFill>
              <a:latin typeface="Arial"/>
              <a:cs typeface="Arial"/>
            </a:endParaRPr>
          </a:p>
        </p:txBody>
      </p:sp>
      <p:sp>
        <p:nvSpPr>
          <p:cNvPr id="7"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schemeClr val="tx1">
                    <a:lumMod val="65000"/>
                    <a:lumOff val="35000"/>
                  </a:schemeClr>
                </a:solidFill>
                <a:latin typeface="Arial"/>
                <a:cs typeface="Arial"/>
              </a:rPr>
              <a:t>www.globusonline.org</a:t>
            </a:r>
            <a:endParaRPr lang="en-US" sz="1200" dirty="0">
              <a:solidFill>
                <a:schemeClr val="tx1">
                  <a:lumMod val="65000"/>
                  <a:lumOff val="35000"/>
                </a:schemeClr>
              </a:solidFill>
              <a:latin typeface="Arial"/>
              <a:cs typeface="Arial"/>
            </a:endParaRPr>
          </a:p>
        </p:txBody>
      </p:sp>
      <p:sp>
        <p:nvSpPr>
          <p:cNvPr id="8" name="Slide Number Placeholder 7"/>
          <p:cNvSpPr>
            <a:spLocks noGrp="1"/>
          </p:cNvSpPr>
          <p:nvPr>
            <p:ph type="sldNum" sz="quarter" idx="10"/>
          </p:nvPr>
        </p:nvSpPr>
        <p:spPr/>
        <p:txBody>
          <a:bodyPr/>
          <a:lstStyle/>
          <a:p>
            <a:fld id="{A75563C1-AFDE-7C43-A447-8DCD82553782}" type="slidenum">
              <a:rPr lang="en-US" smtClean="0"/>
              <a:pPr/>
              <a:t>‹#›</a:t>
            </a:fld>
            <a:endParaRPr lang="en-US"/>
          </a:p>
        </p:txBody>
      </p:sp>
      <p:pic>
        <p:nvPicPr>
          <p:cNvPr id="9" name="Picture 8" descr="gO_White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70" y="61154"/>
            <a:ext cx="609600" cy="489233"/>
          </a:xfrm>
          <a:prstGeom prst="rect">
            <a:avLst/>
          </a:prstGeom>
          <a:ln>
            <a:noFill/>
          </a:ln>
          <a:effectLst>
            <a:innerShdw blurRad="63500" dist="38100" dir="13500000">
              <a:prstClr val="black">
                <a:alpha val="50000"/>
              </a:prstClr>
            </a:innerShdw>
          </a:effectLst>
        </p:spPr>
      </p:pic>
      <p:pic>
        <p:nvPicPr>
          <p:cNvPr id="10" name="Picture 9" descr="globus-grid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9" y="61154"/>
            <a:ext cx="631868" cy="510225"/>
          </a:xfrm>
          <a:prstGeom prst="rect">
            <a:avLst/>
          </a:prstGeom>
          <a:effectLst>
            <a:innerShdw blurRad="50800" dist="25400" dir="13500000">
              <a:prstClr val="black">
                <a:alpha val="50000"/>
              </a:prstClr>
            </a:innerShdw>
          </a:effectLst>
        </p:spPr>
      </p:pic>
    </p:spTree>
    <p:extLst>
      <p:ext uri="{BB962C8B-B14F-4D97-AF65-F5344CB8AC3E}">
        <p14:creationId xmlns:p14="http://schemas.microsoft.com/office/powerpoint/2010/main" val="384548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8" name="Picture 7" descr="CI-PwrPtGrphc-040711b_1.png"/>
          <p:cNvPicPr>
            <a:picLocks noChangeAspect="1"/>
          </p:cNvPicPr>
          <p:nvPr userDrawn="1"/>
        </p:nvPicPr>
        <p:blipFill rotWithShape="1">
          <a:blip r:embed="rId2">
            <a:extLst>
              <a:ext uri="{28A0092B-C50C-407E-A947-70E740481C1C}">
                <a14:useLocalDpi xmlns:a14="http://schemas.microsoft.com/office/drawing/2010/main" val="0"/>
              </a:ext>
            </a:extLst>
          </a:blip>
          <a:srcRect b="41840"/>
          <a:stretch/>
        </p:blipFill>
        <p:spPr>
          <a:xfrm>
            <a:off x="0" y="0"/>
            <a:ext cx="9144000" cy="3988582"/>
          </a:xfrm>
          <a:prstGeom prst="rect">
            <a:avLst/>
          </a:prstGeom>
        </p:spPr>
      </p:pic>
      <p:pic>
        <p:nvPicPr>
          <p:cNvPr id="12" name="Picture 11" descr="gO_White_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04800"/>
            <a:ext cx="2563585" cy="2057400"/>
          </a:xfrm>
          <a:prstGeom prst="rect">
            <a:avLst/>
          </a:prstGeom>
          <a:ln>
            <a:noFill/>
          </a:ln>
          <a:effectLst>
            <a:innerShdw blurRad="63500" dist="38100" dir="13500000">
              <a:prstClr val="black">
                <a:alpha val="50000"/>
              </a:prstClr>
            </a:innerShdw>
          </a:effectLst>
        </p:spPr>
      </p:pic>
      <p:pic>
        <p:nvPicPr>
          <p:cNvPr id="15" name="Picture 14" descr="globus-grid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400" y="1511300"/>
            <a:ext cx="2590800" cy="2092037"/>
          </a:xfrm>
          <a:prstGeom prst="rect">
            <a:avLst/>
          </a:prstGeom>
          <a:effectLst>
            <a:innerShdw blurRad="50800" dist="25400" dir="13500000">
              <a:prstClr val="black">
                <a:alpha val="50000"/>
              </a:prstClr>
            </a:innerShdw>
          </a:effectLst>
        </p:spPr>
      </p:pic>
      <p:sp>
        <p:nvSpPr>
          <p:cNvPr id="11" name="Title Placeholder 1"/>
          <p:cNvSpPr>
            <a:spLocks noGrp="1"/>
          </p:cNvSpPr>
          <p:nvPr>
            <p:ph type="title"/>
          </p:nvPr>
        </p:nvSpPr>
        <p:spPr>
          <a:xfrm>
            <a:off x="914400" y="4114800"/>
            <a:ext cx="7086600" cy="990600"/>
          </a:xfrm>
          <a:prstGeom prst="rect">
            <a:avLst/>
          </a:prstGeom>
        </p:spPr>
        <p:txBody>
          <a:bodyPr vert="horz" lIns="91440" tIns="45720" rIns="91440" bIns="45720" rtlCol="0" anchor="ctr" anchorCtr="0">
            <a:normAutofit/>
          </a:bodyPr>
          <a:lstStyle>
            <a:lvl1pPr>
              <a:defRPr sz="3600" b="1">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quarter" idx="10"/>
          </p:nvPr>
        </p:nvSpPr>
        <p:spPr>
          <a:xfrm>
            <a:off x="914400" y="5105400"/>
            <a:ext cx="7086600" cy="914400"/>
          </a:xfrm>
          <a:prstGeom prst="rect">
            <a:avLst/>
          </a:prstGeom>
        </p:spPr>
        <p:txBody>
          <a:bodyPr vert="horz"/>
          <a:lstStyle>
            <a:lvl1pPr marL="0" indent="0">
              <a:buFont typeface="Arial"/>
              <a:buNone/>
              <a:defRPr sz="2400">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9684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a:prstGeom prst="rect">
            <a:avLst/>
          </a:prstGeom>
        </p:spPr>
        <p:txBody>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228600" y="6433651"/>
            <a:ext cx="57912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75563C1-AFDE-7C43-A447-8DCD82553782}" type="slidenum">
              <a:rPr lang="en-US" smtClean="0"/>
              <a:pPr/>
              <a:t>‹#›</a:t>
            </a:fld>
            <a:endParaRPr lang="en-US"/>
          </a:p>
        </p:txBody>
      </p:sp>
      <p:sp>
        <p:nvSpPr>
          <p:cNvPr id="8" name="Title 1"/>
          <p:cNvSpPr>
            <a:spLocks noGrp="1"/>
          </p:cNvSpPr>
          <p:nvPr>
            <p:ph type="title"/>
          </p:nvPr>
        </p:nvSpPr>
        <p:spPr>
          <a:xfrm>
            <a:off x="1600200" y="186294"/>
            <a:ext cx="7086600" cy="715962"/>
          </a:xfrm>
        </p:spPr>
        <p:txBody>
          <a:bodyPr/>
          <a:lstStyle>
            <a:lvl1pPr algn="l">
              <a:defRPr b="0"/>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jpg"/><Relationship Id="rId1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PwrPtGrphc-040111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Footer Placeholder 4"/>
          <p:cNvSpPr txBox="1">
            <a:spLocks/>
          </p:cNvSpPr>
          <p:nvPr/>
        </p:nvSpPr>
        <p:spPr>
          <a:xfrm>
            <a:off x="76200" y="6498722"/>
            <a:ext cx="22860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err="1" smtClean="0">
                <a:solidFill>
                  <a:schemeClr val="tx1">
                    <a:lumMod val="65000"/>
                    <a:lumOff val="35000"/>
                  </a:schemeClr>
                </a:solidFill>
                <a:latin typeface="Arial"/>
                <a:cs typeface="Arial"/>
              </a:rPr>
              <a:t>www.globustoolkit.org</a:t>
            </a:r>
            <a:endParaRPr lang="en-US" sz="1200" dirty="0">
              <a:solidFill>
                <a:schemeClr val="tx1">
                  <a:lumMod val="65000"/>
                  <a:lumOff val="35000"/>
                </a:schemeClr>
              </a:solidFill>
              <a:latin typeface="Arial"/>
              <a:cs typeface="Arial"/>
            </a:endParaRPr>
          </a:p>
        </p:txBody>
      </p:sp>
      <p:sp>
        <p:nvSpPr>
          <p:cNvPr id="13"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schemeClr val="tx1">
                    <a:lumMod val="65000"/>
                    <a:lumOff val="35000"/>
                  </a:schemeClr>
                </a:solidFill>
                <a:latin typeface="Arial"/>
                <a:cs typeface="Arial"/>
              </a:rPr>
              <a:t>www.globusonline.org</a:t>
            </a:r>
            <a:endParaRPr lang="en-US" sz="1200" dirty="0">
              <a:solidFill>
                <a:schemeClr val="tx1">
                  <a:lumMod val="65000"/>
                  <a:lumOff val="35000"/>
                </a:schemeClr>
              </a:solidFill>
              <a:latin typeface="Arial"/>
              <a:cs typeface="Arial"/>
            </a:endParaRPr>
          </a:p>
        </p:txBody>
      </p:sp>
      <p:sp>
        <p:nvSpPr>
          <p:cNvPr id="14" name="Rectangle 13"/>
          <p:cNvSpPr/>
          <p:nvPr/>
        </p:nvSpPr>
        <p:spPr>
          <a:xfrm>
            <a:off x="0" y="0"/>
            <a:ext cx="9144000" cy="11430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a:xfrm>
            <a:off x="1524000" y="76200"/>
            <a:ext cx="7086600" cy="99060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6" name="Slide Number Placeholder 15"/>
          <p:cNvSpPr>
            <a:spLocks noGrp="1"/>
          </p:cNvSpPr>
          <p:nvPr>
            <p:ph type="sldNum" sz="quarter" idx="4"/>
          </p:nvPr>
        </p:nvSpPr>
        <p:spPr>
          <a:xfrm>
            <a:off x="4229100" y="6492875"/>
            <a:ext cx="685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Arial"/>
                <a:cs typeface="Arial"/>
              </a:defRPr>
            </a:lvl1pPr>
          </a:lstStyle>
          <a:p>
            <a:fld id="{A75563C1-AFDE-7C43-A447-8DCD82553782}" type="slidenum">
              <a:rPr lang="en-US" smtClean="0"/>
              <a:pPr/>
              <a:t>‹#›</a:t>
            </a:fld>
            <a:endParaRPr lang="en-US"/>
          </a:p>
        </p:txBody>
      </p:sp>
      <p:pic>
        <p:nvPicPr>
          <p:cNvPr id="12" name="Picture 11" descr="gO_White_Transparen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410" y="152400"/>
            <a:ext cx="622591" cy="499660"/>
          </a:xfrm>
          <a:prstGeom prst="rect">
            <a:avLst/>
          </a:prstGeom>
          <a:ln>
            <a:noFill/>
          </a:ln>
          <a:effectLst>
            <a:innerShdw blurRad="63500" dist="38100" dir="13500000">
              <a:prstClr val="black">
                <a:alpha val="50000"/>
              </a:prstClr>
            </a:innerShdw>
          </a:effectLst>
        </p:spPr>
      </p:pic>
      <p:pic>
        <p:nvPicPr>
          <p:cNvPr id="17" name="Picture 16" descr="globus-grid_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600" y="482526"/>
            <a:ext cx="629201" cy="508073"/>
          </a:xfrm>
          <a:prstGeom prst="rect">
            <a:avLst/>
          </a:prstGeom>
          <a:effectLst>
            <a:innerShdw blurRad="50800" dist="25400" dir="13500000">
              <a:prstClr val="black">
                <a:alpha val="50000"/>
              </a:prstClr>
            </a:innerShdw>
          </a:effectLst>
        </p:spPr>
      </p:pic>
    </p:spTree>
    <p:extLst>
      <p:ext uri="{BB962C8B-B14F-4D97-AF65-F5344CB8AC3E}">
        <p14:creationId xmlns:p14="http://schemas.microsoft.com/office/powerpoint/2010/main" val="260759145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57" r:id="rId8"/>
    <p:sldLayoutId id="2147483652" r:id="rId9"/>
    <p:sldLayoutId id="2147483658" r:id="rId10"/>
  </p:sldLayoutIdLst>
  <p:hf hdr="0" ftr="0" dt="0"/>
  <p:txStyles>
    <p:titleStyle>
      <a:lvl1pPr algn="l" defTabSz="457200" rtl="0" eaLnBrk="1" latinLnBrk="0" hangingPunct="1">
        <a:spcBef>
          <a:spcPct val="0"/>
        </a:spcBef>
        <a:buNone/>
        <a:defRPr lang="en-US" sz="3200" kern="1200" baseline="0" dirty="0" smtClean="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PwrPtGrphc-04011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prstClr val="black">
                    <a:lumMod val="50000"/>
                    <a:lumOff val="50000"/>
                  </a:prstClr>
                </a:solidFill>
                <a:latin typeface="Arial"/>
                <a:cs typeface="Arial"/>
              </a:rPr>
              <a:t>www.globus</a:t>
            </a:r>
            <a:r>
              <a:rPr lang="en-US" sz="1200" dirty="0" err="1" smtClean="0">
                <a:solidFill>
                  <a:prstClr val="black">
                    <a:lumMod val="65000"/>
                    <a:lumOff val="35000"/>
                  </a:prstClr>
                </a:solidFill>
                <a:latin typeface="Arial"/>
                <a:cs typeface="Arial"/>
              </a:rPr>
              <a:t>toolkit</a:t>
            </a:r>
            <a:r>
              <a:rPr lang="en-US" sz="1200" dirty="0" err="1" smtClean="0">
                <a:solidFill>
                  <a:prstClr val="black">
                    <a:lumMod val="50000"/>
                    <a:lumOff val="50000"/>
                  </a:prstClr>
                </a:solidFill>
                <a:latin typeface="Arial"/>
                <a:cs typeface="Arial"/>
              </a:rPr>
              <a:t>.org</a:t>
            </a:r>
            <a:endParaRPr lang="en-US" sz="1200" dirty="0">
              <a:solidFill>
                <a:prstClr val="black">
                  <a:lumMod val="50000"/>
                  <a:lumOff val="50000"/>
                </a:prstClr>
              </a:solidFill>
              <a:latin typeface="Arial"/>
              <a:cs typeface="Arial"/>
            </a:endParaRPr>
          </a:p>
        </p:txBody>
      </p:sp>
      <p:sp>
        <p:nvSpPr>
          <p:cNvPr id="14" name="Rectangle 13"/>
          <p:cNvSpPr/>
          <p:nvPr/>
        </p:nvSpPr>
        <p:spPr>
          <a:xfrm>
            <a:off x="0" y="0"/>
            <a:ext cx="9144000" cy="11430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itle Placeholder 1"/>
          <p:cNvSpPr>
            <a:spLocks noGrp="1"/>
          </p:cNvSpPr>
          <p:nvPr>
            <p:ph type="title"/>
          </p:nvPr>
        </p:nvSpPr>
        <p:spPr>
          <a:xfrm>
            <a:off x="1524000" y="76200"/>
            <a:ext cx="7086600" cy="99060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16" name="Slide Number Placeholder 15"/>
          <p:cNvSpPr>
            <a:spLocks noGrp="1"/>
          </p:cNvSpPr>
          <p:nvPr>
            <p:ph type="sldNum" sz="quarter" idx="4"/>
          </p:nvPr>
        </p:nvSpPr>
        <p:spPr>
          <a:xfrm>
            <a:off x="4229100" y="6492875"/>
            <a:ext cx="685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Arial"/>
                <a:cs typeface="Arial"/>
              </a:defRPr>
            </a:lvl1p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pic>
        <p:nvPicPr>
          <p:cNvPr id="9" name="Picture 8" descr="globus-grid_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75906"/>
            <a:ext cx="1219200" cy="984488"/>
          </a:xfrm>
          <a:prstGeom prst="rect">
            <a:avLst/>
          </a:prstGeom>
          <a:effectLst>
            <a:innerShdw blurRad="50800" dist="25400" dir="13500000">
              <a:prstClr val="black">
                <a:alpha val="50000"/>
              </a:prstClr>
            </a:innerShdw>
          </a:effectLst>
        </p:spPr>
      </p:pic>
    </p:spTree>
    <p:extLst>
      <p:ext uri="{BB962C8B-B14F-4D97-AF65-F5344CB8AC3E}">
        <p14:creationId xmlns:p14="http://schemas.microsoft.com/office/powerpoint/2010/main" val="24769992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7" r:id="rId8"/>
    <p:sldLayoutId id="2147483688" r:id="rId9"/>
    <p:sldLayoutId id="2147483689" r:id="rId10"/>
    <p:sldLayoutId id="2147483715" r:id="rId11"/>
  </p:sldLayoutIdLst>
  <p:hf hdr="0" ftr="0" dt="0"/>
  <p:txStyles>
    <p:titleStyle>
      <a:lvl1pPr algn="l" defTabSz="457200" rtl="0" eaLnBrk="1" latinLnBrk="0" hangingPunct="1">
        <a:spcBef>
          <a:spcPct val="0"/>
        </a:spcBef>
        <a:buNone/>
        <a:defRPr lang="en-US" sz="3200" kern="1200" baseline="0" dirty="0" smtClean="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PwrPtGrphc-04011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p:cNvSpPr txBox="1">
            <a:spLocks/>
          </p:cNvSpPr>
          <p:nvPr/>
        </p:nvSpPr>
        <p:spPr>
          <a:xfrm>
            <a:off x="6858000" y="6498722"/>
            <a:ext cx="2209800" cy="29630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err="1" smtClean="0">
                <a:solidFill>
                  <a:prstClr val="black">
                    <a:lumMod val="65000"/>
                    <a:lumOff val="35000"/>
                  </a:prstClr>
                </a:solidFill>
                <a:latin typeface="Arial"/>
                <a:cs typeface="Arial"/>
              </a:rPr>
              <a:t>www.</a:t>
            </a:r>
            <a:r>
              <a:rPr lang="en-US" sz="1200" dirty="0" err="1" smtClean="0">
                <a:solidFill>
                  <a:prstClr val="black">
                    <a:lumMod val="50000"/>
                    <a:lumOff val="50000"/>
                  </a:prstClr>
                </a:solidFill>
                <a:latin typeface="Arial"/>
                <a:cs typeface="Arial"/>
              </a:rPr>
              <a:t>globus</a:t>
            </a:r>
            <a:r>
              <a:rPr lang="en-US" sz="1200" dirty="0" err="1" smtClean="0">
                <a:solidFill>
                  <a:prstClr val="black">
                    <a:lumMod val="65000"/>
                    <a:lumOff val="35000"/>
                  </a:prstClr>
                </a:solidFill>
                <a:latin typeface="Arial"/>
                <a:cs typeface="Arial"/>
              </a:rPr>
              <a:t>online.org</a:t>
            </a:r>
            <a:endParaRPr lang="en-US" sz="1200" dirty="0">
              <a:solidFill>
                <a:prstClr val="black">
                  <a:lumMod val="65000"/>
                  <a:lumOff val="35000"/>
                </a:prstClr>
              </a:solidFill>
              <a:latin typeface="Arial"/>
              <a:cs typeface="Arial"/>
            </a:endParaRPr>
          </a:p>
        </p:txBody>
      </p:sp>
      <p:sp>
        <p:nvSpPr>
          <p:cNvPr id="14" name="Rectangle 13"/>
          <p:cNvSpPr/>
          <p:nvPr/>
        </p:nvSpPr>
        <p:spPr>
          <a:xfrm>
            <a:off x="0" y="0"/>
            <a:ext cx="9144000" cy="11430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itle Placeholder 1"/>
          <p:cNvSpPr>
            <a:spLocks noGrp="1"/>
          </p:cNvSpPr>
          <p:nvPr>
            <p:ph type="title"/>
          </p:nvPr>
        </p:nvSpPr>
        <p:spPr>
          <a:xfrm>
            <a:off x="1524000" y="76200"/>
            <a:ext cx="7086600" cy="990600"/>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pic>
        <p:nvPicPr>
          <p:cNvPr id="15" name="Picture 14" descr="gO_White_Transparent.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 y="87512"/>
            <a:ext cx="1219200" cy="978467"/>
          </a:xfrm>
          <a:prstGeom prst="rect">
            <a:avLst/>
          </a:prstGeom>
          <a:ln>
            <a:noFill/>
          </a:ln>
          <a:effectLst>
            <a:innerShdw blurRad="63500" dist="38100" dir="13500000">
              <a:prstClr val="black">
                <a:alpha val="50000"/>
              </a:prstClr>
            </a:innerShdw>
          </a:effectLst>
        </p:spPr>
      </p:pic>
      <p:sp>
        <p:nvSpPr>
          <p:cNvPr id="16" name="Slide Number Placeholder 15"/>
          <p:cNvSpPr>
            <a:spLocks noGrp="1"/>
          </p:cNvSpPr>
          <p:nvPr>
            <p:ph type="sldNum" sz="quarter" idx="4"/>
          </p:nvPr>
        </p:nvSpPr>
        <p:spPr>
          <a:xfrm>
            <a:off x="4229100" y="6492875"/>
            <a:ext cx="685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Arial"/>
                <a:cs typeface="Arial"/>
              </a:defRPr>
            </a:lvl1pPr>
          </a:lstStyle>
          <a:p>
            <a:fld id="{A75563C1-AFDE-7C43-A447-8DCD825537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437101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03" r:id="rId8"/>
    <p:sldLayoutId id="2147483712" r:id="rId9"/>
    <p:sldLayoutId id="2147483713" r:id="rId10"/>
    <p:sldLayoutId id="2147483714" r:id="rId11"/>
  </p:sldLayoutIdLst>
  <p:hf hdr="0" ftr="0" dt="0"/>
  <p:txStyles>
    <p:titleStyle>
      <a:lvl1pPr algn="l" defTabSz="457200" rtl="0" eaLnBrk="1" latinLnBrk="0" hangingPunct="1">
        <a:spcBef>
          <a:spcPct val="0"/>
        </a:spcBef>
        <a:buNone/>
        <a:defRPr lang="en-US" sz="3200" kern="1200" baseline="0" dirty="0" smtClean="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png"/><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3.xml"/><Relationship Id="rId2"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38.png"/><Relationship Id="rId1" Type="http://schemas.openxmlformats.org/officeDocument/2006/relationships/slideLayout" Target="../slideLayouts/slideLayout29.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hyperlink" Target="http://www.globusonline.org" TargetMode="External"/><Relationship Id="rId4" Type="http://schemas.openxmlformats.org/officeDocument/2006/relationships/image" Target="../media/image43.png"/><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3.xml"/><Relationship Id="rId2"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glbousonline.org" TargetMode="External"/><Relationship Id="rId4" Type="http://schemas.openxmlformats.org/officeDocument/2006/relationships/hyperlink" Target="mailto:support@globusonline.org" TargetMode="External"/><Relationship Id="rId1" Type="http://schemas.openxmlformats.org/officeDocument/2006/relationships/slideLayout" Target="../slideLayouts/slideLayout23.xml"/><Relationship Id="rId2" Type="http://schemas.openxmlformats.org/officeDocument/2006/relationships/hyperlink" Target="https://www.globusonline.org/sign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oleObject" Target="../embeddings/Microsoft_Word_97_-_2004_Document1.doc"/><Relationship Id="rId7" Type="http://schemas.openxmlformats.org/officeDocument/2006/relationships/image" Target="../media/image14.wmf"/><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Simplifying Large-Scale Data Movement with Globus</a:t>
            </a:r>
            <a:endParaRPr lang="en-US" dirty="0"/>
          </a:p>
        </p:txBody>
      </p:sp>
      <p:sp>
        <p:nvSpPr>
          <p:cNvPr id="4" name="Content Placeholder 3"/>
          <p:cNvSpPr>
            <a:spLocks noGrp="1"/>
          </p:cNvSpPr>
          <p:nvPr>
            <p:ph sz="quarter" idx="10"/>
          </p:nvPr>
        </p:nvSpPr>
        <p:spPr/>
        <p:txBody>
          <a:bodyPr/>
          <a:lstStyle/>
          <a:p>
            <a:pPr>
              <a:lnSpc>
                <a:spcPct val="80000"/>
              </a:lnSpc>
            </a:pPr>
            <a:r>
              <a:rPr lang="en-US" sz="2000" dirty="0" smtClean="0"/>
              <a:t>Steve Tuecke</a:t>
            </a:r>
          </a:p>
          <a:p>
            <a:pPr>
              <a:lnSpc>
                <a:spcPct val="80000"/>
              </a:lnSpc>
            </a:pPr>
            <a:r>
              <a:rPr lang="en-US" sz="2000" dirty="0" smtClean="0"/>
              <a:t>Deputy Director, Computation Institute</a:t>
            </a:r>
          </a:p>
          <a:p>
            <a:pPr>
              <a:lnSpc>
                <a:spcPct val="80000"/>
              </a:lnSpc>
            </a:pPr>
            <a:r>
              <a:rPr lang="en-US" sz="2000" dirty="0" smtClean="0"/>
              <a:t>University of Chicago &amp; Argonne National Laboratory</a:t>
            </a:r>
          </a:p>
        </p:txBody>
      </p:sp>
      <p:pic>
        <p:nvPicPr>
          <p:cNvPr id="8" name="Picture 7"/>
          <p:cNvPicPr>
            <a:picLocks noChangeAspect="1"/>
          </p:cNvPicPr>
          <p:nvPr/>
        </p:nvPicPr>
        <p:blipFill>
          <a:blip r:embed="rId3"/>
          <a:stretch>
            <a:fillRect/>
          </a:stretch>
        </p:blipFill>
        <p:spPr>
          <a:xfrm>
            <a:off x="4559300" y="3416300"/>
            <a:ext cx="12700" cy="12700"/>
          </a:xfrm>
          <a:prstGeom prst="rect">
            <a:avLst/>
          </a:prstGeom>
        </p:spPr>
      </p:pic>
      <p:pic>
        <p:nvPicPr>
          <p:cNvPr id="9" name="Picture 8"/>
          <p:cNvPicPr>
            <a:picLocks noChangeAspect="1"/>
          </p:cNvPicPr>
          <p:nvPr/>
        </p:nvPicPr>
        <p:blipFill>
          <a:blip r:embed="rId3"/>
          <a:stretch>
            <a:fillRect/>
          </a:stretch>
        </p:blipFill>
        <p:spPr>
          <a:xfrm>
            <a:off x="4559300" y="3416300"/>
            <a:ext cx="12700" cy="12700"/>
          </a:xfrm>
          <a:prstGeom prst="rect">
            <a:avLst/>
          </a:prstGeom>
        </p:spPr>
      </p:pic>
      <p:pic>
        <p:nvPicPr>
          <p:cNvPr id="10" name="Picture 9"/>
          <p:cNvPicPr>
            <a:picLocks noChangeAspect="1"/>
          </p:cNvPicPr>
          <p:nvPr/>
        </p:nvPicPr>
        <p:blipFill>
          <a:blip r:embed="rId3"/>
          <a:stretch>
            <a:fillRect/>
          </a:stretch>
        </p:blipFill>
        <p:spPr>
          <a:xfrm>
            <a:off x="4559300" y="3416300"/>
            <a:ext cx="12700" cy="12700"/>
          </a:xfrm>
          <a:prstGeom prst="rect">
            <a:avLst/>
          </a:prstGeom>
        </p:spPr>
      </p:pic>
    </p:spTree>
    <p:extLst>
      <p:ext uri="{BB962C8B-B14F-4D97-AF65-F5344CB8AC3E}">
        <p14:creationId xmlns:p14="http://schemas.microsoft.com/office/powerpoint/2010/main" val="819642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a:stretch>
            <a:fillRect/>
          </a:stretch>
        </p:blipFill>
        <p:spPr>
          <a:xfrm>
            <a:off x="152400" y="2209800"/>
            <a:ext cx="1701800" cy="1562100"/>
          </a:xfrm>
          <a:prstGeom prst="rect">
            <a:avLst/>
          </a:prstGeom>
        </p:spPr>
      </p:pic>
      <p:sp>
        <p:nvSpPr>
          <p:cNvPr id="2" name="Content Placeholder 1"/>
          <p:cNvSpPr>
            <a:spLocks noGrp="1"/>
          </p:cNvSpPr>
          <p:nvPr>
            <p:ph idx="1"/>
          </p:nvPr>
        </p:nvSpPr>
        <p:spPr>
          <a:xfrm>
            <a:off x="264873" y="1219200"/>
            <a:ext cx="8442431" cy="533400"/>
          </a:xfrm>
        </p:spPr>
        <p:txBody>
          <a:bodyPr/>
          <a:lstStyle/>
          <a:p>
            <a:pPr algn="ctr"/>
            <a:r>
              <a:rPr lang="en-US" sz="2400" dirty="0" smtClean="0">
                <a:solidFill>
                  <a:schemeClr val="tx1"/>
                </a:solidFill>
              </a:rPr>
              <a:t>What should be trivial…</a:t>
            </a:r>
            <a:endParaRPr lang="en-US" sz="2400" dirty="0">
              <a:solidFill>
                <a:schemeClr val="tx1"/>
              </a:solidFill>
            </a:endParaRPr>
          </a:p>
        </p:txBody>
      </p:sp>
      <p:sp>
        <p:nvSpPr>
          <p:cNvPr id="3" name="Title 2"/>
          <p:cNvSpPr>
            <a:spLocks noGrp="1"/>
          </p:cNvSpPr>
          <p:nvPr>
            <p:ph type="title"/>
          </p:nvPr>
        </p:nvSpPr>
        <p:spPr/>
        <p:txBody>
          <a:bodyPr>
            <a:normAutofit fontScale="90000"/>
          </a:bodyPr>
          <a:lstStyle/>
          <a:p>
            <a:r>
              <a:rPr lang="en-US" b="1" dirty="0" smtClean="0"/>
              <a:t>The Challenge: Moving Big Data </a:t>
            </a:r>
            <a:r>
              <a:rPr lang="en-US" b="1" i="1" dirty="0" smtClean="0"/>
              <a:t>Easily</a:t>
            </a:r>
            <a:endParaRPr lang="en-US" b="1" i="1" dirty="0"/>
          </a:p>
        </p:txBody>
      </p:sp>
      <p:sp>
        <p:nvSpPr>
          <p:cNvPr id="4" name="Slide Number Placeholder 3"/>
          <p:cNvSpPr>
            <a:spLocks noGrp="1"/>
          </p:cNvSpPr>
          <p:nvPr>
            <p:ph type="sldNum" sz="quarter" idx="10"/>
          </p:nvPr>
        </p:nvSpPr>
        <p:spPr/>
        <p:txBody>
          <a:bodyPr/>
          <a:lstStyle/>
          <a:p>
            <a:fld id="{BED86F0A-5EC0-B040-A6A2-A482FA242476}" type="slidenum">
              <a:rPr lang="en-US" smtClean="0"/>
              <a:pPr/>
              <a:t>10</a:t>
            </a:fld>
            <a:endParaRPr lang="en-US" dirty="0"/>
          </a:p>
        </p:txBody>
      </p:sp>
      <p:cxnSp>
        <p:nvCxnSpPr>
          <p:cNvPr id="7" name="Straight Arrow Connector 6"/>
          <p:cNvCxnSpPr/>
          <p:nvPr/>
        </p:nvCxnSpPr>
        <p:spPr>
          <a:xfrm>
            <a:off x="5560565" y="2133600"/>
            <a:ext cx="1792785" cy="0"/>
          </a:xfrm>
          <a:prstGeom prst="straightConnector1">
            <a:avLst/>
          </a:prstGeom>
          <a:noFill/>
          <a:ln w="57150" cap="flat" cmpd="sng" algn="ctr">
            <a:solidFill>
              <a:srgbClr val="0D7FCD"/>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 name="Content Placeholder 1"/>
          <p:cNvSpPr txBox="1">
            <a:spLocks/>
          </p:cNvSpPr>
          <p:nvPr/>
        </p:nvSpPr>
        <p:spPr>
          <a:xfrm>
            <a:off x="264874" y="3848100"/>
            <a:ext cx="8498126" cy="533400"/>
          </a:xfrm>
          <a:prstGeom prst="rect">
            <a:avLst/>
          </a:prstGeom>
        </p:spPr>
        <p:txBody>
          <a:bodyPr/>
          <a:lstStyle>
            <a:lvl1pPr marL="342900" indent="-342900" algn="l" defTabSz="457200" rtl="0" eaLnBrk="1" latinLnBrk="0" hangingPunct="1">
              <a:spcBef>
                <a:spcPct val="20000"/>
              </a:spcBef>
              <a:buFont typeface="Arial"/>
              <a:buChar char="•"/>
              <a:defRPr sz="2800" b="1"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smtClean="0">
                <a:solidFill>
                  <a:schemeClr val="tx1"/>
                </a:solidFill>
              </a:rPr>
              <a:t>… can be painfully tedious and time-consuming</a:t>
            </a:r>
            <a:endParaRPr lang="en-US" sz="2400" dirty="0">
              <a:solidFill>
                <a:schemeClr val="tx1"/>
              </a:solidFill>
            </a:endParaRPr>
          </a:p>
        </p:txBody>
      </p:sp>
      <p:sp>
        <p:nvSpPr>
          <p:cNvPr id="27" name="Rectangular Callout 26"/>
          <p:cNvSpPr/>
          <p:nvPr/>
        </p:nvSpPr>
        <p:spPr>
          <a:xfrm>
            <a:off x="1295400" y="1795855"/>
            <a:ext cx="3011727" cy="871146"/>
          </a:xfrm>
          <a:prstGeom prst="wedgeRectCallout">
            <a:avLst>
              <a:gd name="adj1" fmla="val -33420"/>
              <a:gd name="adj2" fmla="val 75847"/>
            </a:avLst>
          </a:prstGeom>
          <a:solidFill>
            <a:schemeClr val="bg2"/>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lnSpc>
                <a:spcPct val="90000"/>
              </a:lnSpc>
            </a:pPr>
            <a:r>
              <a:rPr lang="en-US" i="1" dirty="0">
                <a:solidFill>
                  <a:schemeClr val="tx1"/>
                </a:solidFill>
                <a:latin typeface="Calisto MT"/>
                <a:cs typeface="Calisto MT"/>
              </a:rPr>
              <a:t>“I need my data </a:t>
            </a:r>
            <a:r>
              <a:rPr lang="en-US" b="1" i="1" dirty="0">
                <a:solidFill>
                  <a:schemeClr val="tx1"/>
                </a:solidFill>
                <a:latin typeface="Calisto MT"/>
                <a:cs typeface="Calisto MT"/>
              </a:rPr>
              <a:t>over there </a:t>
            </a:r>
            <a:r>
              <a:rPr lang="en-US" i="1" dirty="0">
                <a:solidFill>
                  <a:schemeClr val="tx1"/>
                </a:solidFill>
                <a:latin typeface="Calisto MT"/>
                <a:cs typeface="Calisto MT"/>
              </a:rPr>
              <a:t>– at my </a:t>
            </a:r>
            <a:r>
              <a:rPr lang="en-US" i="1" dirty="0" smtClean="0">
                <a:solidFill>
                  <a:schemeClr val="tx1"/>
                </a:solidFill>
                <a:latin typeface="Calisto MT"/>
                <a:cs typeface="Calisto MT"/>
              </a:rPr>
              <a:t>_____” </a:t>
            </a:r>
            <a:r>
              <a:rPr lang="en-US" i="1" dirty="0">
                <a:solidFill>
                  <a:schemeClr val="tx1"/>
                </a:solidFill>
                <a:latin typeface="Calisto MT"/>
                <a:cs typeface="Calisto MT"/>
              </a:rPr>
              <a:t>( supercomputing center, campus server, etc.)</a:t>
            </a:r>
          </a:p>
          <a:p>
            <a:pPr algn="ctr"/>
            <a:endParaRPr lang="en-US" i="1" dirty="0">
              <a:solidFill>
                <a:schemeClr val="tx1"/>
              </a:solidFill>
              <a:latin typeface="Calisto MT"/>
              <a:cs typeface="Calisto MT"/>
            </a:endParaRPr>
          </a:p>
        </p:txBody>
      </p:sp>
      <p:sp>
        <p:nvSpPr>
          <p:cNvPr id="28" name="TextBox 27"/>
          <p:cNvSpPr txBox="1"/>
          <p:nvPr/>
        </p:nvSpPr>
        <p:spPr>
          <a:xfrm>
            <a:off x="4598579" y="1808179"/>
            <a:ext cx="880501" cy="584776"/>
          </a:xfrm>
          <a:prstGeom prst="rect">
            <a:avLst/>
          </a:prstGeom>
          <a:noFill/>
        </p:spPr>
        <p:txBody>
          <a:bodyPr wrap="square" rtlCol="0">
            <a:spAutoFit/>
          </a:bodyPr>
          <a:lstStyle/>
          <a:p>
            <a:pPr algn="ctr"/>
            <a:r>
              <a:rPr lang="en-US" sz="1600" b="1" dirty="0" smtClean="0">
                <a:latin typeface="Arial"/>
                <a:cs typeface="Arial"/>
              </a:rPr>
              <a:t>Data Source</a:t>
            </a:r>
            <a:endParaRPr lang="en-US" sz="1600" b="1" dirty="0">
              <a:latin typeface="Arial"/>
              <a:cs typeface="Arial"/>
            </a:endParaRPr>
          </a:p>
        </p:txBody>
      </p:sp>
      <p:sp>
        <p:nvSpPr>
          <p:cNvPr id="29" name="TextBox 28"/>
          <p:cNvSpPr txBox="1"/>
          <p:nvPr/>
        </p:nvSpPr>
        <p:spPr>
          <a:xfrm>
            <a:off x="7353350" y="1810434"/>
            <a:ext cx="1409650" cy="584776"/>
          </a:xfrm>
          <a:prstGeom prst="rect">
            <a:avLst/>
          </a:prstGeom>
          <a:noFill/>
        </p:spPr>
        <p:txBody>
          <a:bodyPr wrap="square" rtlCol="0">
            <a:spAutoFit/>
          </a:bodyPr>
          <a:lstStyle/>
          <a:p>
            <a:pPr algn="ctr"/>
            <a:r>
              <a:rPr lang="en-US" sz="1600" b="1" dirty="0" smtClean="0">
                <a:latin typeface="Arial"/>
                <a:cs typeface="Arial"/>
              </a:rPr>
              <a:t>Data Destination</a:t>
            </a:r>
            <a:endParaRPr lang="en-US" sz="1600" b="1" dirty="0">
              <a:latin typeface="Arial"/>
              <a:cs typeface="Arial"/>
            </a:endParaRPr>
          </a:p>
        </p:txBody>
      </p:sp>
      <p:grpSp>
        <p:nvGrpSpPr>
          <p:cNvPr id="5" name="Group 4"/>
          <p:cNvGrpSpPr/>
          <p:nvPr/>
        </p:nvGrpSpPr>
        <p:grpSpPr>
          <a:xfrm>
            <a:off x="264874" y="4425590"/>
            <a:ext cx="8442431" cy="1899010"/>
            <a:chOff x="264874" y="4425590"/>
            <a:chExt cx="8442431" cy="1899010"/>
          </a:xfrm>
        </p:grpSpPr>
        <p:cxnSp>
          <p:nvCxnSpPr>
            <p:cNvPr id="20" name="Straight Arrow Connector 19"/>
            <p:cNvCxnSpPr/>
            <p:nvPr/>
          </p:nvCxnSpPr>
          <p:spPr>
            <a:xfrm>
              <a:off x="3499363" y="5029200"/>
              <a:ext cx="1066800" cy="0"/>
            </a:xfrm>
            <a:prstGeom prst="straightConnector1">
              <a:avLst/>
            </a:prstGeom>
            <a:noFill/>
            <a:ln w="57150" cap="flat" cmpd="sng" algn="ctr">
              <a:solidFill>
                <a:srgbClr val="800000"/>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19600" y="4797552"/>
              <a:ext cx="1790700" cy="369332"/>
            </a:xfrm>
            <a:prstGeom prst="rect">
              <a:avLst/>
            </a:prstGeom>
            <a:noFill/>
          </p:spPr>
          <p:txBody>
            <a:bodyPr wrap="square" rtlCol="0">
              <a:spAutoFit/>
            </a:bodyPr>
            <a:lstStyle/>
            <a:p>
              <a:pPr algn="ctr"/>
              <a:r>
                <a:rPr lang="en-US" b="1" i="1" dirty="0" smtClean="0">
                  <a:solidFill>
                    <a:srgbClr val="800000"/>
                  </a:solidFill>
                </a:rPr>
                <a:t>! </a:t>
              </a:r>
              <a:r>
                <a:rPr lang="en-US" b="1" i="1" dirty="0" err="1" smtClean="0">
                  <a:solidFill>
                    <a:srgbClr val="800000"/>
                  </a:solidFill>
                </a:rPr>
                <a:t>Config</a:t>
              </a:r>
              <a:r>
                <a:rPr lang="en-US" b="1" i="1" dirty="0" smtClean="0">
                  <a:solidFill>
                    <a:srgbClr val="800000"/>
                  </a:solidFill>
                </a:rPr>
                <a:t> issues</a:t>
              </a:r>
              <a:endParaRPr lang="en-US" b="1" i="1" dirty="0">
                <a:solidFill>
                  <a:srgbClr val="800000"/>
                </a:solidFill>
              </a:endParaRPr>
            </a:p>
          </p:txBody>
        </p:sp>
        <p:cxnSp>
          <p:nvCxnSpPr>
            <p:cNvPr id="34" name="Straight Arrow Connector 33"/>
            <p:cNvCxnSpPr/>
            <p:nvPr/>
          </p:nvCxnSpPr>
          <p:spPr>
            <a:xfrm>
              <a:off x="3499363" y="5475035"/>
              <a:ext cx="1970249" cy="0"/>
            </a:xfrm>
            <a:prstGeom prst="straightConnector1">
              <a:avLst/>
            </a:prstGeom>
            <a:noFill/>
            <a:ln w="57150" cap="flat" cmpd="sng" algn="ctr">
              <a:solidFill>
                <a:srgbClr val="800000"/>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455562" y="5428003"/>
              <a:ext cx="2192256" cy="544765"/>
            </a:xfrm>
            <a:prstGeom prst="rect">
              <a:avLst/>
            </a:prstGeom>
            <a:noFill/>
          </p:spPr>
          <p:txBody>
            <a:bodyPr wrap="square" rtlCol="0">
              <a:spAutoFit/>
            </a:bodyPr>
            <a:lstStyle/>
            <a:p>
              <a:pPr algn="ctr">
                <a:lnSpc>
                  <a:spcPct val="80000"/>
                </a:lnSpc>
              </a:pPr>
              <a:r>
                <a:rPr lang="en-US" b="1" i="1" dirty="0" smtClean="0">
                  <a:solidFill>
                    <a:srgbClr val="800000"/>
                  </a:solidFill>
                </a:rPr>
                <a:t>! Unexpected failure = manual retry</a:t>
              </a:r>
              <a:endParaRPr lang="en-US" b="1" i="1" dirty="0">
                <a:solidFill>
                  <a:srgbClr val="800000"/>
                </a:solidFill>
              </a:endParaRPr>
            </a:p>
          </p:txBody>
        </p:sp>
        <p:sp>
          <p:nvSpPr>
            <p:cNvPr id="40" name="Freeform 39"/>
            <p:cNvSpPr/>
            <p:nvPr/>
          </p:nvSpPr>
          <p:spPr>
            <a:xfrm>
              <a:off x="3267970" y="5562600"/>
              <a:ext cx="2209800" cy="589302"/>
            </a:xfrm>
            <a:custGeom>
              <a:avLst/>
              <a:gdLst>
                <a:gd name="connsiteX0" fmla="*/ 0 w 5080173"/>
                <a:gd name="connsiteY0" fmla="*/ 0 h 3040390"/>
                <a:gd name="connsiteX1" fmla="*/ 1070821 w 5080173"/>
                <a:gd name="connsiteY1" fmla="*/ 1606322 h 3040390"/>
                <a:gd name="connsiteX2" fmla="*/ 2278607 w 5080173"/>
                <a:gd name="connsiteY2" fmla="*/ 2266284 h 3040390"/>
                <a:gd name="connsiteX3" fmla="*/ 2801566 w 5080173"/>
                <a:gd name="connsiteY3" fmla="*/ 2963602 h 3040390"/>
                <a:gd name="connsiteX4" fmla="*/ 4021804 w 5080173"/>
                <a:gd name="connsiteY4" fmla="*/ 2727012 h 3040390"/>
                <a:gd name="connsiteX5" fmla="*/ 5080173 w 5080173"/>
                <a:gd name="connsiteY5" fmla="*/ 2876438 h 3040390"/>
                <a:gd name="connsiteX0" fmla="*/ 0 w 5080173"/>
                <a:gd name="connsiteY0" fmla="*/ 0 h 3040390"/>
                <a:gd name="connsiteX1" fmla="*/ 522959 w 5080173"/>
                <a:gd name="connsiteY1" fmla="*/ 8841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980159 w 5080173"/>
                <a:gd name="connsiteY1" fmla="*/ 8841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1361159 w 5080173"/>
                <a:gd name="connsiteY1" fmla="*/ 6555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1361159 w 5080173"/>
                <a:gd name="connsiteY1" fmla="*/ 655500 h 3040390"/>
                <a:gd name="connsiteX2" fmla="*/ 1451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4081466"/>
                <a:gd name="connsiteY0" fmla="*/ 0 h 2976196"/>
                <a:gd name="connsiteX1" fmla="*/ 1361159 w 4081466"/>
                <a:gd name="connsiteY1" fmla="*/ 655500 h 2976196"/>
                <a:gd name="connsiteX2" fmla="*/ 1451821 w 4081466"/>
                <a:gd name="connsiteY2" fmla="*/ 1606322 h 2976196"/>
                <a:gd name="connsiteX3" fmla="*/ 2278607 w 4081466"/>
                <a:gd name="connsiteY3" fmla="*/ 2266284 h 2976196"/>
                <a:gd name="connsiteX4" fmla="*/ 2801566 w 4081466"/>
                <a:gd name="connsiteY4" fmla="*/ 2963602 h 2976196"/>
                <a:gd name="connsiteX5" fmla="*/ 4021804 w 4081466"/>
                <a:gd name="connsiteY5" fmla="*/ 2727012 h 2976196"/>
                <a:gd name="connsiteX6" fmla="*/ 2844133 w 4081466"/>
                <a:gd name="connsiteY6" fmla="*/ 1724005 h 2976196"/>
                <a:gd name="connsiteX0" fmla="*/ 0 w 3122921"/>
                <a:gd name="connsiteY0" fmla="*/ 0 h 2964800"/>
                <a:gd name="connsiteX1" fmla="*/ 1361159 w 3122921"/>
                <a:gd name="connsiteY1" fmla="*/ 655500 h 2964800"/>
                <a:gd name="connsiteX2" fmla="*/ 1451821 w 3122921"/>
                <a:gd name="connsiteY2" fmla="*/ 1606322 h 2964800"/>
                <a:gd name="connsiteX3" fmla="*/ 2278607 w 3122921"/>
                <a:gd name="connsiteY3" fmla="*/ 2266284 h 2964800"/>
                <a:gd name="connsiteX4" fmla="*/ 2801566 w 3122921"/>
                <a:gd name="connsiteY4" fmla="*/ 2963602 h 2964800"/>
                <a:gd name="connsiteX5" fmla="*/ 2984084 w 3122921"/>
                <a:gd name="connsiteY5" fmla="*/ 2444784 h 2964800"/>
                <a:gd name="connsiteX6" fmla="*/ 2844133 w 3122921"/>
                <a:gd name="connsiteY6" fmla="*/ 1724005 h 2964800"/>
                <a:gd name="connsiteX0" fmla="*/ 0 w 3122921"/>
                <a:gd name="connsiteY0" fmla="*/ 0 h 2637284"/>
                <a:gd name="connsiteX1" fmla="*/ 1361159 w 3122921"/>
                <a:gd name="connsiteY1" fmla="*/ 655500 h 2637284"/>
                <a:gd name="connsiteX2" fmla="*/ 1451821 w 3122921"/>
                <a:gd name="connsiteY2" fmla="*/ 1606322 h 2637284"/>
                <a:gd name="connsiteX3" fmla="*/ 2278607 w 3122921"/>
                <a:gd name="connsiteY3" fmla="*/ 2266284 h 2637284"/>
                <a:gd name="connsiteX4" fmla="*/ 2344475 w 3122921"/>
                <a:gd name="connsiteY4" fmla="*/ 2634335 h 2637284"/>
                <a:gd name="connsiteX5" fmla="*/ 2984084 w 3122921"/>
                <a:gd name="connsiteY5" fmla="*/ 2444784 h 2637284"/>
                <a:gd name="connsiteX6" fmla="*/ 2844133 w 3122921"/>
                <a:gd name="connsiteY6" fmla="*/ 1724005 h 2637284"/>
                <a:gd name="connsiteX0" fmla="*/ 0 w 3122921"/>
                <a:gd name="connsiteY0" fmla="*/ 0 h 2642216"/>
                <a:gd name="connsiteX1" fmla="*/ 1361159 w 3122921"/>
                <a:gd name="connsiteY1" fmla="*/ 655500 h 2642216"/>
                <a:gd name="connsiteX2" fmla="*/ 1451821 w 3122921"/>
                <a:gd name="connsiteY2" fmla="*/ 1606322 h 2642216"/>
                <a:gd name="connsiteX3" fmla="*/ 1623855 w 3122921"/>
                <a:gd name="connsiteY3" fmla="*/ 2501474 h 2642216"/>
                <a:gd name="connsiteX4" fmla="*/ 2344475 w 3122921"/>
                <a:gd name="connsiteY4" fmla="*/ 2634335 h 2642216"/>
                <a:gd name="connsiteX5" fmla="*/ 2984084 w 3122921"/>
                <a:gd name="connsiteY5" fmla="*/ 2444784 h 2642216"/>
                <a:gd name="connsiteX6" fmla="*/ 2844133 w 3122921"/>
                <a:gd name="connsiteY6" fmla="*/ 1724005 h 2642216"/>
                <a:gd name="connsiteX0" fmla="*/ 0 w 3122921"/>
                <a:gd name="connsiteY0" fmla="*/ 0 h 2635047"/>
                <a:gd name="connsiteX1" fmla="*/ 1361159 w 3122921"/>
                <a:gd name="connsiteY1" fmla="*/ 655500 h 2635047"/>
                <a:gd name="connsiteX2" fmla="*/ 809423 w 3122921"/>
                <a:gd name="connsiteY2" fmla="*/ 2300134 h 2635047"/>
                <a:gd name="connsiteX3" fmla="*/ 1623855 w 3122921"/>
                <a:gd name="connsiteY3" fmla="*/ 2501474 h 2635047"/>
                <a:gd name="connsiteX4" fmla="*/ 2344475 w 3122921"/>
                <a:gd name="connsiteY4" fmla="*/ 2634335 h 2635047"/>
                <a:gd name="connsiteX5" fmla="*/ 2984084 w 3122921"/>
                <a:gd name="connsiteY5" fmla="*/ 2444784 h 2635047"/>
                <a:gd name="connsiteX6" fmla="*/ 2844133 w 3122921"/>
                <a:gd name="connsiteY6" fmla="*/ 1724005 h 2635047"/>
                <a:gd name="connsiteX0" fmla="*/ 0 w 3122921"/>
                <a:gd name="connsiteY0" fmla="*/ 0 h 2635047"/>
                <a:gd name="connsiteX1" fmla="*/ 397563 w 3122921"/>
                <a:gd name="connsiteY1" fmla="*/ 2066642 h 2635047"/>
                <a:gd name="connsiteX2" fmla="*/ 809423 w 3122921"/>
                <a:gd name="connsiteY2" fmla="*/ 2300134 h 2635047"/>
                <a:gd name="connsiteX3" fmla="*/ 1623855 w 3122921"/>
                <a:gd name="connsiteY3" fmla="*/ 2501474 h 2635047"/>
                <a:gd name="connsiteX4" fmla="*/ 2344475 w 3122921"/>
                <a:gd name="connsiteY4" fmla="*/ 2634335 h 2635047"/>
                <a:gd name="connsiteX5" fmla="*/ 2984084 w 3122921"/>
                <a:gd name="connsiteY5" fmla="*/ 2444784 h 2635047"/>
                <a:gd name="connsiteX6" fmla="*/ 2844133 w 3122921"/>
                <a:gd name="connsiteY6" fmla="*/ 1724005 h 2635047"/>
                <a:gd name="connsiteX0" fmla="*/ 0 w 3024091"/>
                <a:gd name="connsiteY0" fmla="*/ 51682 h 911042"/>
                <a:gd name="connsiteX1" fmla="*/ 298733 w 3024091"/>
                <a:gd name="connsiteY1" fmla="*/ 342637 h 911042"/>
                <a:gd name="connsiteX2" fmla="*/ 710593 w 3024091"/>
                <a:gd name="connsiteY2" fmla="*/ 576129 h 911042"/>
                <a:gd name="connsiteX3" fmla="*/ 1525025 w 3024091"/>
                <a:gd name="connsiteY3" fmla="*/ 777469 h 911042"/>
                <a:gd name="connsiteX4" fmla="*/ 2245645 w 3024091"/>
                <a:gd name="connsiteY4" fmla="*/ 910330 h 911042"/>
                <a:gd name="connsiteX5" fmla="*/ 2885254 w 3024091"/>
                <a:gd name="connsiteY5" fmla="*/ 720779 h 911042"/>
                <a:gd name="connsiteX6" fmla="*/ 2745303 w 3024091"/>
                <a:gd name="connsiteY6" fmla="*/ 0 h 911042"/>
                <a:gd name="connsiteX0" fmla="*/ 0 w 2774149"/>
                <a:gd name="connsiteY0" fmla="*/ 51682 h 910444"/>
                <a:gd name="connsiteX1" fmla="*/ 298733 w 2774149"/>
                <a:gd name="connsiteY1" fmla="*/ 342637 h 910444"/>
                <a:gd name="connsiteX2" fmla="*/ 710593 w 2774149"/>
                <a:gd name="connsiteY2" fmla="*/ 576129 h 910444"/>
                <a:gd name="connsiteX3" fmla="*/ 1525025 w 2774149"/>
                <a:gd name="connsiteY3" fmla="*/ 777469 h 910444"/>
                <a:gd name="connsiteX4" fmla="*/ 2245645 w 2774149"/>
                <a:gd name="connsiteY4" fmla="*/ 910330 h 910444"/>
                <a:gd name="connsiteX5" fmla="*/ 2514639 w 2774149"/>
                <a:gd name="connsiteY5" fmla="*/ 756057 h 910444"/>
                <a:gd name="connsiteX6" fmla="*/ 2745303 w 2774149"/>
                <a:gd name="connsiteY6" fmla="*/ 0 h 910444"/>
                <a:gd name="connsiteX0" fmla="*/ 0 w 2774149"/>
                <a:gd name="connsiteY0" fmla="*/ 51682 h 957445"/>
                <a:gd name="connsiteX1" fmla="*/ 298733 w 2774149"/>
                <a:gd name="connsiteY1" fmla="*/ 342637 h 957445"/>
                <a:gd name="connsiteX2" fmla="*/ 710593 w 2774149"/>
                <a:gd name="connsiteY2" fmla="*/ 576129 h 957445"/>
                <a:gd name="connsiteX3" fmla="*/ 1525025 w 2774149"/>
                <a:gd name="connsiteY3" fmla="*/ 777469 h 957445"/>
                <a:gd name="connsiteX4" fmla="*/ 1837970 w 2774149"/>
                <a:gd name="connsiteY4" fmla="*/ 957368 h 957445"/>
                <a:gd name="connsiteX5" fmla="*/ 2514639 w 2774149"/>
                <a:gd name="connsiteY5" fmla="*/ 756057 h 957445"/>
                <a:gd name="connsiteX6" fmla="*/ 2745303 w 2774149"/>
                <a:gd name="connsiteY6" fmla="*/ 0 h 957445"/>
                <a:gd name="connsiteX0" fmla="*/ 0 w 2774149"/>
                <a:gd name="connsiteY0" fmla="*/ 51682 h 959848"/>
                <a:gd name="connsiteX1" fmla="*/ 298733 w 2774149"/>
                <a:gd name="connsiteY1" fmla="*/ 342637 h 959848"/>
                <a:gd name="connsiteX2" fmla="*/ 710593 w 2774149"/>
                <a:gd name="connsiteY2" fmla="*/ 576129 h 959848"/>
                <a:gd name="connsiteX3" fmla="*/ 1339718 w 2774149"/>
                <a:gd name="connsiteY3" fmla="*/ 589316 h 959848"/>
                <a:gd name="connsiteX4" fmla="*/ 1837970 w 2774149"/>
                <a:gd name="connsiteY4" fmla="*/ 957368 h 959848"/>
                <a:gd name="connsiteX5" fmla="*/ 2514639 w 2774149"/>
                <a:gd name="connsiteY5" fmla="*/ 756057 h 959848"/>
                <a:gd name="connsiteX6" fmla="*/ 2745303 w 2774149"/>
                <a:gd name="connsiteY6" fmla="*/ 0 h 959848"/>
                <a:gd name="connsiteX0" fmla="*/ 0 w 2757118"/>
                <a:gd name="connsiteY0" fmla="*/ 51682 h 958937"/>
                <a:gd name="connsiteX1" fmla="*/ 298733 w 2757118"/>
                <a:gd name="connsiteY1" fmla="*/ 342637 h 958937"/>
                <a:gd name="connsiteX2" fmla="*/ 710593 w 2757118"/>
                <a:gd name="connsiteY2" fmla="*/ 576129 h 958937"/>
                <a:gd name="connsiteX3" fmla="*/ 1339718 w 2757118"/>
                <a:gd name="connsiteY3" fmla="*/ 589316 h 958937"/>
                <a:gd name="connsiteX4" fmla="*/ 1837970 w 2757118"/>
                <a:gd name="connsiteY4" fmla="*/ 957368 h 958937"/>
                <a:gd name="connsiteX5" fmla="*/ 2465225 w 2757118"/>
                <a:gd name="connsiteY5" fmla="*/ 426791 h 958937"/>
                <a:gd name="connsiteX6" fmla="*/ 2745303 w 2757118"/>
                <a:gd name="connsiteY6" fmla="*/ 0 h 958937"/>
                <a:gd name="connsiteX0" fmla="*/ 0 w 2757118"/>
                <a:gd name="connsiteY0" fmla="*/ 51682 h 609918"/>
                <a:gd name="connsiteX1" fmla="*/ 298733 w 2757118"/>
                <a:gd name="connsiteY1" fmla="*/ 342637 h 609918"/>
                <a:gd name="connsiteX2" fmla="*/ 710593 w 2757118"/>
                <a:gd name="connsiteY2" fmla="*/ 576129 h 609918"/>
                <a:gd name="connsiteX3" fmla="*/ 1339718 w 2757118"/>
                <a:gd name="connsiteY3" fmla="*/ 589316 h 609918"/>
                <a:gd name="connsiteX4" fmla="*/ 1862678 w 2757118"/>
                <a:gd name="connsiteY4" fmla="*/ 392911 h 609918"/>
                <a:gd name="connsiteX5" fmla="*/ 2465225 w 2757118"/>
                <a:gd name="connsiteY5" fmla="*/ 426791 h 609918"/>
                <a:gd name="connsiteX6" fmla="*/ 2745303 w 2757118"/>
                <a:gd name="connsiteY6" fmla="*/ 0 h 609918"/>
                <a:gd name="connsiteX0" fmla="*/ 0 w 2757118"/>
                <a:gd name="connsiteY0" fmla="*/ 51682 h 589366"/>
                <a:gd name="connsiteX1" fmla="*/ 298733 w 2757118"/>
                <a:gd name="connsiteY1" fmla="*/ 342637 h 589366"/>
                <a:gd name="connsiteX2" fmla="*/ 895900 w 2757118"/>
                <a:gd name="connsiteY2" fmla="*/ 411496 h 589366"/>
                <a:gd name="connsiteX3" fmla="*/ 1339718 w 2757118"/>
                <a:gd name="connsiteY3" fmla="*/ 589316 h 589366"/>
                <a:gd name="connsiteX4" fmla="*/ 1862678 w 2757118"/>
                <a:gd name="connsiteY4" fmla="*/ 392911 h 589366"/>
                <a:gd name="connsiteX5" fmla="*/ 2465225 w 2757118"/>
                <a:gd name="connsiteY5" fmla="*/ 426791 h 589366"/>
                <a:gd name="connsiteX6" fmla="*/ 2745303 w 2757118"/>
                <a:gd name="connsiteY6" fmla="*/ 0 h 58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7118" h="589366">
                  <a:moveTo>
                    <a:pt x="0" y="51682"/>
                  </a:moveTo>
                  <a:cubicBezTo>
                    <a:pt x="87160" y="199032"/>
                    <a:pt x="149416" y="282668"/>
                    <a:pt x="298733" y="342637"/>
                  </a:cubicBezTo>
                  <a:cubicBezTo>
                    <a:pt x="448050" y="402606"/>
                    <a:pt x="722403" y="370383"/>
                    <a:pt x="895900" y="411496"/>
                  </a:cubicBezTo>
                  <a:cubicBezTo>
                    <a:pt x="1069397" y="452609"/>
                    <a:pt x="1178588" y="592414"/>
                    <a:pt x="1339718" y="589316"/>
                  </a:cubicBezTo>
                  <a:cubicBezTo>
                    <a:pt x="1500848" y="586219"/>
                    <a:pt x="1675094" y="419999"/>
                    <a:pt x="1862678" y="392911"/>
                  </a:cubicBezTo>
                  <a:cubicBezTo>
                    <a:pt x="2050263" y="365824"/>
                    <a:pt x="2085457" y="441318"/>
                    <a:pt x="2465225" y="426791"/>
                  </a:cubicBezTo>
                  <a:cubicBezTo>
                    <a:pt x="2844993" y="412264"/>
                    <a:pt x="2745303" y="0"/>
                    <a:pt x="2745303" y="0"/>
                  </a:cubicBezTo>
                </a:path>
              </a:pathLst>
            </a:custGeom>
            <a:noFill/>
            <a:ln w="57150" cap="flat" cmpd="sng" algn="ctr">
              <a:solidFill>
                <a:srgbClr val="800000"/>
              </a:solidFill>
              <a:prstDash val="sysDash"/>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48" name="Picture 47"/>
            <p:cNvPicPr>
              <a:picLocks noChangeAspect="1"/>
            </p:cNvPicPr>
            <p:nvPr/>
          </p:nvPicPr>
          <p:blipFill>
            <a:blip r:embed="rId3"/>
            <a:stretch>
              <a:fillRect/>
            </a:stretch>
          </p:blipFill>
          <p:spPr>
            <a:xfrm>
              <a:off x="264874" y="4834467"/>
              <a:ext cx="1676400" cy="1490133"/>
            </a:xfrm>
            <a:prstGeom prst="rect">
              <a:avLst/>
            </a:prstGeom>
          </p:spPr>
        </p:pic>
        <p:sp>
          <p:nvSpPr>
            <p:cNvPr id="49" name="TextBox 48"/>
            <p:cNvSpPr txBox="1"/>
            <p:nvPr/>
          </p:nvSpPr>
          <p:spPr>
            <a:xfrm>
              <a:off x="2619964" y="4953000"/>
              <a:ext cx="880501" cy="584776"/>
            </a:xfrm>
            <a:prstGeom prst="rect">
              <a:avLst/>
            </a:prstGeom>
            <a:noFill/>
          </p:spPr>
          <p:txBody>
            <a:bodyPr wrap="square" rtlCol="0">
              <a:spAutoFit/>
            </a:bodyPr>
            <a:lstStyle/>
            <a:p>
              <a:pPr algn="ctr"/>
              <a:r>
                <a:rPr lang="en-US" sz="1600" b="1" dirty="0" smtClean="0">
                  <a:latin typeface="Arial"/>
                  <a:cs typeface="Arial"/>
                </a:rPr>
                <a:t>Data Source</a:t>
              </a:r>
              <a:endParaRPr lang="en-US" sz="1600" b="1" dirty="0">
                <a:latin typeface="Arial"/>
                <a:cs typeface="Arial"/>
              </a:endParaRPr>
            </a:p>
          </p:txBody>
        </p:sp>
        <p:sp>
          <p:nvSpPr>
            <p:cNvPr id="50" name="TextBox 49"/>
            <p:cNvSpPr txBox="1"/>
            <p:nvPr/>
          </p:nvSpPr>
          <p:spPr>
            <a:xfrm>
              <a:off x="7297655" y="4977824"/>
              <a:ext cx="1409650" cy="584776"/>
            </a:xfrm>
            <a:prstGeom prst="rect">
              <a:avLst/>
            </a:prstGeom>
            <a:noFill/>
          </p:spPr>
          <p:txBody>
            <a:bodyPr wrap="square" rtlCol="0">
              <a:spAutoFit/>
            </a:bodyPr>
            <a:lstStyle/>
            <a:p>
              <a:pPr algn="ctr"/>
              <a:r>
                <a:rPr lang="en-US" sz="1600" b="1" dirty="0" smtClean="0">
                  <a:latin typeface="Arial"/>
                  <a:cs typeface="Arial"/>
                </a:rPr>
                <a:t>Data Destination</a:t>
              </a:r>
              <a:endParaRPr lang="en-US" sz="1600" b="1" dirty="0">
                <a:latin typeface="Arial"/>
                <a:cs typeface="Arial"/>
              </a:endParaRPr>
            </a:p>
          </p:txBody>
        </p:sp>
        <p:sp>
          <p:nvSpPr>
            <p:cNvPr id="51" name="Rectangular Callout 50"/>
            <p:cNvSpPr/>
            <p:nvPr/>
          </p:nvSpPr>
          <p:spPr>
            <a:xfrm>
              <a:off x="1524000" y="4425590"/>
              <a:ext cx="1207495" cy="696019"/>
            </a:xfrm>
            <a:prstGeom prst="wedgeRectCallout">
              <a:avLst>
                <a:gd name="adj1" fmla="val -33420"/>
                <a:gd name="adj2" fmla="val 75847"/>
              </a:avLst>
            </a:prstGeom>
            <a:solidFill>
              <a:schemeClr val="bg2"/>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lnSpc>
                  <a:spcPct val="90000"/>
                </a:lnSpc>
              </a:pPr>
              <a:r>
                <a:rPr lang="en-US" b="1" i="1" dirty="0" smtClean="0">
                  <a:solidFill>
                    <a:schemeClr val="tx1"/>
                  </a:solidFill>
                  <a:latin typeface="Calisto MT"/>
                  <a:cs typeface="Calisto MT"/>
                </a:rPr>
                <a:t>“GAAAH!%&amp;@#&amp;”</a:t>
              </a:r>
              <a:endParaRPr lang="en-US" b="1" i="1" dirty="0">
                <a:solidFill>
                  <a:schemeClr val="tx1"/>
                </a:solidFill>
                <a:latin typeface="Calisto MT"/>
                <a:cs typeface="Calisto MT"/>
              </a:endParaRPr>
            </a:p>
            <a:p>
              <a:pPr algn="ctr"/>
              <a:endParaRPr lang="en-US" i="1" dirty="0">
                <a:solidFill>
                  <a:schemeClr val="tx1"/>
                </a:solidFill>
                <a:latin typeface="Calisto MT"/>
                <a:cs typeface="Calisto MT"/>
              </a:endParaRPr>
            </a:p>
          </p:txBody>
        </p:sp>
        <p:cxnSp>
          <p:nvCxnSpPr>
            <p:cNvPr id="52" name="Straight Arrow Connector 51"/>
            <p:cNvCxnSpPr/>
            <p:nvPr/>
          </p:nvCxnSpPr>
          <p:spPr>
            <a:xfrm>
              <a:off x="3499363" y="5246042"/>
              <a:ext cx="1779180" cy="3008"/>
            </a:xfrm>
            <a:prstGeom prst="straightConnector1">
              <a:avLst/>
            </a:prstGeom>
            <a:noFill/>
            <a:ln w="57150" cap="flat" cmpd="sng" algn="ctr">
              <a:solidFill>
                <a:srgbClr val="800000"/>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374923" y="5064384"/>
              <a:ext cx="1818574" cy="369332"/>
            </a:xfrm>
            <a:prstGeom prst="rect">
              <a:avLst/>
            </a:prstGeom>
            <a:noFill/>
          </p:spPr>
          <p:txBody>
            <a:bodyPr wrap="square" rtlCol="0">
              <a:spAutoFit/>
            </a:bodyPr>
            <a:lstStyle/>
            <a:p>
              <a:pPr algn="ctr"/>
              <a:r>
                <a:rPr lang="en-US" b="1" i="1" dirty="0" smtClean="0">
                  <a:solidFill>
                    <a:srgbClr val="800000"/>
                  </a:solidFill>
                </a:rPr>
                <a:t>! Firewall issues</a:t>
              </a:r>
              <a:endParaRPr lang="en-US" b="1" i="1" dirty="0">
                <a:solidFill>
                  <a:srgbClr val="800000"/>
                </a:solidFill>
              </a:endParaRPr>
            </a:p>
          </p:txBody>
        </p:sp>
      </p:grpSp>
    </p:spTree>
    <p:extLst>
      <p:ext uri="{BB962C8B-B14F-4D97-AF65-F5344CB8AC3E}">
        <p14:creationId xmlns:p14="http://schemas.microsoft.com/office/powerpoint/2010/main" val="3520705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457200" y="1524000"/>
            <a:ext cx="5257800" cy="4525963"/>
          </a:xfrm>
        </p:spPr>
        <p:txBody>
          <a:bodyPr>
            <a:noAutofit/>
          </a:bodyPr>
          <a:lstStyle/>
          <a:p>
            <a:pPr>
              <a:spcBef>
                <a:spcPts val="600"/>
              </a:spcBef>
            </a:pPr>
            <a:r>
              <a:rPr lang="en-US" sz="2400" dirty="0" smtClean="0">
                <a:solidFill>
                  <a:schemeClr val="tx1"/>
                </a:solidFill>
              </a:rPr>
              <a:t>Reliable file transfer.</a:t>
            </a:r>
          </a:p>
          <a:p>
            <a:pPr lvl="1">
              <a:spcBef>
                <a:spcPts val="600"/>
              </a:spcBef>
            </a:pPr>
            <a:r>
              <a:rPr lang="en-US" sz="1800" dirty="0" smtClean="0">
                <a:solidFill>
                  <a:schemeClr val="tx1"/>
                </a:solidFill>
              </a:rPr>
              <a:t>Easy “fire and forget” file transfers</a:t>
            </a:r>
          </a:p>
          <a:p>
            <a:pPr lvl="1">
              <a:spcBef>
                <a:spcPts val="600"/>
              </a:spcBef>
            </a:pPr>
            <a:r>
              <a:rPr lang="en-US" sz="1800" dirty="0" smtClean="0">
                <a:solidFill>
                  <a:schemeClr val="tx1"/>
                </a:solidFill>
              </a:rPr>
              <a:t>Automatic fault recovery</a:t>
            </a:r>
          </a:p>
          <a:p>
            <a:pPr lvl="1">
              <a:spcBef>
                <a:spcPts val="600"/>
              </a:spcBef>
            </a:pPr>
            <a:r>
              <a:rPr lang="en-US" sz="1800" dirty="0" smtClean="0">
                <a:solidFill>
                  <a:schemeClr val="tx1"/>
                </a:solidFill>
              </a:rPr>
              <a:t>High performance</a:t>
            </a:r>
          </a:p>
          <a:p>
            <a:pPr lvl="1">
              <a:spcBef>
                <a:spcPts val="600"/>
              </a:spcBef>
            </a:pPr>
            <a:r>
              <a:rPr lang="en-US" sz="1800" dirty="0" smtClean="0">
                <a:solidFill>
                  <a:schemeClr val="tx1"/>
                </a:solidFill>
              </a:rPr>
              <a:t>Across multiple security domains</a:t>
            </a:r>
          </a:p>
          <a:p>
            <a:pPr>
              <a:spcBef>
                <a:spcPts val="1200"/>
              </a:spcBef>
            </a:pPr>
            <a:r>
              <a:rPr lang="en-US" sz="2400" dirty="0" smtClean="0">
                <a:solidFill>
                  <a:schemeClr val="tx1"/>
                </a:solidFill>
              </a:rPr>
              <a:t>No IT required.</a:t>
            </a:r>
          </a:p>
          <a:p>
            <a:pPr lvl="1">
              <a:spcBef>
                <a:spcPts val="600"/>
              </a:spcBef>
            </a:pPr>
            <a:r>
              <a:rPr lang="en-US" sz="1800" dirty="0">
                <a:solidFill>
                  <a:schemeClr val="tx1"/>
                </a:solidFill>
              </a:rPr>
              <a:t>Software as a Service (</a:t>
            </a:r>
            <a:r>
              <a:rPr lang="en-US" sz="1800" dirty="0" err="1">
                <a:solidFill>
                  <a:schemeClr val="tx1"/>
                </a:solidFill>
              </a:rPr>
              <a:t>SaaS</a:t>
            </a:r>
            <a:r>
              <a:rPr lang="en-US" sz="1800" smtClean="0">
                <a:solidFill>
                  <a:schemeClr val="tx1"/>
                </a:solidFill>
              </a:rPr>
              <a:t>)</a:t>
            </a:r>
          </a:p>
          <a:p>
            <a:pPr lvl="1">
              <a:spcBef>
                <a:spcPts val="600"/>
              </a:spcBef>
            </a:pPr>
            <a:r>
              <a:rPr lang="en-US" sz="1800" dirty="0" smtClean="0">
                <a:solidFill>
                  <a:schemeClr val="tx1"/>
                </a:solidFill>
              </a:rPr>
              <a:t>No client software installation</a:t>
            </a:r>
          </a:p>
          <a:p>
            <a:pPr lvl="1">
              <a:spcBef>
                <a:spcPts val="600"/>
              </a:spcBef>
            </a:pPr>
            <a:r>
              <a:rPr lang="en-US" sz="1800" dirty="0" smtClean="0">
                <a:solidFill>
                  <a:schemeClr val="tx1"/>
                </a:solidFill>
              </a:rPr>
              <a:t>New features automatically available</a:t>
            </a:r>
          </a:p>
          <a:p>
            <a:pPr lvl="1">
              <a:spcBef>
                <a:spcPts val="600"/>
              </a:spcBef>
            </a:pPr>
            <a:r>
              <a:rPr lang="en-US" sz="1800" dirty="0" smtClean="0">
                <a:solidFill>
                  <a:schemeClr val="tx1"/>
                </a:solidFill>
              </a:rPr>
              <a:t>Consolidated support and troubleshooting</a:t>
            </a:r>
          </a:p>
          <a:p>
            <a:pPr lvl="1">
              <a:spcBef>
                <a:spcPts val="600"/>
              </a:spcBef>
            </a:pPr>
            <a:r>
              <a:rPr lang="en-US" sz="1800" dirty="0" smtClean="0">
                <a:solidFill>
                  <a:schemeClr val="tx1"/>
                </a:solidFill>
              </a:rPr>
              <a:t>Works with existing </a:t>
            </a:r>
            <a:r>
              <a:rPr lang="en-US" sz="1800" dirty="0" err="1" smtClean="0">
                <a:solidFill>
                  <a:schemeClr val="tx1"/>
                </a:solidFill>
              </a:rPr>
              <a:t>GridFTP</a:t>
            </a:r>
            <a:r>
              <a:rPr lang="en-US" sz="1800" dirty="0" smtClean="0">
                <a:solidFill>
                  <a:schemeClr val="tx1"/>
                </a:solidFill>
              </a:rPr>
              <a:t> servers</a:t>
            </a:r>
          </a:p>
          <a:p>
            <a:pPr lvl="1">
              <a:spcBef>
                <a:spcPts val="600"/>
              </a:spcBef>
            </a:pPr>
            <a:r>
              <a:rPr lang="en-US" sz="1800" dirty="0" smtClean="0">
                <a:solidFill>
                  <a:schemeClr val="tx1"/>
                </a:solidFill>
              </a:rPr>
              <a:t>Globus Connect solves </a:t>
            </a:r>
            <a:br>
              <a:rPr lang="en-US" sz="1800" dirty="0" smtClean="0">
                <a:solidFill>
                  <a:schemeClr val="tx1"/>
                </a:solidFill>
              </a:rPr>
            </a:br>
            <a:r>
              <a:rPr lang="en-US" sz="1800" dirty="0" smtClean="0">
                <a:solidFill>
                  <a:schemeClr val="tx1"/>
                </a:solidFill>
              </a:rPr>
              <a:t>“last mile problem”</a:t>
            </a:r>
          </a:p>
        </p:txBody>
      </p:sp>
      <p:sp>
        <p:nvSpPr>
          <p:cNvPr id="16388" name="Rectangle 2"/>
          <p:cNvSpPr>
            <a:spLocks noGrp="1" noChangeArrowheads="1"/>
          </p:cNvSpPr>
          <p:nvPr>
            <p:ph type="title"/>
          </p:nvPr>
        </p:nvSpPr>
        <p:spPr/>
        <p:txBody>
          <a:bodyPr/>
          <a:lstStyle/>
          <a:p>
            <a:r>
              <a:rPr lang="en-US" b="1" dirty="0" smtClean="0"/>
              <a:t>What is Globus Online?</a:t>
            </a:r>
            <a:endParaRPr lang="en-US" b="1" dirty="0"/>
          </a:p>
        </p:txBody>
      </p:sp>
      <p:sp>
        <p:nvSpPr>
          <p:cNvPr id="21" name="Slide Number Placeholder 20"/>
          <p:cNvSpPr>
            <a:spLocks noGrp="1"/>
          </p:cNvSpPr>
          <p:nvPr>
            <p:ph type="sldNum" sz="quarter" idx="10"/>
          </p:nvPr>
        </p:nvSpPr>
        <p:spPr/>
        <p:txBody>
          <a:bodyPr/>
          <a:lstStyle/>
          <a:p>
            <a:fld id="{6D51824A-2FDE-1249-A808-AE87E6A2667D}" type="slidenum">
              <a:rPr lang="en-US" smtClean="0"/>
              <a:pPr/>
              <a:t>11</a:t>
            </a:fld>
            <a:endParaRPr lang="en-US" dirty="0"/>
          </a:p>
        </p:txBody>
      </p:sp>
      <p:sp>
        <p:nvSpPr>
          <p:cNvPr id="4" name="TextBox 3"/>
          <p:cNvSpPr txBox="1"/>
          <p:nvPr/>
        </p:nvSpPr>
        <p:spPr>
          <a:xfrm>
            <a:off x="6858000" y="1600200"/>
            <a:ext cx="1981200" cy="1246495"/>
          </a:xfrm>
          <a:prstGeom prst="rect">
            <a:avLst/>
          </a:prstGeom>
          <a:noFill/>
        </p:spPr>
        <p:txBody>
          <a:bodyPr wrap="square" rtlCol="0">
            <a:spAutoFit/>
          </a:bodyPr>
          <a:lstStyle/>
          <a:p>
            <a:r>
              <a:rPr lang="en-US" sz="1400" b="1" i="1" dirty="0" smtClean="0">
                <a:solidFill>
                  <a:schemeClr val="tx1">
                    <a:lumMod val="65000"/>
                    <a:lumOff val="35000"/>
                  </a:schemeClr>
                </a:solidFill>
              </a:rPr>
              <a:t>“</a:t>
            </a:r>
            <a:r>
              <a:rPr lang="en-US" sz="1400" b="1" i="1" dirty="0">
                <a:solidFill>
                  <a:schemeClr val="tx1">
                    <a:lumMod val="65000"/>
                    <a:lumOff val="35000"/>
                  </a:schemeClr>
                </a:solidFill>
              </a:rPr>
              <a:t>I moved 400 GB of files and didn’t even have to think about it.”</a:t>
            </a:r>
            <a:r>
              <a:rPr lang="en-US" sz="1400" i="1" dirty="0" smtClean="0">
                <a:solidFill>
                  <a:schemeClr val="tx1">
                    <a:lumMod val="65000"/>
                    <a:lumOff val="35000"/>
                  </a:schemeClr>
                </a:solidFill>
              </a:rPr>
              <a:t> </a:t>
            </a:r>
            <a:endParaRPr lang="en-US" sz="900" i="1" dirty="0" smtClean="0">
              <a:solidFill>
                <a:schemeClr val="tx1">
                  <a:lumMod val="65000"/>
                  <a:lumOff val="35000"/>
                </a:schemeClr>
              </a:solidFill>
            </a:endParaRPr>
          </a:p>
          <a:p>
            <a:pPr marL="285750" indent="-285750">
              <a:buFont typeface="Lucida Grande"/>
              <a:buChar char="−"/>
            </a:pPr>
            <a:r>
              <a:rPr lang="en-US" sz="1200" i="1" dirty="0" smtClean="0">
                <a:solidFill>
                  <a:schemeClr val="tx1">
                    <a:lumMod val="65000"/>
                    <a:lumOff val="35000"/>
                  </a:schemeClr>
                </a:solidFill>
              </a:rPr>
              <a:t>Lawrence </a:t>
            </a:r>
            <a:r>
              <a:rPr lang="en-US" sz="1200" i="1" dirty="0">
                <a:solidFill>
                  <a:schemeClr val="tx1">
                    <a:lumMod val="65000"/>
                    <a:lumOff val="35000"/>
                  </a:schemeClr>
                </a:solidFill>
              </a:rPr>
              <a:t>Berkeley National </a:t>
            </a:r>
            <a:r>
              <a:rPr lang="en-US" sz="1200" i="1" dirty="0" smtClean="0">
                <a:solidFill>
                  <a:schemeClr val="tx1">
                    <a:lumMod val="65000"/>
                    <a:lumOff val="35000"/>
                  </a:schemeClr>
                </a:solidFill>
              </a:rPr>
              <a:t>Lab</a:t>
            </a:r>
            <a:endParaRPr lang="en-US" sz="1200" i="1" dirty="0">
              <a:solidFill>
                <a:schemeClr val="tx1">
                  <a:lumMod val="65000"/>
                  <a:lumOff val="35000"/>
                </a:schemeClr>
              </a:solidFill>
            </a:endParaRPr>
          </a:p>
        </p:txBody>
      </p:sp>
      <p:pic>
        <p:nvPicPr>
          <p:cNvPr id="9" name="Picture 8"/>
          <p:cNvPicPr>
            <a:picLocks noChangeAspect="1"/>
          </p:cNvPicPr>
          <p:nvPr/>
        </p:nvPicPr>
        <p:blipFill rotWithShape="1">
          <a:blip r:embed="rId3"/>
          <a:srcRect r="85754"/>
          <a:stretch/>
        </p:blipFill>
        <p:spPr>
          <a:xfrm>
            <a:off x="5812420" y="1676400"/>
            <a:ext cx="969379" cy="609600"/>
          </a:xfrm>
          <a:prstGeom prst="rect">
            <a:avLst/>
          </a:prstGeom>
        </p:spPr>
      </p:pic>
      <p:sp>
        <p:nvSpPr>
          <p:cNvPr id="26" name="TextBox 25"/>
          <p:cNvSpPr txBox="1"/>
          <p:nvPr/>
        </p:nvSpPr>
        <p:spPr>
          <a:xfrm>
            <a:off x="6858000" y="3124200"/>
            <a:ext cx="1981200" cy="1246495"/>
          </a:xfrm>
          <a:prstGeom prst="rect">
            <a:avLst/>
          </a:prstGeom>
          <a:noFill/>
        </p:spPr>
        <p:txBody>
          <a:bodyPr wrap="square" rtlCol="0">
            <a:spAutoFit/>
          </a:bodyPr>
          <a:lstStyle/>
          <a:p>
            <a:r>
              <a:rPr lang="en-US" sz="1400" b="1" i="1" dirty="0" smtClean="0">
                <a:solidFill>
                  <a:schemeClr val="tx1">
                    <a:lumMod val="65000"/>
                    <a:lumOff val="35000"/>
                  </a:schemeClr>
                </a:solidFill>
              </a:rPr>
              <a:t>“I</a:t>
            </a:r>
            <a:r>
              <a:rPr lang="en-US" sz="1400" i="1" dirty="0" smtClean="0"/>
              <a:t>t’s </a:t>
            </a:r>
            <a:r>
              <a:rPr lang="en-US" sz="1400" i="1" dirty="0"/>
              <a:t>just not a big deal to move big data anymore</a:t>
            </a:r>
            <a:r>
              <a:rPr lang="en-US" sz="1400" b="1" i="1" dirty="0" smtClean="0">
                <a:solidFill>
                  <a:schemeClr val="tx1">
                    <a:lumMod val="65000"/>
                    <a:lumOff val="35000"/>
                  </a:schemeClr>
                </a:solidFill>
              </a:rPr>
              <a:t>.</a:t>
            </a:r>
            <a:r>
              <a:rPr lang="en-US" sz="1400" b="1" i="1" dirty="0">
                <a:solidFill>
                  <a:schemeClr val="tx1">
                    <a:lumMod val="65000"/>
                    <a:lumOff val="35000"/>
                  </a:schemeClr>
                </a:solidFill>
              </a:rPr>
              <a:t>”</a:t>
            </a:r>
            <a:r>
              <a:rPr lang="en-US" sz="1400" i="1" dirty="0" smtClean="0">
                <a:solidFill>
                  <a:schemeClr val="tx1">
                    <a:lumMod val="65000"/>
                    <a:lumOff val="35000"/>
                  </a:schemeClr>
                </a:solidFill>
              </a:rPr>
              <a:t> </a:t>
            </a:r>
            <a:endParaRPr lang="en-US" sz="900" i="1" dirty="0" smtClean="0">
              <a:solidFill>
                <a:schemeClr val="tx1">
                  <a:lumMod val="65000"/>
                  <a:lumOff val="35000"/>
                </a:schemeClr>
              </a:solidFill>
            </a:endParaRPr>
          </a:p>
          <a:p>
            <a:pPr marL="285750" indent="-285750">
              <a:buFont typeface="Lucida Grande"/>
              <a:buChar char="−"/>
            </a:pPr>
            <a:r>
              <a:rPr lang="en-US" sz="1200" i="1" dirty="0" smtClean="0">
                <a:solidFill>
                  <a:schemeClr val="tx1">
                    <a:lumMod val="65000"/>
                    <a:lumOff val="35000"/>
                  </a:schemeClr>
                </a:solidFill>
              </a:rPr>
              <a:t>Initiative for Biomedical Informatics</a:t>
            </a:r>
            <a:endParaRPr lang="en-US" sz="1200" i="1" dirty="0">
              <a:solidFill>
                <a:schemeClr val="tx1">
                  <a:lumMod val="65000"/>
                  <a:lumOff val="35000"/>
                </a:schemeClr>
              </a:solidFill>
            </a:endParaRPr>
          </a:p>
        </p:txBody>
      </p:sp>
      <p:sp>
        <p:nvSpPr>
          <p:cNvPr id="27" name="TextBox 26"/>
          <p:cNvSpPr txBox="1"/>
          <p:nvPr/>
        </p:nvSpPr>
        <p:spPr>
          <a:xfrm>
            <a:off x="6858000" y="4648200"/>
            <a:ext cx="1981200" cy="1708160"/>
          </a:xfrm>
          <a:prstGeom prst="rect">
            <a:avLst/>
          </a:prstGeom>
          <a:noFill/>
        </p:spPr>
        <p:txBody>
          <a:bodyPr wrap="square" rtlCol="0">
            <a:spAutoFit/>
          </a:bodyPr>
          <a:lstStyle/>
          <a:p>
            <a:r>
              <a:rPr lang="en-US" sz="1400" b="1" i="1" dirty="0" smtClean="0">
                <a:solidFill>
                  <a:schemeClr val="tx1">
                    <a:lumMod val="65000"/>
                    <a:lumOff val="35000"/>
                  </a:schemeClr>
                </a:solidFill>
              </a:rPr>
              <a:t>“</a:t>
            </a:r>
            <a:r>
              <a:rPr lang="en-US" sz="1400" i="1" dirty="0"/>
              <a:t>Fantastic! I have </a:t>
            </a:r>
            <a:r>
              <a:rPr lang="en-US" sz="1400" i="1" dirty="0" smtClean="0"/>
              <a:t>started </a:t>
            </a:r>
            <a:r>
              <a:rPr lang="en-US" sz="1400" i="1" dirty="0"/>
              <a:t>using </a:t>
            </a:r>
            <a:r>
              <a:rPr lang="en-US" sz="1400" i="1" dirty="0" err="1" smtClean="0"/>
              <a:t>globus</a:t>
            </a:r>
            <a:r>
              <a:rPr lang="en-US" sz="1400" i="1" dirty="0" smtClean="0"/>
              <a:t> </a:t>
            </a:r>
            <a:r>
              <a:rPr lang="en-US" sz="1400" i="1" dirty="0"/>
              <a:t>connect to transfer data, and it only took me 5 minutes to set up. Thank </a:t>
            </a:r>
            <a:r>
              <a:rPr lang="en-US" sz="1400" i="1" dirty="0" smtClean="0"/>
              <a:t>you</a:t>
            </a:r>
            <a:r>
              <a:rPr lang="en-US" sz="1400" b="1" i="1" dirty="0">
                <a:solidFill>
                  <a:schemeClr val="tx1">
                    <a:lumMod val="65000"/>
                    <a:lumOff val="35000"/>
                  </a:schemeClr>
                </a:solidFill>
              </a:rPr>
              <a:t>!</a:t>
            </a:r>
            <a:r>
              <a:rPr lang="en-US" sz="1400" b="1" i="1" dirty="0" smtClean="0">
                <a:solidFill>
                  <a:schemeClr val="tx1">
                    <a:lumMod val="65000"/>
                    <a:lumOff val="35000"/>
                  </a:schemeClr>
                </a:solidFill>
              </a:rPr>
              <a:t>”</a:t>
            </a:r>
            <a:r>
              <a:rPr lang="en-US" sz="1400" i="1" dirty="0" smtClean="0">
                <a:solidFill>
                  <a:schemeClr val="tx1">
                    <a:lumMod val="65000"/>
                    <a:lumOff val="35000"/>
                  </a:schemeClr>
                </a:solidFill>
              </a:rPr>
              <a:t> </a:t>
            </a:r>
            <a:endParaRPr lang="en-US" sz="900" i="1" dirty="0" smtClean="0">
              <a:solidFill>
                <a:schemeClr val="tx1">
                  <a:lumMod val="65000"/>
                  <a:lumOff val="35000"/>
                </a:schemeClr>
              </a:solidFill>
            </a:endParaRPr>
          </a:p>
          <a:p>
            <a:pPr marL="285750" indent="-285750">
              <a:buFont typeface="Lucida Grande"/>
              <a:buChar char="−"/>
            </a:pPr>
            <a:r>
              <a:rPr lang="en-US" sz="1200" i="1" dirty="0" smtClean="0">
                <a:solidFill>
                  <a:schemeClr val="tx1">
                    <a:lumMod val="65000"/>
                    <a:lumOff val="35000"/>
                  </a:schemeClr>
                </a:solidFill>
              </a:rPr>
              <a:t>NERSC user</a:t>
            </a:r>
            <a:endParaRPr lang="en-US" sz="1200" i="1" dirty="0">
              <a:solidFill>
                <a:schemeClr val="tx1">
                  <a:lumMod val="65000"/>
                  <a:lumOff val="35000"/>
                </a:schemeClr>
              </a:solidFill>
            </a:endParaRPr>
          </a:p>
        </p:txBody>
      </p:sp>
      <p:pic>
        <p:nvPicPr>
          <p:cNvPr id="22" name="Picture 21"/>
          <p:cNvPicPr>
            <a:picLocks noChangeAspect="1"/>
          </p:cNvPicPr>
          <p:nvPr/>
        </p:nvPicPr>
        <p:blipFill rotWithShape="1">
          <a:blip r:embed="rId4"/>
          <a:srcRect r="71113"/>
          <a:stretch/>
        </p:blipFill>
        <p:spPr>
          <a:xfrm>
            <a:off x="5812420" y="3222320"/>
            <a:ext cx="986679" cy="506489"/>
          </a:xfrm>
          <a:prstGeom prst="rect">
            <a:avLst/>
          </a:prstGeom>
        </p:spPr>
      </p:pic>
      <p:pic>
        <p:nvPicPr>
          <p:cNvPr id="23" name="Picture 22" descr="NERSC_18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420" y="4669187"/>
            <a:ext cx="1143000" cy="546100"/>
          </a:xfrm>
          <a:prstGeom prst="rect">
            <a:avLst/>
          </a:prstGeom>
        </p:spPr>
      </p:pic>
    </p:spTree>
    <p:extLst>
      <p:ext uri="{BB962C8B-B14F-4D97-AF65-F5344CB8AC3E}">
        <p14:creationId xmlns:p14="http://schemas.microsoft.com/office/powerpoint/2010/main" val="1284938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761772" y="4267200"/>
            <a:ext cx="2200782" cy="2362199"/>
          </a:xfrm>
          <a:prstGeom prst="rect">
            <a:avLst/>
          </a:prstGeom>
        </p:spPr>
      </p:pic>
      <p:sp>
        <p:nvSpPr>
          <p:cNvPr id="3" name="Title 2"/>
          <p:cNvSpPr>
            <a:spLocks noGrp="1"/>
          </p:cNvSpPr>
          <p:nvPr>
            <p:ph type="title"/>
          </p:nvPr>
        </p:nvSpPr>
        <p:spPr/>
        <p:txBody>
          <a:bodyPr/>
          <a:lstStyle/>
          <a:p>
            <a:r>
              <a:rPr lang="en-US" b="1" dirty="0" smtClean="0"/>
              <a:t>Case Study: Lattice QCD</a:t>
            </a:r>
            <a:endParaRPr lang="en-US" b="1" dirty="0"/>
          </a:p>
        </p:txBody>
      </p:sp>
      <p:sp>
        <p:nvSpPr>
          <p:cNvPr id="4" name="Slide Number Placeholder 3"/>
          <p:cNvSpPr>
            <a:spLocks noGrp="1"/>
          </p:cNvSpPr>
          <p:nvPr>
            <p:ph type="sldNum" sz="quarter" idx="10"/>
          </p:nvPr>
        </p:nvSpPr>
        <p:spPr/>
        <p:txBody>
          <a:bodyPr/>
          <a:lstStyle/>
          <a:p>
            <a:fld id="{BED86F0A-5EC0-B040-A6A2-A482FA242476}" type="slidenum">
              <a:rPr lang="en-US" smtClean="0"/>
              <a:pPr/>
              <a:t>12</a:t>
            </a:fld>
            <a:endParaRPr lang="en-US" dirty="0"/>
          </a:p>
        </p:txBody>
      </p:sp>
      <p:pic>
        <p:nvPicPr>
          <p:cNvPr id="6" name="Picture 5"/>
          <p:cNvPicPr>
            <a:picLocks noChangeAspect="1"/>
          </p:cNvPicPr>
          <p:nvPr/>
        </p:nvPicPr>
        <p:blipFill>
          <a:blip r:embed="rId3"/>
          <a:srcRect/>
          <a:stretch>
            <a:fillRect/>
          </a:stretch>
        </p:blipFill>
        <p:spPr bwMode="auto">
          <a:xfrm>
            <a:off x="1298967" y="1600200"/>
            <a:ext cx="1835935" cy="1221318"/>
          </a:xfrm>
          <a:prstGeom prst="rect">
            <a:avLst/>
          </a:prstGeom>
          <a:noFill/>
          <a:ln w="9525">
            <a:noFill/>
            <a:miter lim="800000"/>
            <a:headEnd/>
            <a:tailEnd/>
          </a:ln>
        </p:spPr>
      </p:pic>
      <p:sp>
        <p:nvSpPr>
          <p:cNvPr id="8" name="Freeform 7"/>
          <p:cNvSpPr/>
          <p:nvPr/>
        </p:nvSpPr>
        <p:spPr>
          <a:xfrm>
            <a:off x="2362200" y="2514599"/>
            <a:ext cx="4399572" cy="2667001"/>
          </a:xfrm>
          <a:custGeom>
            <a:avLst/>
            <a:gdLst>
              <a:gd name="connsiteX0" fmla="*/ 0 w 5080173"/>
              <a:gd name="connsiteY0" fmla="*/ 0 h 3040390"/>
              <a:gd name="connsiteX1" fmla="*/ 1070821 w 5080173"/>
              <a:gd name="connsiteY1" fmla="*/ 1606322 h 3040390"/>
              <a:gd name="connsiteX2" fmla="*/ 2278607 w 5080173"/>
              <a:gd name="connsiteY2" fmla="*/ 2266284 h 3040390"/>
              <a:gd name="connsiteX3" fmla="*/ 2801566 w 5080173"/>
              <a:gd name="connsiteY3" fmla="*/ 2963602 h 3040390"/>
              <a:gd name="connsiteX4" fmla="*/ 4021804 w 5080173"/>
              <a:gd name="connsiteY4" fmla="*/ 2727012 h 3040390"/>
              <a:gd name="connsiteX5" fmla="*/ 5080173 w 5080173"/>
              <a:gd name="connsiteY5" fmla="*/ 2876438 h 3040390"/>
              <a:gd name="connsiteX0" fmla="*/ 0 w 5080173"/>
              <a:gd name="connsiteY0" fmla="*/ 0 h 3040390"/>
              <a:gd name="connsiteX1" fmla="*/ 522959 w 5080173"/>
              <a:gd name="connsiteY1" fmla="*/ 8841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980159 w 5080173"/>
              <a:gd name="connsiteY1" fmla="*/ 8841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1361159 w 5080173"/>
              <a:gd name="connsiteY1" fmla="*/ 655500 h 3040390"/>
              <a:gd name="connsiteX2" fmla="*/ 1070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 name="connsiteX0" fmla="*/ 0 w 5080173"/>
              <a:gd name="connsiteY0" fmla="*/ 0 h 3040390"/>
              <a:gd name="connsiteX1" fmla="*/ 1361159 w 5080173"/>
              <a:gd name="connsiteY1" fmla="*/ 655500 h 3040390"/>
              <a:gd name="connsiteX2" fmla="*/ 1451821 w 5080173"/>
              <a:gd name="connsiteY2" fmla="*/ 1606322 h 3040390"/>
              <a:gd name="connsiteX3" fmla="*/ 2278607 w 5080173"/>
              <a:gd name="connsiteY3" fmla="*/ 2266284 h 3040390"/>
              <a:gd name="connsiteX4" fmla="*/ 2801566 w 5080173"/>
              <a:gd name="connsiteY4" fmla="*/ 2963602 h 3040390"/>
              <a:gd name="connsiteX5" fmla="*/ 4021804 w 5080173"/>
              <a:gd name="connsiteY5" fmla="*/ 2727012 h 3040390"/>
              <a:gd name="connsiteX6" fmla="*/ 5080173 w 5080173"/>
              <a:gd name="connsiteY6" fmla="*/ 2876438 h 304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0173" h="3040390">
                <a:moveTo>
                  <a:pt x="0" y="0"/>
                </a:moveTo>
                <a:cubicBezTo>
                  <a:pt x="87160" y="147350"/>
                  <a:pt x="1119189" y="387780"/>
                  <a:pt x="1361159" y="655500"/>
                </a:cubicBezTo>
                <a:cubicBezTo>
                  <a:pt x="1603129" y="923220"/>
                  <a:pt x="1298913" y="1337858"/>
                  <a:pt x="1451821" y="1606322"/>
                </a:cubicBezTo>
                <a:cubicBezTo>
                  <a:pt x="1604729" y="1874786"/>
                  <a:pt x="2053650" y="2040071"/>
                  <a:pt x="2278607" y="2266284"/>
                </a:cubicBezTo>
                <a:cubicBezTo>
                  <a:pt x="2503564" y="2492497"/>
                  <a:pt x="2511033" y="2886814"/>
                  <a:pt x="2801566" y="2963602"/>
                </a:cubicBezTo>
                <a:cubicBezTo>
                  <a:pt x="3092099" y="3040390"/>
                  <a:pt x="3642036" y="2741539"/>
                  <a:pt x="4021804" y="2727012"/>
                </a:cubicBezTo>
                <a:cubicBezTo>
                  <a:pt x="4401572" y="2712485"/>
                  <a:pt x="5080173" y="2876438"/>
                  <a:pt x="5080173" y="2876438"/>
                </a:cubicBezTo>
              </a:path>
            </a:pathLst>
          </a:custGeom>
          <a:noFill/>
          <a:ln w="57150" cap="flat" cmpd="sng" algn="ctr">
            <a:solidFill>
              <a:srgbClr val="800000"/>
            </a:solidFill>
            <a:prstDash val="sysDash"/>
            <a:round/>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TextBox 8"/>
          <p:cNvSpPr txBox="1">
            <a:spLocks noChangeArrowheads="1"/>
          </p:cNvSpPr>
          <p:nvPr/>
        </p:nvSpPr>
        <p:spPr bwMode="auto">
          <a:xfrm>
            <a:off x="4229100" y="1295400"/>
            <a:ext cx="4686300" cy="1692771"/>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b="1" dirty="0" smtClean="0">
                <a:latin typeface="Arial"/>
                <a:cs typeface="Arial"/>
              </a:rPr>
              <a:t>Fast</a:t>
            </a:r>
            <a:r>
              <a:rPr lang="en-US" dirty="0" smtClean="0">
                <a:latin typeface="Arial"/>
                <a:cs typeface="Arial"/>
              </a:rPr>
              <a:t>: Reduced transfer times</a:t>
            </a:r>
          </a:p>
          <a:p>
            <a:pPr marL="342900" indent="-342900">
              <a:buFont typeface="Arial"/>
              <a:buChar char="•"/>
            </a:pPr>
            <a:r>
              <a:rPr lang="en-US" b="1" dirty="0" smtClean="0">
                <a:latin typeface="Arial"/>
                <a:cs typeface="Arial"/>
              </a:rPr>
              <a:t>Easy</a:t>
            </a:r>
            <a:r>
              <a:rPr lang="en-US" dirty="0" smtClean="0">
                <a:latin typeface="Arial"/>
                <a:cs typeface="Arial"/>
              </a:rPr>
              <a:t>: Fire-and-forget transfers</a:t>
            </a:r>
          </a:p>
          <a:p>
            <a:pPr marL="800100" lvl="1" indent="-342900">
              <a:buFont typeface="Arial"/>
              <a:buChar char="•"/>
            </a:pPr>
            <a:r>
              <a:rPr lang="en-US" sz="1600" dirty="0" smtClean="0">
                <a:latin typeface="Arial"/>
                <a:cs typeface="Arial"/>
              </a:rPr>
              <a:t>Automated retry</a:t>
            </a:r>
          </a:p>
          <a:p>
            <a:pPr marL="800100" lvl="1" indent="-342900">
              <a:buFont typeface="Arial"/>
              <a:buChar char="•"/>
            </a:pPr>
            <a:r>
              <a:rPr lang="en-US" sz="1600" dirty="0" smtClean="0">
                <a:latin typeface="Arial"/>
                <a:cs typeface="Arial"/>
              </a:rPr>
              <a:t>No file pre-staging</a:t>
            </a:r>
          </a:p>
          <a:p>
            <a:pPr marL="800100" lvl="1" indent="-342900">
              <a:buFont typeface="Arial"/>
              <a:buChar char="•"/>
            </a:pPr>
            <a:r>
              <a:rPr lang="en-US" sz="1600" dirty="0" smtClean="0">
                <a:latin typeface="Arial"/>
                <a:cs typeface="Arial"/>
              </a:rPr>
              <a:t>No complex infrastructure</a:t>
            </a:r>
          </a:p>
          <a:p>
            <a:pPr marL="800100" lvl="1" indent="-342900">
              <a:buFont typeface="Arial"/>
              <a:buChar char="•"/>
            </a:pPr>
            <a:r>
              <a:rPr lang="en-US" sz="1600" dirty="0" smtClean="0">
                <a:latin typeface="Arial"/>
                <a:cs typeface="Arial"/>
              </a:rPr>
              <a:t>Convenient CLI or GUI interfaces</a:t>
            </a:r>
          </a:p>
        </p:txBody>
      </p:sp>
      <p:sp>
        <p:nvSpPr>
          <p:cNvPr id="12" name="TextBox 11"/>
          <p:cNvSpPr txBox="1">
            <a:spLocks noChangeArrowheads="1"/>
          </p:cNvSpPr>
          <p:nvPr/>
        </p:nvSpPr>
        <p:spPr bwMode="auto">
          <a:xfrm>
            <a:off x="294098" y="5043968"/>
            <a:ext cx="3058702" cy="1204432"/>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1600" i="1" dirty="0" smtClean="0">
                <a:solidFill>
                  <a:srgbClr val="404040"/>
                </a:solidFill>
                <a:latin typeface="Calisto MT"/>
                <a:ea typeface="SimSun-ExtB"/>
                <a:cs typeface="Calisto MT"/>
              </a:rPr>
              <a:t>“</a:t>
            </a:r>
            <a:r>
              <a:rPr lang="en-US" sz="1600" i="1" dirty="0">
                <a:latin typeface="Calisto MT"/>
                <a:ea typeface="SimSun-ExtB"/>
                <a:cs typeface="Calisto MT"/>
              </a:rPr>
              <a:t>Globus Online frees up my time to do more creative work than typing </a:t>
            </a:r>
            <a:r>
              <a:rPr lang="en-US" sz="1600" i="1" dirty="0" err="1" smtClean="0">
                <a:latin typeface="Calisto MT"/>
                <a:ea typeface="SimSun-ExtB"/>
                <a:cs typeface="Calisto MT"/>
              </a:rPr>
              <a:t>scp</a:t>
            </a:r>
            <a:r>
              <a:rPr lang="en-US" sz="1600" i="1" dirty="0">
                <a:latin typeface="Calisto MT"/>
                <a:ea typeface="SimSun-ExtB"/>
                <a:cs typeface="Calisto MT"/>
              </a:rPr>
              <a:t> </a:t>
            </a:r>
            <a:r>
              <a:rPr lang="en-US" sz="1600" i="1" dirty="0" smtClean="0">
                <a:latin typeface="Calisto MT"/>
                <a:ea typeface="SimSun-ExtB"/>
                <a:cs typeface="Calisto MT"/>
              </a:rPr>
              <a:t>commands </a:t>
            </a:r>
            <a:r>
              <a:rPr lang="en-US" sz="1600" i="1" dirty="0">
                <a:latin typeface="Calisto MT"/>
                <a:ea typeface="SimSun-ExtB"/>
                <a:cs typeface="Calisto MT"/>
              </a:rPr>
              <a:t>or devising scripts to initiate and monitor progress to move many </a:t>
            </a:r>
            <a:r>
              <a:rPr lang="en-US" sz="1600" i="1" dirty="0" smtClean="0">
                <a:latin typeface="Calisto MT"/>
                <a:ea typeface="SimSun-ExtB"/>
                <a:cs typeface="Calisto MT"/>
              </a:rPr>
              <a:t>files.”</a:t>
            </a:r>
          </a:p>
        </p:txBody>
      </p:sp>
      <p:pic>
        <p:nvPicPr>
          <p:cNvPr id="13" name="Picture 12"/>
          <p:cNvPicPr>
            <a:picLocks noChangeAspect="1"/>
          </p:cNvPicPr>
          <p:nvPr/>
        </p:nvPicPr>
        <p:blipFill>
          <a:blip r:embed="rId4"/>
          <a:stretch>
            <a:fillRect/>
          </a:stretch>
        </p:blipFill>
        <p:spPr>
          <a:xfrm>
            <a:off x="890350" y="3061642"/>
            <a:ext cx="1927590" cy="1891358"/>
          </a:xfrm>
          <a:prstGeom prst="rect">
            <a:avLst/>
          </a:prstGeom>
        </p:spPr>
      </p:pic>
      <p:grpSp>
        <p:nvGrpSpPr>
          <p:cNvPr id="19" name="Group 18"/>
          <p:cNvGrpSpPr/>
          <p:nvPr/>
        </p:nvGrpSpPr>
        <p:grpSpPr>
          <a:xfrm>
            <a:off x="152400" y="1335574"/>
            <a:ext cx="2019300" cy="590107"/>
            <a:chOff x="838200" y="1527782"/>
            <a:chExt cx="2019300" cy="590107"/>
          </a:xfrm>
        </p:grpSpPr>
        <p:sp>
          <p:nvSpPr>
            <p:cNvPr id="16" name="Rectangle 15"/>
            <p:cNvSpPr/>
            <p:nvPr/>
          </p:nvSpPr>
          <p:spPr>
            <a:xfrm>
              <a:off x="838200" y="1527782"/>
              <a:ext cx="2019300" cy="590107"/>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914400" y="1562592"/>
              <a:ext cx="1931341" cy="520207"/>
            </a:xfrm>
            <a:prstGeom prst="rect">
              <a:avLst/>
            </a:prstGeom>
          </p:spPr>
        </p:pic>
      </p:grpSp>
      <p:pic>
        <p:nvPicPr>
          <p:cNvPr id="18" name="Picture 17"/>
          <p:cNvPicPr>
            <a:picLocks noChangeAspect="1"/>
          </p:cNvPicPr>
          <p:nvPr/>
        </p:nvPicPr>
        <p:blipFill rotWithShape="1">
          <a:blip r:embed="rId6"/>
          <a:srcRect l="3344" r="74167"/>
          <a:stretch/>
        </p:blipFill>
        <p:spPr>
          <a:xfrm>
            <a:off x="6934200" y="3646217"/>
            <a:ext cx="1850469" cy="620983"/>
          </a:xfrm>
          <a:prstGeom prst="rect">
            <a:avLst/>
          </a:prstGeom>
        </p:spPr>
      </p:pic>
      <p:sp>
        <p:nvSpPr>
          <p:cNvPr id="21" name="TextBox 20"/>
          <p:cNvSpPr txBox="1">
            <a:spLocks noChangeArrowheads="1"/>
          </p:cNvSpPr>
          <p:nvPr/>
        </p:nvSpPr>
        <p:spPr bwMode="auto">
          <a:xfrm>
            <a:off x="4114800" y="3505966"/>
            <a:ext cx="2209800" cy="982833"/>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1600" dirty="0" smtClean="0">
                <a:solidFill>
                  <a:srgbClr val="800000"/>
                </a:solidFill>
                <a:latin typeface="Arial"/>
                <a:cs typeface="Arial"/>
              </a:rPr>
              <a:t>Indiana University researcher moved ~6 TB from Oak Ridge to TACC in 2 days</a:t>
            </a:r>
          </a:p>
        </p:txBody>
      </p:sp>
      <p:sp>
        <p:nvSpPr>
          <p:cNvPr id="22" name="TextBox 21"/>
          <p:cNvSpPr txBox="1">
            <a:spLocks noChangeArrowheads="1"/>
          </p:cNvSpPr>
          <p:nvPr/>
        </p:nvSpPr>
        <p:spPr bwMode="auto">
          <a:xfrm>
            <a:off x="3581400" y="5324779"/>
            <a:ext cx="2743200" cy="1204432"/>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US" sz="1600" i="1" dirty="0" smtClean="0">
                <a:solidFill>
                  <a:srgbClr val="404040"/>
                </a:solidFill>
                <a:latin typeface="Calisto MT"/>
                <a:ea typeface="SimSun-ExtB"/>
                <a:cs typeface="Calisto MT"/>
              </a:rPr>
              <a:t>“</a:t>
            </a:r>
            <a:r>
              <a:rPr lang="en-US" sz="1600" i="1" dirty="0">
                <a:latin typeface="Calisto MT"/>
                <a:ea typeface="SimSun-ExtB"/>
                <a:cs typeface="Calisto MT"/>
              </a:rPr>
              <a:t>I moved 100 7.3 GB files tonight in about 1.5 hours.  I am very impressed.  I also like the new commands and help </a:t>
            </a:r>
            <a:r>
              <a:rPr lang="en-US" sz="1600" i="1" dirty="0" smtClean="0">
                <a:latin typeface="Calisto MT"/>
                <a:ea typeface="SimSun-ExtB"/>
                <a:cs typeface="Calisto MT"/>
              </a:rPr>
              <a:t>system.”</a:t>
            </a:r>
          </a:p>
        </p:txBody>
      </p:sp>
    </p:spTree>
    <p:extLst>
      <p:ext uri="{BB962C8B-B14F-4D97-AF65-F5344CB8AC3E}">
        <p14:creationId xmlns:p14="http://schemas.microsoft.com/office/powerpoint/2010/main" val="2310412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0" y="1295400"/>
            <a:ext cx="6126116" cy="4953000"/>
          </a:xfrm>
        </p:spPr>
        <p:txBody>
          <a:bodyPr>
            <a:noAutofit/>
          </a:bodyPr>
          <a:lstStyle/>
          <a:p>
            <a:pPr>
              <a:spcBef>
                <a:spcPts val="200"/>
              </a:spcBef>
            </a:pPr>
            <a:r>
              <a:rPr lang="en-US" sz="2000" dirty="0" smtClean="0">
                <a:solidFill>
                  <a:schemeClr val="tx1"/>
                </a:solidFill>
              </a:rPr>
              <a:t>Challenge</a:t>
            </a:r>
          </a:p>
          <a:p>
            <a:pPr marL="635000" lvl="1" indent="-176213">
              <a:spcBef>
                <a:spcPts val="200"/>
              </a:spcBef>
            </a:pPr>
            <a:r>
              <a:rPr lang="en-US" sz="1800" i="1" dirty="0" smtClean="0">
                <a:solidFill>
                  <a:schemeClr val="tx1"/>
                </a:solidFill>
              </a:rPr>
              <a:t>“We </a:t>
            </a:r>
            <a:r>
              <a:rPr lang="en-US" sz="1800" i="1" dirty="0">
                <a:solidFill>
                  <a:schemeClr val="tx1"/>
                </a:solidFill>
              </a:rPr>
              <a:t>need to provide web-based ways to accomplish computing tasks – it’s what our scientists </a:t>
            </a:r>
            <a:r>
              <a:rPr lang="en-US" sz="1800" i="1" dirty="0" smtClean="0">
                <a:solidFill>
                  <a:schemeClr val="tx1"/>
                </a:solidFill>
              </a:rPr>
              <a:t>expect. </a:t>
            </a:r>
            <a:r>
              <a:rPr lang="en-US" sz="1800" i="1" dirty="0">
                <a:solidFill>
                  <a:schemeClr val="tx1"/>
                </a:solidFill>
              </a:rPr>
              <a:t>and </a:t>
            </a:r>
            <a:r>
              <a:rPr lang="en-US" sz="1800" i="1" dirty="0" smtClean="0">
                <a:solidFill>
                  <a:schemeClr val="tx1"/>
                </a:solidFill>
              </a:rPr>
              <a:t>it will make </a:t>
            </a:r>
            <a:r>
              <a:rPr lang="en-US" sz="1800" i="1" dirty="0">
                <a:solidFill>
                  <a:schemeClr val="tx1"/>
                </a:solidFill>
              </a:rPr>
              <a:t>them more </a:t>
            </a:r>
            <a:r>
              <a:rPr lang="en-US" sz="1800" i="1" dirty="0" smtClean="0">
                <a:solidFill>
                  <a:schemeClr val="tx1"/>
                </a:solidFill>
              </a:rPr>
              <a:t>productive.”</a:t>
            </a:r>
          </a:p>
          <a:p>
            <a:pPr>
              <a:spcBef>
                <a:spcPts val="1000"/>
              </a:spcBef>
            </a:pPr>
            <a:r>
              <a:rPr lang="en-US" sz="2000" dirty="0" smtClean="0">
                <a:solidFill>
                  <a:schemeClr val="tx1"/>
                </a:solidFill>
              </a:rPr>
              <a:t>Solution</a:t>
            </a:r>
          </a:p>
          <a:p>
            <a:pPr lvl="1">
              <a:spcBef>
                <a:spcPts val="200"/>
              </a:spcBef>
            </a:pPr>
            <a:r>
              <a:rPr lang="en-US" sz="1800" dirty="0" smtClean="0">
                <a:solidFill>
                  <a:schemeClr val="tx1"/>
                </a:solidFill>
              </a:rPr>
              <a:t>Globus Online endpoints maintained by NERSC</a:t>
            </a:r>
          </a:p>
          <a:p>
            <a:pPr lvl="1">
              <a:spcBef>
                <a:spcPts val="200"/>
              </a:spcBef>
            </a:pPr>
            <a:r>
              <a:rPr lang="en-US" sz="1800" dirty="0" smtClean="0">
                <a:solidFill>
                  <a:schemeClr val="tx1"/>
                </a:solidFill>
              </a:rPr>
              <a:t>GO = </a:t>
            </a:r>
            <a:r>
              <a:rPr lang="en-US" sz="1800" dirty="0">
                <a:solidFill>
                  <a:schemeClr val="tx1"/>
                </a:solidFill>
              </a:rPr>
              <a:t>recommended transfer method </a:t>
            </a:r>
            <a:endParaRPr lang="en-US" sz="1800" dirty="0" smtClean="0">
              <a:solidFill>
                <a:schemeClr val="tx1"/>
              </a:solidFill>
            </a:endParaRPr>
          </a:p>
          <a:p>
            <a:pPr>
              <a:spcBef>
                <a:spcPts val="1000"/>
              </a:spcBef>
            </a:pPr>
            <a:r>
              <a:rPr lang="en-US" sz="2000" dirty="0" smtClean="0">
                <a:solidFill>
                  <a:schemeClr val="tx1"/>
                </a:solidFill>
              </a:rPr>
              <a:t>Benefits for </a:t>
            </a:r>
            <a:r>
              <a:rPr lang="en-US" sz="2000" dirty="0">
                <a:solidFill>
                  <a:schemeClr val="tx1"/>
                </a:solidFill>
              </a:rPr>
              <a:t>NERSC</a:t>
            </a:r>
            <a:r>
              <a:rPr lang="en-US" sz="2000" dirty="0" smtClean="0">
                <a:solidFill>
                  <a:schemeClr val="tx1"/>
                </a:solidFill>
              </a:rPr>
              <a:t> users</a:t>
            </a:r>
          </a:p>
          <a:p>
            <a:pPr lvl="1">
              <a:spcBef>
                <a:spcPts val="200"/>
              </a:spcBef>
            </a:pPr>
            <a:r>
              <a:rPr lang="en-US" sz="1800" dirty="0" smtClean="0">
                <a:solidFill>
                  <a:schemeClr val="tx1"/>
                </a:solidFill>
              </a:rPr>
              <a:t>Drag and drop archiving</a:t>
            </a:r>
          </a:p>
          <a:p>
            <a:pPr lvl="1">
              <a:spcBef>
                <a:spcPts val="200"/>
              </a:spcBef>
            </a:pPr>
            <a:r>
              <a:rPr lang="en-US" sz="1800" dirty="0" smtClean="0">
                <a:solidFill>
                  <a:schemeClr val="tx1"/>
                </a:solidFill>
              </a:rPr>
              <a:t>Easy to use</a:t>
            </a:r>
          </a:p>
          <a:p>
            <a:pPr lvl="1">
              <a:spcBef>
                <a:spcPts val="200"/>
              </a:spcBef>
            </a:pPr>
            <a:r>
              <a:rPr lang="en-US" sz="1800" dirty="0" smtClean="0">
                <a:solidFill>
                  <a:schemeClr val="tx1"/>
                </a:solidFill>
              </a:rPr>
              <a:t>Users can focus on their research (not on IT)</a:t>
            </a:r>
          </a:p>
          <a:p>
            <a:pPr>
              <a:spcBef>
                <a:spcPts val="1000"/>
              </a:spcBef>
            </a:pPr>
            <a:r>
              <a:rPr lang="en-US" sz="2000" dirty="0">
                <a:solidFill>
                  <a:schemeClr val="tx1"/>
                </a:solidFill>
              </a:rPr>
              <a:t>Benefits for </a:t>
            </a:r>
            <a:r>
              <a:rPr lang="en-US" sz="2000" dirty="0" smtClean="0">
                <a:solidFill>
                  <a:schemeClr val="tx1"/>
                </a:solidFill>
              </a:rPr>
              <a:t>NERSC</a:t>
            </a:r>
            <a:endParaRPr lang="en-US" sz="2000" dirty="0">
              <a:solidFill>
                <a:schemeClr val="tx1"/>
              </a:solidFill>
            </a:endParaRPr>
          </a:p>
          <a:p>
            <a:pPr lvl="1">
              <a:spcBef>
                <a:spcPts val="200"/>
              </a:spcBef>
            </a:pPr>
            <a:r>
              <a:rPr lang="en-US" sz="1800" dirty="0" smtClean="0">
                <a:solidFill>
                  <a:schemeClr val="tx1"/>
                </a:solidFill>
              </a:rPr>
              <a:t>Operations and support outsourced to GO</a:t>
            </a:r>
          </a:p>
          <a:p>
            <a:pPr lvl="1">
              <a:spcBef>
                <a:spcPts val="200"/>
              </a:spcBef>
            </a:pPr>
            <a:r>
              <a:rPr lang="en-US" sz="1800" dirty="0" smtClean="0">
                <a:solidFill>
                  <a:schemeClr val="tx1"/>
                </a:solidFill>
              </a:rPr>
              <a:t>Fast and easy to make endpoints available</a:t>
            </a:r>
            <a:endParaRPr lang="en-US" sz="1800" dirty="0">
              <a:solidFill>
                <a:schemeClr val="tx1"/>
              </a:solidFill>
            </a:endParaRPr>
          </a:p>
          <a:p>
            <a:pPr lvl="1">
              <a:spcBef>
                <a:spcPts val="200"/>
              </a:spcBef>
            </a:pPr>
            <a:r>
              <a:rPr lang="en-US" sz="1800" dirty="0" smtClean="0">
                <a:solidFill>
                  <a:schemeClr val="tx1"/>
                </a:solidFill>
              </a:rPr>
              <a:t>Automated authentication</a:t>
            </a:r>
            <a:endParaRPr lang="en-US" sz="1800" dirty="0">
              <a:solidFill>
                <a:schemeClr val="tx1"/>
              </a:solidFill>
            </a:endParaRPr>
          </a:p>
          <a:p>
            <a:pPr lvl="1">
              <a:spcBef>
                <a:spcPts val="200"/>
              </a:spcBef>
            </a:pPr>
            <a:r>
              <a:rPr lang="en-US" sz="1800" dirty="0" smtClean="0">
                <a:solidFill>
                  <a:schemeClr val="tx1"/>
                </a:solidFill>
              </a:rPr>
              <a:t>Reliable performance and support</a:t>
            </a:r>
            <a:endParaRPr lang="en-US" sz="1800" dirty="0">
              <a:solidFill>
                <a:schemeClr val="tx1"/>
              </a:solidFill>
            </a:endParaRPr>
          </a:p>
          <a:p>
            <a:pPr lvl="1">
              <a:spcBef>
                <a:spcPts val="200"/>
              </a:spcBef>
            </a:pPr>
            <a:endParaRPr lang="en-US" sz="1800" dirty="0" smtClean="0">
              <a:solidFill>
                <a:schemeClr val="tx1"/>
              </a:solidFill>
            </a:endParaRPr>
          </a:p>
          <a:p>
            <a:pPr lvl="1">
              <a:spcBef>
                <a:spcPts val="200"/>
              </a:spcBef>
            </a:pPr>
            <a:endParaRPr lang="en-US" sz="1800" dirty="0" smtClean="0">
              <a:solidFill>
                <a:schemeClr val="tx1"/>
              </a:solidFill>
            </a:endParaRPr>
          </a:p>
          <a:p>
            <a:pPr lvl="1">
              <a:spcBef>
                <a:spcPts val="200"/>
              </a:spcBef>
            </a:pPr>
            <a:endParaRPr lang="en-US" sz="1800" dirty="0" smtClean="0">
              <a:solidFill>
                <a:schemeClr val="tx1"/>
              </a:solidFill>
            </a:endParaRPr>
          </a:p>
        </p:txBody>
      </p:sp>
      <p:sp>
        <p:nvSpPr>
          <p:cNvPr id="16388" name="Rectangle 2"/>
          <p:cNvSpPr>
            <a:spLocks noGrp="1" noChangeArrowheads="1"/>
          </p:cNvSpPr>
          <p:nvPr>
            <p:ph type="title"/>
          </p:nvPr>
        </p:nvSpPr>
        <p:spPr>
          <a:xfrm>
            <a:off x="1295400" y="76200"/>
            <a:ext cx="7696200" cy="990600"/>
          </a:xfrm>
        </p:spPr>
        <p:txBody>
          <a:bodyPr>
            <a:noAutofit/>
          </a:bodyPr>
          <a:lstStyle/>
          <a:p>
            <a:r>
              <a:rPr lang="en-US" b="1" dirty="0" smtClean="0"/>
              <a:t>Case Study: Enabling Users @ NERSC</a:t>
            </a:r>
            <a:endParaRPr lang="en-US" b="1" dirty="0"/>
          </a:p>
        </p:txBody>
      </p:sp>
      <p:sp>
        <p:nvSpPr>
          <p:cNvPr id="21" name="Slide Number Placeholder 20"/>
          <p:cNvSpPr>
            <a:spLocks noGrp="1"/>
          </p:cNvSpPr>
          <p:nvPr>
            <p:ph type="sldNum" sz="quarter" idx="10"/>
          </p:nvPr>
        </p:nvSpPr>
        <p:spPr/>
        <p:txBody>
          <a:bodyPr/>
          <a:lstStyle/>
          <a:p>
            <a:fld id="{6D51824A-2FDE-1249-A808-AE87E6A2667D}" type="slidenum">
              <a:rPr lang="en-US" smtClean="0"/>
              <a:pPr/>
              <a:t>13</a:t>
            </a:fld>
            <a:endParaRPr lang="en-US" dirty="0"/>
          </a:p>
        </p:txBody>
      </p:sp>
      <p:sp>
        <p:nvSpPr>
          <p:cNvPr id="27" name="TextBox 26"/>
          <p:cNvSpPr txBox="1"/>
          <p:nvPr/>
        </p:nvSpPr>
        <p:spPr>
          <a:xfrm>
            <a:off x="6202316" y="5585936"/>
            <a:ext cx="2713084" cy="738664"/>
          </a:xfrm>
          <a:prstGeom prst="rect">
            <a:avLst/>
          </a:prstGeom>
          <a:noFill/>
        </p:spPr>
        <p:txBody>
          <a:bodyPr wrap="square" rtlCol="0">
            <a:spAutoFit/>
          </a:bodyPr>
          <a:lstStyle/>
          <a:p>
            <a:pPr algn="ctr"/>
            <a:r>
              <a:rPr lang="en-US" sz="1400" b="1" i="1" dirty="0" smtClean="0">
                <a:solidFill>
                  <a:schemeClr val="tx1">
                    <a:lumMod val="65000"/>
                    <a:lumOff val="35000"/>
                  </a:schemeClr>
                </a:solidFill>
              </a:rPr>
              <a:t>Hopper, Franklin and HPSS are among the NERSC resources leveraged by Globus Online.</a:t>
            </a:r>
            <a:endParaRPr lang="en-US" sz="900" i="1" dirty="0" smtClean="0">
              <a:solidFill>
                <a:schemeClr val="tx1">
                  <a:lumMod val="65000"/>
                  <a:lumOff val="35000"/>
                </a:schemeClr>
              </a:solidFill>
            </a:endParaRPr>
          </a:p>
        </p:txBody>
      </p:sp>
      <p:pic>
        <p:nvPicPr>
          <p:cNvPr id="23" name="Picture 22" descr="NERSC_1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225973"/>
            <a:ext cx="2218660" cy="1060027"/>
          </a:xfrm>
          <a:prstGeom prst="rect">
            <a:avLst/>
          </a:prstGeom>
        </p:spPr>
      </p:pic>
      <p:pic>
        <p:nvPicPr>
          <p:cNvPr id="2" name="Picture 1"/>
          <p:cNvPicPr>
            <a:picLocks noChangeAspect="1"/>
          </p:cNvPicPr>
          <p:nvPr/>
        </p:nvPicPr>
        <p:blipFill rotWithShape="1">
          <a:blip r:embed="rId4"/>
          <a:srcRect l="36251" t="26953" b="24508"/>
          <a:stretch/>
        </p:blipFill>
        <p:spPr>
          <a:xfrm>
            <a:off x="6276332" y="3467319"/>
            <a:ext cx="1338976" cy="1365265"/>
          </a:xfrm>
          <a:prstGeom prst="rect">
            <a:avLst/>
          </a:prstGeom>
        </p:spPr>
      </p:pic>
      <p:pic>
        <p:nvPicPr>
          <p:cNvPr id="3" name="Picture 2"/>
          <p:cNvPicPr>
            <a:picLocks noChangeAspect="1"/>
          </p:cNvPicPr>
          <p:nvPr/>
        </p:nvPicPr>
        <p:blipFill>
          <a:blip r:embed="rId5"/>
          <a:stretch>
            <a:fillRect/>
          </a:stretch>
        </p:blipFill>
        <p:spPr>
          <a:xfrm>
            <a:off x="6530284" y="4366850"/>
            <a:ext cx="1716088" cy="1193800"/>
          </a:xfrm>
          <a:prstGeom prst="rect">
            <a:avLst/>
          </a:prstGeom>
        </p:spPr>
      </p:pic>
      <p:pic>
        <p:nvPicPr>
          <p:cNvPr id="6" name="Picture 5"/>
          <p:cNvPicPr>
            <a:picLocks noChangeAspect="1"/>
          </p:cNvPicPr>
          <p:nvPr/>
        </p:nvPicPr>
        <p:blipFill>
          <a:blip r:embed="rId6"/>
          <a:stretch>
            <a:fillRect/>
          </a:stretch>
        </p:blipFill>
        <p:spPr>
          <a:xfrm>
            <a:off x="7491782" y="3886734"/>
            <a:ext cx="1475197" cy="965200"/>
          </a:xfrm>
          <a:prstGeom prst="rect">
            <a:avLst/>
          </a:prstGeom>
        </p:spPr>
      </p:pic>
      <p:sp>
        <p:nvSpPr>
          <p:cNvPr id="15" name="TextBox 14"/>
          <p:cNvSpPr txBox="1"/>
          <p:nvPr/>
        </p:nvSpPr>
        <p:spPr>
          <a:xfrm>
            <a:off x="6022025" y="2133600"/>
            <a:ext cx="2893375" cy="954107"/>
          </a:xfrm>
          <a:prstGeom prst="rect">
            <a:avLst/>
          </a:prstGeom>
          <a:noFill/>
        </p:spPr>
        <p:txBody>
          <a:bodyPr wrap="square" rtlCol="0">
            <a:spAutoFit/>
          </a:bodyPr>
          <a:lstStyle>
            <a:defPPr>
              <a:defRPr lang="en-US"/>
            </a:defPPr>
            <a:lvl1pPr algn="ctr">
              <a:defRPr sz="1400" b="1" i="1">
                <a:solidFill>
                  <a:schemeClr val="tx1">
                    <a:lumMod val="65000"/>
                    <a:lumOff val="35000"/>
                  </a:schemeClr>
                </a:solidFill>
              </a:defRPr>
            </a:lvl1pPr>
          </a:lstStyle>
          <a:p>
            <a:r>
              <a:rPr lang="en-US" dirty="0"/>
              <a:t>“Fantastic! I have already started using Globus Connect to transfer data, and it only took me 5 minutes to set up. Thank </a:t>
            </a:r>
            <a:r>
              <a:rPr lang="en-US" dirty="0" smtClean="0"/>
              <a:t>you!” – NERSC user</a:t>
            </a:r>
            <a:endParaRPr lang="en-US" dirty="0"/>
          </a:p>
        </p:txBody>
      </p:sp>
    </p:spTree>
    <p:extLst>
      <p:ext uri="{BB962C8B-B14F-4D97-AF65-F5344CB8AC3E}">
        <p14:creationId xmlns:p14="http://schemas.microsoft.com/office/powerpoint/2010/main" val="1535137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dirty="0" smtClean="0"/>
              <a:t>How It Works</a:t>
            </a:r>
          </a:p>
        </p:txBody>
      </p:sp>
      <p:sp>
        <p:nvSpPr>
          <p:cNvPr id="4" name="Slide Number Placeholder 3"/>
          <p:cNvSpPr>
            <a:spLocks noGrp="1"/>
          </p:cNvSpPr>
          <p:nvPr>
            <p:ph type="sldNum" sz="quarter" idx="10"/>
          </p:nvPr>
        </p:nvSpPr>
        <p:spPr/>
        <p:txBody>
          <a:bodyPr/>
          <a:lstStyle/>
          <a:p>
            <a:fld id="{BED86F0A-5EC0-B040-A6A2-A482FA242476}" type="slidenum">
              <a:rPr lang="en-US" smtClean="0"/>
              <a:pPr/>
              <a:t>14</a:t>
            </a:fld>
            <a:endParaRPr lang="en-US" dirty="0"/>
          </a:p>
        </p:txBody>
      </p:sp>
      <p:sp>
        <p:nvSpPr>
          <p:cNvPr id="32" name="Regular Pentagon 31"/>
          <p:cNvSpPr/>
          <p:nvPr/>
        </p:nvSpPr>
        <p:spPr>
          <a:xfrm>
            <a:off x="1500705" y="1211198"/>
            <a:ext cx="1608602" cy="1532002"/>
          </a:xfrm>
          <a:prstGeom prst="pentagon">
            <a:avLst/>
          </a:prstGeom>
          <a:solidFill>
            <a:schemeClr val="bg2"/>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none" rtlCol="0" anchor="t"/>
          <a:lstStyle/>
          <a:p>
            <a:pPr algn="ctr"/>
            <a:r>
              <a:rPr lang="en-US" sz="2000" i="1" dirty="0" smtClean="0">
                <a:solidFill>
                  <a:schemeClr val="tx1"/>
                </a:solidFill>
                <a:latin typeface="Arial"/>
                <a:cs typeface="Arial"/>
              </a:rPr>
              <a:t>Data</a:t>
            </a:r>
          </a:p>
          <a:p>
            <a:pPr algn="ctr"/>
            <a:r>
              <a:rPr lang="en-US" sz="2000" i="1" dirty="0" smtClean="0">
                <a:solidFill>
                  <a:schemeClr val="tx1"/>
                </a:solidFill>
                <a:latin typeface="Arial"/>
                <a:cs typeface="Arial"/>
              </a:rPr>
              <a:t>Source</a:t>
            </a:r>
            <a:endParaRPr lang="en-US" sz="2000" i="1" dirty="0">
              <a:solidFill>
                <a:schemeClr val="tx1"/>
              </a:solidFill>
              <a:latin typeface="Arial"/>
              <a:cs typeface="Arial"/>
            </a:endParaRPr>
          </a:p>
        </p:txBody>
      </p:sp>
      <p:sp>
        <p:nvSpPr>
          <p:cNvPr id="33" name="Rounded Rectangle 32"/>
          <p:cNvSpPr/>
          <p:nvPr/>
        </p:nvSpPr>
        <p:spPr>
          <a:xfrm>
            <a:off x="6433665" y="1262532"/>
            <a:ext cx="1754587" cy="1532002"/>
          </a:xfrm>
          <a:prstGeom prst="roundRect">
            <a:avLst>
              <a:gd name="adj" fmla="val 5233"/>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chemeClr val="tx1"/>
                </a:solidFill>
                <a:latin typeface="Arial"/>
                <a:cs typeface="Arial"/>
              </a:rPr>
              <a:t>Data</a:t>
            </a:r>
          </a:p>
          <a:p>
            <a:pPr algn="ctr"/>
            <a:r>
              <a:rPr lang="en-US" sz="2000" i="1" dirty="0" smtClean="0">
                <a:solidFill>
                  <a:schemeClr val="tx1"/>
                </a:solidFill>
                <a:latin typeface="Arial"/>
                <a:cs typeface="Arial"/>
              </a:rPr>
              <a:t>Destination</a:t>
            </a:r>
            <a:endParaRPr lang="en-US" sz="2000" i="1" dirty="0">
              <a:solidFill>
                <a:schemeClr val="tx1"/>
              </a:solidFill>
              <a:latin typeface="Arial"/>
              <a:cs typeface="Arial"/>
            </a:endParaRPr>
          </a:p>
        </p:txBody>
      </p:sp>
      <p:grpSp>
        <p:nvGrpSpPr>
          <p:cNvPr id="34" name="Group 33"/>
          <p:cNvGrpSpPr/>
          <p:nvPr/>
        </p:nvGrpSpPr>
        <p:grpSpPr>
          <a:xfrm>
            <a:off x="4031657" y="3425720"/>
            <a:ext cx="2212760" cy="1623659"/>
            <a:chOff x="4176656" y="2422396"/>
            <a:chExt cx="2212760" cy="1623659"/>
          </a:xfrm>
        </p:grpSpPr>
        <p:sp>
          <p:nvSpPr>
            <p:cNvPr id="35" name="Cloud 34"/>
            <p:cNvSpPr/>
            <p:nvPr/>
          </p:nvSpPr>
          <p:spPr>
            <a:xfrm>
              <a:off x="4176656" y="2422396"/>
              <a:ext cx="2212760" cy="1623659"/>
            </a:xfrm>
            <a:prstGeom prst="cloud">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6" name="Picture 35" descr="gO_Blue_X_100.png"/>
            <p:cNvPicPr>
              <a:picLocks noChangeAspect="1"/>
            </p:cNvPicPr>
            <p:nvPr/>
          </p:nvPicPr>
          <p:blipFill>
            <a:blip r:embed="rId3"/>
            <a:stretch>
              <a:fillRect/>
            </a:stretch>
          </p:blipFill>
          <p:spPr>
            <a:xfrm>
              <a:off x="4534683" y="2643358"/>
              <a:ext cx="1501076" cy="1140818"/>
            </a:xfrm>
            <a:prstGeom prst="rect">
              <a:avLst/>
            </a:prstGeom>
            <a:ln>
              <a:noFill/>
            </a:ln>
          </p:spPr>
        </p:pic>
      </p:grpSp>
      <p:grpSp>
        <p:nvGrpSpPr>
          <p:cNvPr id="37" name="Group 36"/>
          <p:cNvGrpSpPr/>
          <p:nvPr/>
        </p:nvGrpSpPr>
        <p:grpSpPr>
          <a:xfrm>
            <a:off x="381000" y="3600272"/>
            <a:ext cx="3650657" cy="2687964"/>
            <a:chOff x="556695" y="3600272"/>
            <a:chExt cx="3650657" cy="2687964"/>
          </a:xfrm>
        </p:grpSpPr>
        <p:pic>
          <p:nvPicPr>
            <p:cNvPr id="38" name="Picture 37" descr="femaleuse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6695" y="5049379"/>
              <a:ext cx="1238857" cy="1238857"/>
            </a:xfrm>
            <a:prstGeom prst="rect">
              <a:avLst/>
            </a:prstGeom>
          </p:spPr>
        </p:pic>
        <p:cxnSp>
          <p:nvCxnSpPr>
            <p:cNvPr id="39" name="Straight Arrow Connector 38"/>
            <p:cNvCxnSpPr>
              <a:stCxn id="38" idx="3"/>
            </p:cNvCxnSpPr>
            <p:nvPr/>
          </p:nvCxnSpPr>
          <p:spPr>
            <a:xfrm flipV="1">
              <a:off x="1795552" y="4787500"/>
              <a:ext cx="2411800" cy="881308"/>
            </a:xfrm>
            <a:prstGeom prst="straightConnector1">
              <a:avLst/>
            </a:prstGeom>
            <a:ln w="88900" cap="flat" cmpd="sng" algn="ctr">
              <a:solidFill>
                <a:srgbClr val="12A9D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788649" y="3600272"/>
              <a:ext cx="1870467" cy="1015663"/>
            </a:xfrm>
            <a:prstGeom prst="rect">
              <a:avLst/>
            </a:prstGeom>
            <a:noFill/>
          </p:spPr>
          <p:txBody>
            <a:bodyPr wrap="square" rtlCol="0">
              <a:spAutoFit/>
            </a:bodyPr>
            <a:lstStyle/>
            <a:p>
              <a:r>
                <a:rPr lang="en-US" sz="2000" dirty="0" smtClean="0">
                  <a:latin typeface="Arial"/>
                  <a:cs typeface="Arial"/>
                </a:rPr>
                <a:t>User initiates transfer request</a:t>
              </a:r>
              <a:endParaRPr lang="en-US" sz="2000" dirty="0">
                <a:latin typeface="Arial"/>
                <a:cs typeface="Arial"/>
              </a:endParaRPr>
            </a:p>
          </p:txBody>
        </p:sp>
        <p:sp>
          <p:nvSpPr>
            <p:cNvPr id="41" name="Oval 40"/>
            <p:cNvSpPr/>
            <p:nvPr/>
          </p:nvSpPr>
          <p:spPr>
            <a:xfrm>
              <a:off x="1166295" y="3652648"/>
              <a:ext cx="622355" cy="622355"/>
            </a:xfrm>
            <a:prstGeom prst="ellipse">
              <a:avLst/>
            </a:prstGeom>
            <a:solidFill>
              <a:srgbClr val="12A9D9"/>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3200" b="1" dirty="0" smtClean="0">
                  <a:solidFill>
                    <a:schemeClr val="tx1"/>
                  </a:solidFill>
                  <a:latin typeface="Arial"/>
                  <a:cs typeface="Arial"/>
                </a:rPr>
                <a:t>1</a:t>
              </a:r>
              <a:endParaRPr lang="en-US" sz="3200" b="1" dirty="0">
                <a:solidFill>
                  <a:schemeClr val="tx1"/>
                </a:solidFill>
                <a:latin typeface="Arial"/>
                <a:cs typeface="Arial"/>
              </a:endParaRPr>
            </a:p>
          </p:txBody>
        </p:sp>
      </p:grpSp>
      <p:grpSp>
        <p:nvGrpSpPr>
          <p:cNvPr id="42" name="Group 41"/>
          <p:cNvGrpSpPr/>
          <p:nvPr/>
        </p:nvGrpSpPr>
        <p:grpSpPr>
          <a:xfrm>
            <a:off x="2927408" y="1238072"/>
            <a:ext cx="3535176" cy="2187648"/>
            <a:chOff x="3103103" y="1238072"/>
            <a:chExt cx="3535176" cy="2187648"/>
          </a:xfrm>
        </p:grpSpPr>
        <p:cxnSp>
          <p:nvCxnSpPr>
            <p:cNvPr id="43" name="Straight Arrow Connector 42"/>
            <p:cNvCxnSpPr/>
            <p:nvPr/>
          </p:nvCxnSpPr>
          <p:spPr>
            <a:xfrm>
              <a:off x="3581400" y="2209800"/>
              <a:ext cx="2631835" cy="1588"/>
            </a:xfrm>
            <a:prstGeom prst="straightConnector1">
              <a:avLst/>
            </a:prstGeom>
            <a:ln w="88900" cap="flat" cmpd="sng" algn="ctr">
              <a:solidFill>
                <a:srgbClr val="12A9D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203755" y="1238072"/>
              <a:ext cx="1958464" cy="707886"/>
            </a:xfrm>
            <a:prstGeom prst="rect">
              <a:avLst/>
            </a:prstGeom>
            <a:noFill/>
          </p:spPr>
          <p:txBody>
            <a:bodyPr wrap="square" rtlCol="0">
              <a:spAutoFit/>
            </a:bodyPr>
            <a:lstStyle/>
            <a:p>
              <a:r>
                <a:rPr lang="en-US" sz="2000" dirty="0" smtClean="0">
                  <a:latin typeface="Arial"/>
                  <a:cs typeface="Arial"/>
                </a:rPr>
                <a:t>Globus Online moves files</a:t>
              </a:r>
              <a:endParaRPr lang="en-US" sz="2000" dirty="0">
                <a:latin typeface="Arial"/>
                <a:cs typeface="Arial"/>
              </a:endParaRPr>
            </a:p>
          </p:txBody>
        </p:sp>
        <p:sp>
          <p:nvSpPr>
            <p:cNvPr id="45" name="Oval 44"/>
            <p:cNvSpPr/>
            <p:nvPr/>
          </p:nvSpPr>
          <p:spPr>
            <a:xfrm>
              <a:off x="3581400" y="1277354"/>
              <a:ext cx="622355" cy="622355"/>
            </a:xfrm>
            <a:prstGeom prst="ellipse">
              <a:avLst/>
            </a:prstGeom>
            <a:solidFill>
              <a:srgbClr val="12A9D9"/>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3200" b="1" dirty="0">
                  <a:solidFill>
                    <a:schemeClr val="tx1"/>
                  </a:solidFill>
                  <a:latin typeface="Arial"/>
                  <a:cs typeface="Arial"/>
                </a:rPr>
                <a:t>2</a:t>
              </a:r>
            </a:p>
          </p:txBody>
        </p:sp>
        <p:cxnSp>
          <p:nvCxnSpPr>
            <p:cNvPr id="46" name="Straight Arrow Connector 45"/>
            <p:cNvCxnSpPr/>
            <p:nvPr/>
          </p:nvCxnSpPr>
          <p:spPr>
            <a:xfrm rot="10800000">
              <a:off x="3103103" y="2262010"/>
              <a:ext cx="1885426" cy="1163710"/>
            </a:xfrm>
            <a:prstGeom prst="straightConnector1">
              <a:avLst/>
            </a:prstGeom>
            <a:ln w="50800" cap="flat" cmpd="sng" algn="ctr">
              <a:solidFill>
                <a:srgbClr val="12A9D9"/>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5140929" y="2164644"/>
              <a:ext cx="1497350" cy="1261076"/>
            </a:xfrm>
            <a:prstGeom prst="straightConnector1">
              <a:avLst/>
            </a:prstGeom>
            <a:ln w="50800" cap="flat" cmpd="sng" algn="ctr">
              <a:solidFill>
                <a:srgbClr val="12A9D9"/>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1881722" y="5176644"/>
            <a:ext cx="6428459" cy="1390013"/>
            <a:chOff x="2057417" y="5176644"/>
            <a:chExt cx="6428459" cy="1390013"/>
          </a:xfrm>
        </p:grpSpPr>
        <p:sp>
          <p:nvSpPr>
            <p:cNvPr id="49" name="Freeform 48"/>
            <p:cNvSpPr/>
            <p:nvPr/>
          </p:nvSpPr>
          <p:spPr>
            <a:xfrm>
              <a:off x="2057417" y="5176644"/>
              <a:ext cx="3323910" cy="1390013"/>
            </a:xfrm>
            <a:custGeom>
              <a:avLst/>
              <a:gdLst>
                <a:gd name="connsiteX0" fmla="*/ 4307680 w 4307680"/>
                <a:gd name="connsiteY0" fmla="*/ 0 h 1669490"/>
                <a:gd name="connsiteX1" fmla="*/ 2919795 w 4307680"/>
                <a:gd name="connsiteY1" fmla="*/ 1440344 h 1669490"/>
                <a:gd name="connsiteX2" fmla="*/ 0 w 4307680"/>
                <a:gd name="connsiteY2" fmla="*/ 1374874 h 1669490"/>
                <a:gd name="connsiteX3" fmla="*/ 0 w 4307680"/>
                <a:gd name="connsiteY3" fmla="*/ 1374874 h 1669490"/>
              </a:gdLst>
              <a:ahLst/>
              <a:cxnLst>
                <a:cxn ang="0">
                  <a:pos x="connsiteX0" y="connsiteY0"/>
                </a:cxn>
                <a:cxn ang="0">
                  <a:pos x="connsiteX1" y="connsiteY1"/>
                </a:cxn>
                <a:cxn ang="0">
                  <a:pos x="connsiteX2" y="connsiteY2"/>
                </a:cxn>
                <a:cxn ang="0">
                  <a:pos x="connsiteX3" y="connsiteY3"/>
                </a:cxn>
              </a:cxnLst>
              <a:rect l="l" t="t" r="r" b="b"/>
              <a:pathLst>
                <a:path w="4307680" h="1669490">
                  <a:moveTo>
                    <a:pt x="4307680" y="0"/>
                  </a:moveTo>
                  <a:cubicBezTo>
                    <a:pt x="3972711" y="605599"/>
                    <a:pt x="3637742" y="1211198"/>
                    <a:pt x="2919795" y="1440344"/>
                  </a:cubicBezTo>
                  <a:cubicBezTo>
                    <a:pt x="2201848" y="1669490"/>
                    <a:pt x="0" y="1374874"/>
                    <a:pt x="0" y="1374874"/>
                  </a:cubicBezTo>
                  <a:lnTo>
                    <a:pt x="0" y="1374874"/>
                  </a:lnTo>
                </a:path>
              </a:pathLst>
            </a:custGeom>
            <a:ln w="88900" cap="flat" cmpd="sng" algn="ctr">
              <a:solidFill>
                <a:srgbClr val="12A9D9"/>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a:cs typeface="Arial"/>
              </a:endParaRPr>
            </a:p>
          </p:txBody>
        </p:sp>
        <p:sp>
          <p:nvSpPr>
            <p:cNvPr id="50" name="TextBox 49"/>
            <p:cNvSpPr txBox="1"/>
            <p:nvPr/>
          </p:nvSpPr>
          <p:spPr>
            <a:xfrm>
              <a:off x="5381326" y="5334000"/>
              <a:ext cx="2320345" cy="707886"/>
            </a:xfrm>
            <a:prstGeom prst="rect">
              <a:avLst/>
            </a:prstGeom>
            <a:noFill/>
          </p:spPr>
          <p:txBody>
            <a:bodyPr wrap="square" rtlCol="0">
              <a:spAutoFit/>
            </a:bodyPr>
            <a:lstStyle/>
            <a:p>
              <a:pPr algn="r"/>
              <a:r>
                <a:rPr lang="en-US" sz="2000" dirty="0" smtClean="0">
                  <a:latin typeface="Arial"/>
                  <a:cs typeface="Arial"/>
                </a:rPr>
                <a:t>Globus Online notifies user</a:t>
              </a:r>
              <a:endParaRPr lang="en-US" sz="2000" dirty="0">
                <a:latin typeface="Arial"/>
                <a:cs typeface="Arial"/>
              </a:endParaRPr>
            </a:p>
          </p:txBody>
        </p:sp>
        <p:sp>
          <p:nvSpPr>
            <p:cNvPr id="51" name="Oval 50"/>
            <p:cNvSpPr/>
            <p:nvPr/>
          </p:nvSpPr>
          <p:spPr>
            <a:xfrm>
              <a:off x="7863521" y="5357630"/>
              <a:ext cx="622355" cy="622355"/>
            </a:xfrm>
            <a:prstGeom prst="ellipse">
              <a:avLst/>
            </a:prstGeom>
            <a:solidFill>
              <a:srgbClr val="12A9D9"/>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3200" b="1" dirty="0" smtClean="0">
                  <a:solidFill>
                    <a:schemeClr val="tx1"/>
                  </a:solidFill>
                  <a:latin typeface="Arial"/>
                  <a:cs typeface="Arial"/>
                </a:rPr>
                <a:t>3</a:t>
              </a:r>
              <a:endParaRPr lang="en-US" sz="3200" b="1" dirty="0">
                <a:solidFill>
                  <a:schemeClr val="tx1"/>
                </a:solidFill>
                <a:latin typeface="Arial"/>
                <a:cs typeface="Arial"/>
              </a:endParaRPr>
            </a:p>
          </p:txBody>
        </p:sp>
      </p:grpSp>
      <p:sp>
        <p:nvSpPr>
          <p:cNvPr id="52" name="Rectangle 51"/>
          <p:cNvSpPr/>
          <p:nvPr/>
        </p:nvSpPr>
        <p:spPr>
          <a:xfrm>
            <a:off x="0" y="0"/>
            <a:ext cx="9144000" cy="1143000"/>
          </a:xfrm>
          <a:prstGeom prst="rect">
            <a:avLst/>
          </a:prstGeom>
          <a:solidFill>
            <a:srgbClr val="2B50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52" descr="gO_White_Transparen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2400" y="87512"/>
            <a:ext cx="1219200" cy="978467"/>
          </a:xfrm>
          <a:prstGeom prst="rect">
            <a:avLst/>
          </a:prstGeom>
          <a:ln>
            <a:noFill/>
          </a:ln>
          <a:effectLst>
            <a:innerShdw blurRad="63500" dist="38100" dir="13500000">
              <a:prstClr val="black">
                <a:alpha val="50000"/>
              </a:prstClr>
            </a:innerShdw>
          </a:effectLst>
        </p:spPr>
      </p:pic>
      <p:sp>
        <p:nvSpPr>
          <p:cNvPr id="54" name="Title 1"/>
          <p:cNvSpPr txBox="1">
            <a:spLocks/>
          </p:cNvSpPr>
          <p:nvPr/>
        </p:nvSpPr>
        <p:spPr>
          <a:xfrm>
            <a:off x="1524000" y="76200"/>
            <a:ext cx="7086600" cy="990600"/>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lang="en-US" sz="3200" kern="1200" baseline="0" dirty="0" smtClean="0">
                <a:solidFill>
                  <a:schemeClr val="bg1"/>
                </a:solidFill>
                <a:latin typeface="Arial"/>
                <a:ea typeface="+mj-ea"/>
                <a:cs typeface="+mj-cs"/>
              </a:defRPr>
            </a:lvl1pPr>
          </a:lstStyle>
          <a:p>
            <a:r>
              <a:rPr lang="en-US" b="1" dirty="0" smtClean="0"/>
              <a:t>How It Works</a:t>
            </a:r>
            <a:endParaRPr lang="en-US" b="1" dirty="0"/>
          </a:p>
        </p:txBody>
      </p:sp>
    </p:spTree>
    <p:extLst>
      <p:ext uri="{BB962C8B-B14F-4D97-AF65-F5344CB8AC3E}">
        <p14:creationId xmlns:p14="http://schemas.microsoft.com/office/powerpoint/2010/main" val="1783919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1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10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loud 27"/>
          <p:cNvSpPr/>
          <p:nvPr/>
        </p:nvSpPr>
        <p:spPr>
          <a:xfrm>
            <a:off x="2060032" y="2895600"/>
            <a:ext cx="4831793" cy="2362438"/>
          </a:xfrm>
          <a:prstGeom prst="cloud">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b="1" dirty="0" smtClean="0">
                <a:cs typeface="Arial"/>
              </a:rPr>
              <a:t>Globus Online </a:t>
            </a:r>
            <a:r>
              <a:rPr lang="en-US" b="1" dirty="0" smtClean="0">
                <a:cs typeface="Arial"/>
              </a:rPr>
              <a:t>Interface</a:t>
            </a:r>
            <a:endParaRPr lang="en-US" b="1" dirty="0">
              <a:cs typeface="Arial"/>
            </a:endParaRPr>
          </a:p>
        </p:txBody>
      </p:sp>
      <p:sp>
        <p:nvSpPr>
          <p:cNvPr id="4" name="Slide Number Placeholder 3"/>
          <p:cNvSpPr>
            <a:spLocks noGrp="1"/>
          </p:cNvSpPr>
          <p:nvPr>
            <p:ph type="sldNum" sz="quarter" idx="11"/>
          </p:nvPr>
        </p:nvSpPr>
        <p:spPr>
          <a:xfrm>
            <a:off x="4129525" y="6492875"/>
            <a:ext cx="685800" cy="365125"/>
          </a:xfrm>
        </p:spPr>
        <p:txBody>
          <a:bodyPr/>
          <a:lstStyle/>
          <a:p>
            <a:fld id="{A75563C1-AFDE-7C43-A447-8DCD82553782}" type="slidenum">
              <a:rPr lang="en-US" smtClean="0">
                <a:solidFill>
                  <a:prstClr val="black">
                    <a:lumMod val="65000"/>
                    <a:lumOff val="35000"/>
                  </a:prstClr>
                </a:solidFill>
              </a:rPr>
              <a:pPr/>
              <a:t>15</a:t>
            </a:fld>
            <a:endParaRPr lang="en-US">
              <a:solidFill>
                <a:prstClr val="black">
                  <a:lumMod val="65000"/>
                  <a:lumOff val="35000"/>
                </a:prstClr>
              </a:solidFill>
            </a:endParaRPr>
          </a:p>
        </p:txBody>
      </p:sp>
      <p:sp>
        <p:nvSpPr>
          <p:cNvPr id="8" name="TextBox 7"/>
          <p:cNvSpPr txBox="1"/>
          <p:nvPr/>
        </p:nvSpPr>
        <p:spPr>
          <a:xfrm>
            <a:off x="-503175" y="2496494"/>
            <a:ext cx="184666" cy="369332"/>
          </a:xfrm>
          <a:prstGeom prst="rect">
            <a:avLst/>
          </a:prstGeom>
          <a:noFill/>
        </p:spPr>
        <p:txBody>
          <a:bodyPr wrap="none" rtlCol="0">
            <a:spAutoFit/>
          </a:bodyPr>
          <a:lstStyle/>
          <a:p>
            <a:endParaRPr lang="en-US" dirty="0">
              <a:solidFill>
                <a:prstClr val="black"/>
              </a:solidFill>
              <a:latin typeface="Calibri"/>
            </a:endParaRPr>
          </a:p>
        </p:txBody>
      </p:sp>
      <p:pic>
        <p:nvPicPr>
          <p:cNvPr id="9" name="Picture 8"/>
          <p:cNvPicPr>
            <a:picLocks noChangeAspect="1"/>
          </p:cNvPicPr>
          <p:nvPr/>
        </p:nvPicPr>
        <p:blipFill rotWithShape="1">
          <a:blip r:embed="rId2"/>
          <a:srcRect l="1068" b="4707"/>
          <a:stretch/>
        </p:blipFill>
        <p:spPr>
          <a:xfrm>
            <a:off x="533400" y="1295400"/>
            <a:ext cx="2110225" cy="1201094"/>
          </a:xfrm>
          <a:prstGeom prst="rect">
            <a:avLst/>
          </a:prstGeom>
          <a:ln w="12700" cmpd="sng">
            <a:solidFill>
              <a:schemeClr val="tx1">
                <a:lumMod val="65000"/>
                <a:lumOff val="35000"/>
              </a:schemeClr>
            </a:solidFill>
          </a:ln>
          <a:effectLst>
            <a:outerShdw blurRad="50800" dist="38100" dir="2700000" algn="tl" rotWithShape="0">
              <a:prstClr val="black">
                <a:alpha val="40000"/>
              </a:prstClr>
            </a:outerShdw>
          </a:effectLst>
        </p:spPr>
      </p:pic>
      <p:sp>
        <p:nvSpPr>
          <p:cNvPr id="10" name="TextBox 9"/>
          <p:cNvSpPr txBox="1"/>
          <p:nvPr/>
        </p:nvSpPr>
        <p:spPr>
          <a:xfrm>
            <a:off x="533653" y="1872734"/>
            <a:ext cx="1526379" cy="338554"/>
          </a:xfrm>
          <a:prstGeom prst="rect">
            <a:avLst/>
          </a:prstGeom>
          <a:noFill/>
        </p:spPr>
        <p:txBody>
          <a:bodyPr wrap="none" rtlCol="0">
            <a:spAutoFit/>
          </a:bodyPr>
          <a:lstStyle/>
          <a:p>
            <a:r>
              <a:rPr lang="en-US" sz="1600" b="1" dirty="0" smtClean="0">
                <a:solidFill>
                  <a:prstClr val="black"/>
                </a:solidFill>
                <a:latin typeface="Arial"/>
                <a:cs typeface="Arial"/>
              </a:rPr>
              <a:t>Web interface</a:t>
            </a:r>
            <a:endParaRPr lang="en-US" sz="1600" b="1" dirty="0">
              <a:solidFill>
                <a:prstClr val="black"/>
              </a:solidFill>
              <a:latin typeface="Arial"/>
              <a:cs typeface="Arial"/>
            </a:endParaRPr>
          </a:p>
        </p:txBody>
      </p:sp>
      <p:sp>
        <p:nvSpPr>
          <p:cNvPr id="11" name="TextBox 10"/>
          <p:cNvSpPr txBox="1"/>
          <p:nvPr/>
        </p:nvSpPr>
        <p:spPr>
          <a:xfrm>
            <a:off x="6301225" y="1371600"/>
            <a:ext cx="2510623" cy="1107996"/>
          </a:xfrm>
          <a:prstGeom prst="rect">
            <a:avLst/>
          </a:prstGeom>
          <a:solidFill>
            <a:schemeClr val="bg1"/>
          </a:solidFill>
          <a:ln w="12700" cmpd="sng">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r>
              <a:rPr lang="en-US" sz="1600" b="1" dirty="0" smtClean="0">
                <a:solidFill>
                  <a:prstClr val="black"/>
                </a:solidFill>
                <a:latin typeface="Arial"/>
                <a:cs typeface="Arial"/>
              </a:rPr>
              <a:t>Command line interface</a:t>
            </a:r>
          </a:p>
          <a:p>
            <a:r>
              <a:rPr lang="en-US" sz="1600" dirty="0" err="1" smtClean="0">
                <a:solidFill>
                  <a:prstClr val="black"/>
                </a:solidFill>
                <a:latin typeface="Arial"/>
                <a:cs typeface="Arial"/>
              </a:rPr>
              <a:t>ls</a:t>
            </a:r>
            <a:r>
              <a:rPr lang="en-US" sz="1600" dirty="0" smtClean="0">
                <a:solidFill>
                  <a:prstClr val="black"/>
                </a:solidFill>
                <a:latin typeface="Arial"/>
                <a:cs typeface="Arial"/>
              </a:rPr>
              <a:t> </a:t>
            </a:r>
            <a:r>
              <a:rPr lang="en-US" sz="1600" dirty="0" err="1" smtClean="0">
                <a:solidFill>
                  <a:prstClr val="black"/>
                </a:solidFill>
                <a:latin typeface="Arial"/>
                <a:cs typeface="Arial"/>
              </a:rPr>
              <a:t>alcf#dtn</a:t>
            </a:r>
            <a:r>
              <a:rPr lang="en-US" sz="1600" dirty="0" smtClean="0">
                <a:solidFill>
                  <a:prstClr val="black"/>
                </a:solidFill>
                <a:latin typeface="Arial"/>
                <a:cs typeface="Arial"/>
              </a:rPr>
              <a:t>:~</a:t>
            </a:r>
          </a:p>
          <a:p>
            <a:r>
              <a:rPr lang="en-US" sz="1600" dirty="0" err="1" smtClean="0">
                <a:solidFill>
                  <a:prstClr val="black"/>
                </a:solidFill>
                <a:latin typeface="Arial"/>
                <a:cs typeface="Arial"/>
              </a:rPr>
              <a:t>scp</a:t>
            </a:r>
            <a:r>
              <a:rPr lang="en-US" sz="1600" dirty="0" smtClean="0">
                <a:solidFill>
                  <a:prstClr val="black"/>
                </a:solidFill>
                <a:latin typeface="Arial"/>
                <a:cs typeface="Arial"/>
              </a:rPr>
              <a:t> </a:t>
            </a:r>
            <a:r>
              <a:rPr lang="en-US" sz="1600" dirty="0" err="1">
                <a:solidFill>
                  <a:prstClr val="black"/>
                </a:solidFill>
                <a:latin typeface="Arial"/>
                <a:cs typeface="Arial"/>
              </a:rPr>
              <a:t>alcf#dtn</a:t>
            </a:r>
            <a:r>
              <a:rPr lang="en-US" sz="1600" dirty="0" smtClean="0">
                <a:solidFill>
                  <a:prstClr val="black"/>
                </a:solidFill>
                <a:latin typeface="Arial"/>
                <a:cs typeface="Arial"/>
              </a:rPr>
              <a:t>:~/</a:t>
            </a:r>
            <a:r>
              <a:rPr lang="en-US" sz="1600" dirty="0" err="1">
                <a:solidFill>
                  <a:prstClr val="black"/>
                </a:solidFill>
                <a:latin typeface="Arial"/>
                <a:cs typeface="Arial"/>
              </a:rPr>
              <a:t>myfile</a:t>
            </a:r>
            <a:r>
              <a:rPr lang="en-US" sz="1600" dirty="0">
                <a:solidFill>
                  <a:prstClr val="black"/>
                </a:solidFill>
                <a:latin typeface="Arial"/>
                <a:cs typeface="Arial"/>
              </a:rPr>
              <a:t> </a:t>
            </a:r>
            <a:r>
              <a:rPr lang="en-US" sz="1600" dirty="0" smtClean="0">
                <a:solidFill>
                  <a:prstClr val="black"/>
                </a:solidFill>
                <a:latin typeface="Arial"/>
                <a:cs typeface="Arial"/>
              </a:rPr>
              <a:t>\</a:t>
            </a:r>
          </a:p>
          <a:p>
            <a:r>
              <a:rPr lang="en-US" sz="1600" dirty="0">
                <a:solidFill>
                  <a:prstClr val="black"/>
                </a:solidFill>
                <a:latin typeface="Arial"/>
                <a:cs typeface="Arial"/>
              </a:rPr>
              <a:t> </a:t>
            </a:r>
            <a:r>
              <a:rPr lang="en-US" sz="1600" dirty="0" smtClean="0">
                <a:solidFill>
                  <a:prstClr val="black"/>
                </a:solidFill>
                <a:latin typeface="Arial"/>
                <a:cs typeface="Arial"/>
              </a:rPr>
              <a:t>   </a:t>
            </a:r>
            <a:r>
              <a:rPr lang="en-US" sz="1600" dirty="0" err="1" smtClean="0">
                <a:solidFill>
                  <a:prstClr val="black"/>
                </a:solidFill>
                <a:latin typeface="Arial"/>
                <a:cs typeface="Arial"/>
              </a:rPr>
              <a:t>nersc</a:t>
            </a:r>
            <a:r>
              <a:rPr lang="en-US" sz="1600" dirty="0" err="1">
                <a:solidFill>
                  <a:prstClr val="black"/>
                </a:solidFill>
                <a:latin typeface="Arial"/>
                <a:cs typeface="Arial"/>
              </a:rPr>
              <a:t>#dtn</a:t>
            </a:r>
            <a:r>
              <a:rPr lang="en-US" sz="1600" dirty="0" smtClean="0">
                <a:solidFill>
                  <a:prstClr val="black"/>
                </a:solidFill>
                <a:latin typeface="Arial"/>
                <a:cs typeface="Arial"/>
              </a:rPr>
              <a:t>:~/</a:t>
            </a:r>
            <a:r>
              <a:rPr lang="en-US" sz="1600" dirty="0" err="1">
                <a:solidFill>
                  <a:prstClr val="black"/>
                </a:solidFill>
                <a:latin typeface="Arial"/>
                <a:cs typeface="Arial"/>
              </a:rPr>
              <a:t>myfile</a:t>
            </a:r>
            <a:r>
              <a:rPr lang="en-US" sz="1600" dirty="0">
                <a:solidFill>
                  <a:prstClr val="black"/>
                </a:solidFill>
                <a:latin typeface="Arial"/>
                <a:cs typeface="Arial"/>
              </a:rPr>
              <a:t> </a:t>
            </a:r>
          </a:p>
        </p:txBody>
      </p:sp>
      <p:sp>
        <p:nvSpPr>
          <p:cNvPr id="12" name="TextBox 11"/>
          <p:cNvSpPr txBox="1"/>
          <p:nvPr/>
        </p:nvSpPr>
        <p:spPr>
          <a:xfrm>
            <a:off x="3315279" y="1361182"/>
            <a:ext cx="2484574" cy="1077218"/>
          </a:xfrm>
          <a:prstGeom prst="rect">
            <a:avLst/>
          </a:prstGeom>
          <a:solidFill>
            <a:schemeClr val="bg1"/>
          </a:solidFill>
          <a:ln w="12700" cmpd="sng">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r>
              <a:rPr lang="en-US" sz="1600" b="1" dirty="0" smtClean="0">
                <a:solidFill>
                  <a:prstClr val="black"/>
                </a:solidFill>
                <a:latin typeface="Arial"/>
                <a:cs typeface="Arial"/>
              </a:rPr>
              <a:t>HTTP REST interface</a:t>
            </a:r>
          </a:p>
          <a:p>
            <a:r>
              <a:rPr lang="en-US" sz="1600" dirty="0" smtClean="0">
                <a:solidFill>
                  <a:prstClr val="black"/>
                </a:solidFill>
                <a:latin typeface="Arial"/>
                <a:cs typeface="Arial"/>
              </a:rPr>
              <a:t>POST </a:t>
            </a:r>
            <a:r>
              <a:rPr lang="en-US" sz="1600" dirty="0">
                <a:solidFill>
                  <a:prstClr val="black"/>
                </a:solidFill>
                <a:latin typeface="Arial"/>
                <a:cs typeface="Arial"/>
              </a:rPr>
              <a:t>https://transfer.api</a:t>
            </a:r>
            <a:r>
              <a:rPr lang="en-US" sz="1600" dirty="0" smtClean="0">
                <a:solidFill>
                  <a:prstClr val="black"/>
                </a:solidFill>
                <a:latin typeface="Arial"/>
                <a:cs typeface="Arial"/>
              </a:rPr>
              <a:t>.</a:t>
            </a:r>
            <a:br>
              <a:rPr lang="en-US" sz="1600" dirty="0" smtClean="0">
                <a:solidFill>
                  <a:prstClr val="black"/>
                </a:solidFill>
                <a:latin typeface="Arial"/>
                <a:cs typeface="Arial"/>
              </a:rPr>
            </a:br>
            <a:r>
              <a:rPr lang="en-US" sz="1600" dirty="0" smtClean="0">
                <a:solidFill>
                  <a:prstClr val="black"/>
                </a:solidFill>
                <a:latin typeface="Arial"/>
                <a:cs typeface="Arial"/>
              </a:rPr>
              <a:t>globusonline.org</a:t>
            </a:r>
            <a:r>
              <a:rPr lang="en-US" sz="1600" dirty="0">
                <a:solidFill>
                  <a:prstClr val="black"/>
                </a:solidFill>
                <a:latin typeface="Arial"/>
                <a:cs typeface="Arial"/>
              </a:rPr>
              <a:t>/ v0.10</a:t>
            </a:r>
            <a:r>
              <a:rPr lang="en-US" sz="1600" dirty="0" smtClean="0">
                <a:solidFill>
                  <a:prstClr val="black"/>
                </a:solidFill>
                <a:latin typeface="Arial"/>
                <a:cs typeface="Arial"/>
              </a:rPr>
              <a:t>/</a:t>
            </a:r>
            <a:br>
              <a:rPr lang="en-US" sz="1600" dirty="0" smtClean="0">
                <a:solidFill>
                  <a:prstClr val="black"/>
                </a:solidFill>
                <a:latin typeface="Arial"/>
                <a:cs typeface="Arial"/>
              </a:rPr>
            </a:br>
            <a:r>
              <a:rPr lang="en-US" sz="1600" dirty="0" smtClean="0">
                <a:solidFill>
                  <a:prstClr val="black"/>
                </a:solidFill>
                <a:latin typeface="Arial"/>
                <a:cs typeface="Arial"/>
              </a:rPr>
              <a:t>transfer &lt;transfer-doc&gt;</a:t>
            </a:r>
            <a:endParaRPr lang="en-US" sz="1600" dirty="0">
              <a:solidFill>
                <a:prstClr val="black"/>
              </a:solidFill>
              <a:latin typeface="Arial"/>
              <a:cs typeface="Arial"/>
            </a:endParaRPr>
          </a:p>
        </p:txBody>
      </p:sp>
      <p:cxnSp>
        <p:nvCxnSpPr>
          <p:cNvPr id="15" name="Straight Arrow Connector 14"/>
          <p:cNvCxnSpPr>
            <a:stCxn id="9" idx="3"/>
            <a:endCxn id="12" idx="1"/>
          </p:cNvCxnSpPr>
          <p:nvPr/>
        </p:nvCxnSpPr>
        <p:spPr>
          <a:xfrm>
            <a:off x="2643625" y="1895947"/>
            <a:ext cx="671654" cy="3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2"/>
          </p:cNvCxnSpPr>
          <p:nvPr/>
        </p:nvCxnSpPr>
        <p:spPr>
          <a:xfrm flipH="1">
            <a:off x="6301225" y="2479596"/>
            <a:ext cx="1255312" cy="492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2"/>
          </p:cNvCxnSpPr>
          <p:nvPr/>
        </p:nvCxnSpPr>
        <p:spPr>
          <a:xfrm>
            <a:off x="4557566" y="24384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14825" y="5830669"/>
            <a:ext cx="1685778" cy="584776"/>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lgn="ctr"/>
            <a:r>
              <a:rPr lang="en-US" sz="1600" dirty="0" smtClean="0">
                <a:solidFill>
                  <a:prstClr val="black"/>
                </a:solidFill>
                <a:latin typeface="Arial"/>
                <a:cs typeface="Arial"/>
              </a:rPr>
              <a:t>GridFTP servers</a:t>
            </a:r>
          </a:p>
          <a:p>
            <a:pPr algn="ctr"/>
            <a:r>
              <a:rPr lang="en-US" sz="1600" dirty="0" smtClean="0">
                <a:solidFill>
                  <a:prstClr val="black"/>
                </a:solidFill>
                <a:latin typeface="Arial"/>
                <a:cs typeface="Arial"/>
              </a:rPr>
              <a:t>FTP servers</a:t>
            </a:r>
            <a:endParaRPr lang="en-US" sz="1600" dirty="0">
              <a:solidFill>
                <a:prstClr val="black"/>
              </a:solidFill>
              <a:latin typeface="Arial"/>
              <a:cs typeface="Arial"/>
            </a:endParaRPr>
          </a:p>
        </p:txBody>
      </p:sp>
      <p:sp>
        <p:nvSpPr>
          <p:cNvPr id="22" name="TextBox 21"/>
          <p:cNvSpPr txBox="1"/>
          <p:nvPr/>
        </p:nvSpPr>
        <p:spPr>
          <a:xfrm>
            <a:off x="3510347" y="5830669"/>
            <a:ext cx="1952678" cy="584776"/>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lgn="ctr"/>
            <a:r>
              <a:rPr lang="en-US" sz="1600" dirty="0" smtClean="0">
                <a:solidFill>
                  <a:prstClr val="black"/>
                </a:solidFill>
                <a:latin typeface="Arial"/>
                <a:cs typeface="Arial"/>
              </a:rPr>
              <a:t>High-performance</a:t>
            </a:r>
          </a:p>
          <a:p>
            <a:pPr algn="ctr"/>
            <a:r>
              <a:rPr lang="en-US" sz="1600" dirty="0">
                <a:solidFill>
                  <a:prstClr val="black"/>
                </a:solidFill>
                <a:latin typeface="Arial"/>
                <a:cs typeface="Arial"/>
              </a:rPr>
              <a:t>d</a:t>
            </a:r>
            <a:r>
              <a:rPr lang="en-US" sz="1600" dirty="0" smtClean="0">
                <a:solidFill>
                  <a:prstClr val="black"/>
                </a:solidFill>
                <a:latin typeface="Arial"/>
                <a:cs typeface="Arial"/>
              </a:rPr>
              <a:t>ata transfer nodes</a:t>
            </a:r>
            <a:endParaRPr lang="en-US" sz="1600" dirty="0">
              <a:solidFill>
                <a:prstClr val="black"/>
              </a:solidFill>
              <a:latin typeface="Arial"/>
              <a:cs typeface="Arial"/>
            </a:endParaRPr>
          </a:p>
        </p:txBody>
      </p:sp>
      <p:sp>
        <p:nvSpPr>
          <p:cNvPr id="23" name="TextBox 22"/>
          <p:cNvSpPr txBox="1"/>
          <p:nvPr/>
        </p:nvSpPr>
        <p:spPr>
          <a:xfrm>
            <a:off x="6490244" y="5830669"/>
            <a:ext cx="1906792" cy="584776"/>
          </a:xfrm>
          <a:prstGeom prst="rect">
            <a:avLst/>
          </a:prstGeom>
          <a:solidFill>
            <a:schemeClr val="bg1"/>
          </a:solidFill>
          <a:ln>
            <a:solidFill>
              <a:schemeClr val="tx1">
                <a:lumMod val="65000"/>
                <a:lumOff val="35000"/>
              </a:schemeClr>
            </a:solidFill>
          </a:ln>
          <a:effectLst>
            <a:outerShdw blurRad="50800" dist="38100" dir="2700000" algn="tl" rotWithShape="0">
              <a:prstClr val="black">
                <a:alpha val="40000"/>
              </a:prstClr>
            </a:outerShdw>
          </a:effectLst>
        </p:spPr>
        <p:txBody>
          <a:bodyPr wrap="none" rtlCol="0">
            <a:spAutoFit/>
          </a:bodyPr>
          <a:lstStyle/>
          <a:p>
            <a:pPr algn="ctr"/>
            <a:r>
              <a:rPr lang="en-US" sz="1600" dirty="0" smtClean="0">
                <a:solidFill>
                  <a:prstClr val="black"/>
                </a:solidFill>
                <a:latin typeface="Arial"/>
                <a:cs typeface="Arial"/>
              </a:rPr>
              <a:t>Globus Connect</a:t>
            </a:r>
          </a:p>
          <a:p>
            <a:pPr algn="ctr"/>
            <a:r>
              <a:rPr lang="en-US" sz="1600" dirty="0" smtClean="0">
                <a:solidFill>
                  <a:prstClr val="black"/>
                </a:solidFill>
                <a:latin typeface="Arial"/>
                <a:cs typeface="Arial"/>
              </a:rPr>
              <a:t>on local computers</a:t>
            </a:r>
            <a:endParaRPr lang="en-US" sz="1600" dirty="0">
              <a:solidFill>
                <a:prstClr val="black"/>
              </a:solidFill>
              <a:latin typeface="Arial"/>
              <a:cs typeface="Arial"/>
            </a:endParaRPr>
          </a:p>
        </p:txBody>
      </p:sp>
      <p:cxnSp>
        <p:nvCxnSpPr>
          <p:cNvPr id="24" name="Straight Arrow Connector 23"/>
          <p:cNvCxnSpPr>
            <a:endCxn id="21" idx="0"/>
          </p:cNvCxnSpPr>
          <p:nvPr/>
        </p:nvCxnSpPr>
        <p:spPr>
          <a:xfrm flipH="1">
            <a:off x="1657714" y="5029200"/>
            <a:ext cx="1214964" cy="801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23" idx="0"/>
          </p:cNvCxnSpPr>
          <p:nvPr/>
        </p:nvCxnSpPr>
        <p:spPr>
          <a:xfrm>
            <a:off x="6019800" y="4953000"/>
            <a:ext cx="1423840" cy="877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08029" y="5258038"/>
            <a:ext cx="0" cy="5726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3">
            <a:clrChange>
              <a:clrFrom>
                <a:srgbClr val="FFFFFF"/>
              </a:clrFrom>
              <a:clrTo>
                <a:srgbClr val="FFFFFF">
                  <a:alpha val="0"/>
                </a:srgbClr>
              </a:clrTo>
            </a:clrChange>
          </a:blip>
          <a:stretch>
            <a:fillRect/>
          </a:stretch>
        </p:blipFill>
        <p:spPr>
          <a:xfrm>
            <a:off x="2872678" y="4555525"/>
            <a:ext cx="1288674" cy="473675"/>
          </a:xfrm>
          <a:prstGeom prst="rect">
            <a:avLst/>
          </a:prstGeom>
          <a:ln>
            <a:noFill/>
          </a:ln>
        </p:spPr>
      </p:pic>
      <p:sp>
        <p:nvSpPr>
          <p:cNvPr id="25" name="TextBox 24"/>
          <p:cNvSpPr txBox="1"/>
          <p:nvPr/>
        </p:nvSpPr>
        <p:spPr>
          <a:xfrm>
            <a:off x="3390349" y="4401636"/>
            <a:ext cx="1105451" cy="307777"/>
          </a:xfrm>
          <a:prstGeom prst="rect">
            <a:avLst/>
          </a:prstGeom>
          <a:noFill/>
        </p:spPr>
        <p:txBody>
          <a:bodyPr wrap="square" rtlCol="0">
            <a:spAutoFit/>
          </a:bodyPr>
          <a:lstStyle/>
          <a:p>
            <a:r>
              <a:rPr lang="en-US" sz="1400" dirty="0" smtClean="0">
                <a:solidFill>
                  <a:srgbClr val="8D1D27"/>
                </a:solidFill>
              </a:rPr>
              <a:t>(Hosted on) </a:t>
            </a:r>
            <a:endParaRPr lang="en-US" sz="1400" dirty="0">
              <a:solidFill>
                <a:srgbClr val="8D1D27"/>
              </a:solidFill>
            </a:endParaRPr>
          </a:p>
        </p:txBody>
      </p:sp>
      <p:pic>
        <p:nvPicPr>
          <p:cNvPr id="30" name="Picture 29" descr="gO_Blue_X_100.png"/>
          <p:cNvPicPr>
            <a:picLocks noChangeAspect="1"/>
          </p:cNvPicPr>
          <p:nvPr/>
        </p:nvPicPr>
        <p:blipFill>
          <a:blip r:embed="rId4"/>
          <a:stretch>
            <a:fillRect/>
          </a:stretch>
        </p:blipFill>
        <p:spPr>
          <a:xfrm>
            <a:off x="3985324" y="3278782"/>
            <a:ext cx="1501076" cy="1140818"/>
          </a:xfrm>
          <a:prstGeom prst="rect">
            <a:avLst/>
          </a:prstGeom>
          <a:ln>
            <a:noFill/>
          </a:ln>
        </p:spPr>
      </p:pic>
    </p:spTree>
    <p:extLst>
      <p:ext uri="{BB962C8B-B14F-4D97-AF65-F5344CB8AC3E}">
        <p14:creationId xmlns:p14="http://schemas.microsoft.com/office/powerpoint/2010/main" val="20541069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493837"/>
            <a:ext cx="8610600" cy="4525963"/>
          </a:xfrm>
        </p:spPr>
        <p:txBody>
          <a:bodyPr>
            <a:normAutofit/>
          </a:bodyPr>
          <a:lstStyle/>
          <a:p>
            <a:pPr marL="514350" lvl="0" indent="-514350">
              <a:buFont typeface="+mj-lt"/>
              <a:buAutoNum type="arabicPeriod"/>
              <a:defRPr/>
            </a:pPr>
            <a:r>
              <a:rPr lang="en-US" sz="2400" b="1" dirty="0" smtClean="0">
                <a:solidFill>
                  <a:srgbClr val="000000"/>
                </a:solidFill>
              </a:rPr>
              <a:t>Sign up</a:t>
            </a:r>
            <a:r>
              <a:rPr lang="en-US" sz="2400" dirty="0" smtClean="0">
                <a:solidFill>
                  <a:srgbClr val="000000"/>
                </a:solidFill>
              </a:rPr>
              <a:t>: </a:t>
            </a:r>
            <a:r>
              <a:rPr lang="en-US" sz="2400" b="0" dirty="0" smtClean="0">
                <a:solidFill>
                  <a:srgbClr val="000000"/>
                </a:solidFill>
              </a:rPr>
              <a:t>Visit </a:t>
            </a:r>
            <a:r>
              <a:rPr lang="en-US" sz="2400" b="0" dirty="0" smtClean="0">
                <a:hlinkClick r:id="rId3"/>
              </a:rPr>
              <a:t>www.globusonline.org</a:t>
            </a:r>
            <a:r>
              <a:rPr lang="en-US" sz="2400" b="0" dirty="0" smtClean="0"/>
              <a:t> </a:t>
            </a:r>
            <a:r>
              <a:rPr lang="en-US" sz="2400" b="0" dirty="0" smtClean="0">
                <a:solidFill>
                  <a:srgbClr val="000000"/>
                </a:solidFill>
              </a:rPr>
              <a:t>to create an account</a:t>
            </a:r>
            <a:endParaRPr lang="en-US" sz="2400" b="0" dirty="0">
              <a:solidFill>
                <a:srgbClr val="000000"/>
              </a:solidFill>
            </a:endParaRPr>
          </a:p>
          <a:p>
            <a:pPr marL="514350" lvl="0" indent="-514350">
              <a:buFont typeface="+mj-lt"/>
              <a:buAutoNum type="arabicPeriod"/>
              <a:defRPr/>
            </a:pPr>
            <a:endParaRPr lang="en-US" sz="2400" b="0" dirty="0"/>
          </a:p>
        </p:txBody>
      </p:sp>
      <p:sp>
        <p:nvSpPr>
          <p:cNvPr id="95234" name="Title 1"/>
          <p:cNvSpPr>
            <a:spLocks noGrp="1"/>
          </p:cNvSpPr>
          <p:nvPr>
            <p:ph type="title"/>
          </p:nvPr>
        </p:nvSpPr>
        <p:spPr/>
        <p:txBody>
          <a:bodyPr/>
          <a:lstStyle/>
          <a:p>
            <a:r>
              <a:rPr lang="en-US" b="1" dirty="0" smtClean="0">
                <a:ea typeface="ＭＳ Ｐゴシック" charset="-128"/>
                <a:cs typeface="ＭＳ Ｐゴシック" charset="-128"/>
              </a:rPr>
              <a:t>Getting Started (2 easy steps)</a:t>
            </a:r>
          </a:p>
        </p:txBody>
      </p:sp>
      <p:sp>
        <p:nvSpPr>
          <p:cNvPr id="4" name="Slide Number Placeholder 3"/>
          <p:cNvSpPr>
            <a:spLocks noGrp="1"/>
          </p:cNvSpPr>
          <p:nvPr>
            <p:ph type="sldNum" sz="quarter" idx="10"/>
          </p:nvPr>
        </p:nvSpPr>
        <p:spPr/>
        <p:txBody>
          <a:bodyPr/>
          <a:lstStyle/>
          <a:p>
            <a:fld id="{6D51824A-2FDE-1249-A808-AE87E6A2667D}" type="slidenum">
              <a:rPr lang="en-US" smtClean="0"/>
              <a:pPr/>
              <a:t>16</a:t>
            </a:fld>
            <a:endParaRPr lang="en-US" dirty="0"/>
          </a:p>
        </p:txBody>
      </p:sp>
      <p:pic>
        <p:nvPicPr>
          <p:cNvPr id="2" name="Picture 1"/>
          <p:cNvPicPr>
            <a:picLocks noChangeAspect="1"/>
          </p:cNvPicPr>
          <p:nvPr/>
        </p:nvPicPr>
        <p:blipFill>
          <a:blip r:embed="rId4"/>
          <a:stretch>
            <a:fillRect/>
          </a:stretch>
        </p:blipFill>
        <p:spPr>
          <a:xfrm>
            <a:off x="1028700" y="2362200"/>
            <a:ext cx="6400800" cy="4029939"/>
          </a:xfrm>
          <a:prstGeom prst="rect">
            <a:avLst/>
          </a:prstGeom>
        </p:spPr>
      </p:pic>
    </p:spTree>
    <p:extLst>
      <p:ext uri="{BB962C8B-B14F-4D97-AF65-F5344CB8AC3E}">
        <p14:creationId xmlns:p14="http://schemas.microsoft.com/office/powerpoint/2010/main" val="2590624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219200"/>
            <a:ext cx="8610600" cy="4525963"/>
          </a:xfrm>
        </p:spPr>
        <p:txBody>
          <a:bodyPr>
            <a:normAutofit/>
          </a:bodyPr>
          <a:lstStyle/>
          <a:p>
            <a:pPr marL="514350" lvl="0" indent="-514350">
              <a:buFont typeface="+mj-lt"/>
              <a:buAutoNum type="arabicPeriod" startAt="2"/>
              <a:defRPr/>
            </a:pPr>
            <a:r>
              <a:rPr lang="en-US" sz="2400" dirty="0" smtClean="0">
                <a:solidFill>
                  <a:srgbClr val="000000"/>
                </a:solidFill>
              </a:rPr>
              <a:t>Start moving files: </a:t>
            </a:r>
            <a:r>
              <a:rPr lang="en-US" sz="2400" b="0" dirty="0" smtClean="0">
                <a:solidFill>
                  <a:srgbClr val="000000"/>
                </a:solidFill>
              </a:rPr>
              <a:t>Pick your data and where you want to move it, then click to transfer</a:t>
            </a:r>
          </a:p>
          <a:p>
            <a:pPr marL="514350" lvl="0" indent="-514350">
              <a:buFont typeface="+mj-lt"/>
              <a:buAutoNum type="arabicPeriod" startAt="2"/>
              <a:defRPr/>
            </a:pPr>
            <a:endParaRPr lang="en-US" sz="2400" b="0" dirty="0"/>
          </a:p>
        </p:txBody>
      </p:sp>
      <p:sp>
        <p:nvSpPr>
          <p:cNvPr id="95234" name="Title 1"/>
          <p:cNvSpPr>
            <a:spLocks noGrp="1"/>
          </p:cNvSpPr>
          <p:nvPr>
            <p:ph type="title"/>
          </p:nvPr>
        </p:nvSpPr>
        <p:spPr/>
        <p:txBody>
          <a:bodyPr/>
          <a:lstStyle/>
          <a:p>
            <a:r>
              <a:rPr lang="en-US" b="1" dirty="0" smtClean="0">
                <a:ea typeface="ＭＳ Ｐゴシック" charset="-128"/>
                <a:cs typeface="ＭＳ Ｐゴシック" charset="-128"/>
              </a:rPr>
              <a:t>Getting Started (2 easy steps)</a:t>
            </a:r>
          </a:p>
        </p:txBody>
      </p:sp>
      <p:sp>
        <p:nvSpPr>
          <p:cNvPr id="4" name="Slide Number Placeholder 3"/>
          <p:cNvSpPr>
            <a:spLocks noGrp="1"/>
          </p:cNvSpPr>
          <p:nvPr>
            <p:ph type="sldNum" sz="quarter" idx="10"/>
          </p:nvPr>
        </p:nvSpPr>
        <p:spPr/>
        <p:txBody>
          <a:bodyPr/>
          <a:lstStyle/>
          <a:p>
            <a:fld id="{6D51824A-2FDE-1249-A808-AE87E6A2667D}" type="slidenum">
              <a:rPr lang="en-US" smtClean="0"/>
              <a:pPr/>
              <a:t>17</a:t>
            </a:fld>
            <a:endParaRPr lang="en-US" dirty="0"/>
          </a:p>
        </p:txBody>
      </p:sp>
      <p:pic>
        <p:nvPicPr>
          <p:cNvPr id="6" name="Picture 5"/>
          <p:cNvPicPr>
            <a:picLocks noChangeAspect="1"/>
          </p:cNvPicPr>
          <p:nvPr/>
        </p:nvPicPr>
        <p:blipFill>
          <a:blip r:embed="rId3"/>
          <a:stretch>
            <a:fillRect/>
          </a:stretch>
        </p:blipFill>
        <p:spPr>
          <a:xfrm>
            <a:off x="381000" y="2221584"/>
            <a:ext cx="7239000" cy="417921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81600" y="2067874"/>
            <a:ext cx="3810000" cy="1643174"/>
          </a:xfrm>
          <a:prstGeom prst="rect">
            <a:avLst/>
          </a:prstGeom>
        </p:spPr>
      </p:pic>
    </p:spTree>
    <p:extLst>
      <p:ext uri="{BB962C8B-B14F-4D97-AF65-F5344CB8AC3E}">
        <p14:creationId xmlns:p14="http://schemas.microsoft.com/office/powerpoint/2010/main" val="3421886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3774" b="3774"/>
          <a:stretch>
            <a:fillRect/>
          </a:stretch>
        </p:blipFill>
        <p:spPr>
          <a:xfrm>
            <a:off x="5228763" y="1600200"/>
            <a:ext cx="3672184" cy="2087563"/>
          </a:xfrm>
          <a:ln w="57150" cmpd="sng">
            <a:solidFill>
              <a:srgbClr val="4F81BD"/>
            </a:solidFill>
          </a:ln>
        </p:spPr>
      </p:pic>
      <p:sp>
        <p:nvSpPr>
          <p:cNvPr id="2" name="Title 1"/>
          <p:cNvSpPr>
            <a:spLocks noGrp="1"/>
          </p:cNvSpPr>
          <p:nvPr>
            <p:ph type="title"/>
          </p:nvPr>
        </p:nvSpPr>
        <p:spPr>
          <a:xfrm>
            <a:off x="1523999" y="76200"/>
            <a:ext cx="7376947" cy="990600"/>
          </a:xfrm>
        </p:spPr>
        <p:txBody>
          <a:bodyPr>
            <a:normAutofit/>
          </a:bodyPr>
          <a:lstStyle/>
          <a:p>
            <a:r>
              <a:rPr lang="en-US" b="1" dirty="0" smtClean="0">
                <a:cs typeface="Arial"/>
              </a:rPr>
              <a:t>Globus Connect to/from your Laptop</a:t>
            </a:r>
            <a:endParaRPr lang="en-US" b="1" dirty="0">
              <a:cs typeface="Arial"/>
            </a:endParaRPr>
          </a:p>
        </p:txBody>
      </p:sp>
      <p:sp>
        <p:nvSpPr>
          <p:cNvPr id="5" name="Slide Number Placeholder 4"/>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18</a:t>
            </a:fld>
            <a:endParaRPr lang="en-US">
              <a:solidFill>
                <a:prstClr val="black">
                  <a:lumMod val="65000"/>
                  <a:lumOff val="35000"/>
                </a:prstClr>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3978" y="4412370"/>
            <a:ext cx="3232822" cy="2021281"/>
          </a:xfrm>
          <a:prstGeom prst="rect">
            <a:avLst/>
          </a:prstGeom>
          <a:noFill/>
          <a:ln w="57150" cmpd="sng">
            <a:solidFill>
              <a:srgbClr val="4F81BD"/>
            </a:solidFill>
          </a:ln>
        </p:spPr>
      </p:pic>
      <p:pic>
        <p:nvPicPr>
          <p:cNvPr id="10" name="Picture 9" descr="GC.png"/>
          <p:cNvPicPr>
            <a:picLocks noChangeAspect="1"/>
          </p:cNvPicPr>
          <p:nvPr/>
        </p:nvPicPr>
        <p:blipFill>
          <a:blip r:embed="rId4"/>
          <a:stretch>
            <a:fillRect/>
          </a:stretch>
        </p:blipFill>
        <p:spPr>
          <a:xfrm>
            <a:off x="228600" y="1600200"/>
            <a:ext cx="4774356" cy="3810000"/>
          </a:xfrm>
          <a:prstGeom prst="rect">
            <a:avLst/>
          </a:prstGeom>
          <a:ln w="38100" cmpd="sng">
            <a:solidFill>
              <a:schemeClr val="accent1"/>
            </a:solidFill>
          </a:ln>
        </p:spPr>
      </p:pic>
    </p:spTree>
    <p:extLst>
      <p:ext uri="{BB962C8B-B14F-4D97-AF65-F5344CB8AC3E}">
        <p14:creationId xmlns:p14="http://schemas.microsoft.com/office/powerpoint/2010/main" val="87084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p:txBody>
          <a:bodyPr/>
          <a:lstStyle/>
          <a:p>
            <a:r>
              <a:rPr lang="en-US" sz="2000" b="0" dirty="0" smtClean="0">
                <a:solidFill>
                  <a:srgbClr val="000000"/>
                </a:solidFill>
              </a:rPr>
              <a:t>Interactive login to command line interface:</a:t>
            </a:r>
          </a:p>
          <a:p>
            <a:pPr marL="0" indent="0">
              <a:buNone/>
            </a:pPr>
            <a:endParaRPr lang="en-US" sz="2000" b="0" dirty="0">
              <a:solidFill>
                <a:srgbClr val="000000"/>
              </a:solidFill>
              <a:latin typeface="Andale Mono"/>
              <a:cs typeface="Andale Mono"/>
            </a:endParaRPr>
          </a:p>
          <a:p>
            <a:pPr marL="0" indent="0">
              <a:buNone/>
            </a:pPr>
            <a:endParaRPr lang="en-US" sz="2000" dirty="0" smtClean="0">
              <a:solidFill>
                <a:srgbClr val="000000"/>
              </a:solidFill>
              <a:latin typeface="Andale Mono"/>
              <a:cs typeface="Andale Mono"/>
            </a:endParaRPr>
          </a:p>
          <a:p>
            <a:r>
              <a:rPr lang="en-US" sz="2000" b="0" dirty="0" smtClean="0">
                <a:solidFill>
                  <a:srgbClr val="000000"/>
                </a:solidFill>
              </a:rPr>
              <a:t>Running commands remotely:</a:t>
            </a:r>
          </a:p>
          <a:p>
            <a:pPr marL="0" indent="0">
              <a:buNone/>
            </a:pPr>
            <a:endParaRPr lang="en-US" sz="2000" b="0" dirty="0" smtClean="0">
              <a:solidFill>
                <a:srgbClr val="000000"/>
              </a:solidFill>
            </a:endParaRPr>
          </a:p>
          <a:p>
            <a:pPr marL="0" indent="0">
              <a:buNone/>
            </a:pPr>
            <a:r>
              <a:rPr lang="en-US" sz="2000" b="0" dirty="0" smtClean="0">
                <a:solidFill>
                  <a:srgbClr val="000000"/>
                </a:solidFill>
              </a:rPr>
              <a:t> </a:t>
            </a:r>
          </a:p>
          <a:p>
            <a:endParaRPr lang="en-US" sz="2000" b="0" dirty="0" smtClean="0">
              <a:solidFill>
                <a:srgbClr val="000000"/>
              </a:solidFill>
            </a:endParaRPr>
          </a:p>
          <a:p>
            <a:endParaRPr lang="en-US" sz="2000" b="0" dirty="0">
              <a:solidFill>
                <a:srgbClr val="000000"/>
              </a:solidFill>
            </a:endParaRPr>
          </a:p>
          <a:p>
            <a:endParaRPr lang="en-US" sz="2000" b="0" dirty="0" smtClean="0">
              <a:solidFill>
                <a:srgbClr val="000000"/>
              </a:solidFill>
            </a:endParaRPr>
          </a:p>
          <a:p>
            <a:endParaRPr lang="en-US" sz="2000" b="0" dirty="0">
              <a:solidFill>
                <a:srgbClr val="000000"/>
              </a:solidFill>
            </a:endParaRPr>
          </a:p>
          <a:p>
            <a:r>
              <a:rPr lang="en-US" sz="2000" b="0" dirty="0" smtClean="0">
                <a:solidFill>
                  <a:srgbClr val="000000"/>
                </a:solidFill>
              </a:rPr>
              <a:t>Using CLI with </a:t>
            </a:r>
            <a:r>
              <a:rPr lang="en-US" sz="2000" b="0" dirty="0" err="1" smtClean="0">
                <a:solidFill>
                  <a:srgbClr val="000000"/>
                </a:solidFill>
              </a:rPr>
              <a:t>gsissh</a:t>
            </a:r>
            <a:r>
              <a:rPr lang="en-US" sz="2000" b="0" dirty="0" smtClean="0">
                <a:solidFill>
                  <a:srgbClr val="000000"/>
                </a:solidFill>
              </a:rPr>
              <a:t>:</a:t>
            </a:r>
            <a:endParaRPr lang="en-US" sz="2000" b="0" dirty="0">
              <a:solidFill>
                <a:srgbClr val="000000"/>
              </a:solidFill>
            </a:endParaRPr>
          </a:p>
        </p:txBody>
      </p:sp>
      <p:sp>
        <p:nvSpPr>
          <p:cNvPr id="3" name="Title 2"/>
          <p:cNvSpPr>
            <a:spLocks noGrp="1"/>
          </p:cNvSpPr>
          <p:nvPr>
            <p:ph type="title"/>
          </p:nvPr>
        </p:nvSpPr>
        <p:spPr/>
        <p:txBody>
          <a:bodyPr/>
          <a:lstStyle/>
          <a:p>
            <a:r>
              <a:rPr lang="en-US" b="1" dirty="0" smtClean="0"/>
              <a:t>Using the </a:t>
            </a:r>
            <a:r>
              <a:rPr lang="en-US" b="1" dirty="0" smtClean="0"/>
              <a:t>CLI</a:t>
            </a:r>
            <a:endParaRPr lang="en-US" b="1" dirty="0"/>
          </a:p>
        </p:txBody>
      </p:sp>
      <p:sp>
        <p:nvSpPr>
          <p:cNvPr id="15" name="Rectangle 14"/>
          <p:cNvSpPr/>
          <p:nvPr/>
        </p:nvSpPr>
        <p:spPr>
          <a:xfrm>
            <a:off x="838200" y="2057400"/>
            <a:ext cx="7696200" cy="4572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t"/>
          <a:lstStyle/>
          <a:p>
            <a:pPr>
              <a:tabLst>
                <a:tab pos="1141413" algn="l"/>
              </a:tabLst>
            </a:pPr>
            <a:r>
              <a:rPr lang="en-US" dirty="0" smtClean="0">
                <a:latin typeface="Lucida Console"/>
                <a:cs typeface="Lucida Console"/>
              </a:rPr>
              <a:t>$ </a:t>
            </a:r>
            <a:r>
              <a:rPr lang="en-US" dirty="0" err="1" smtClean="0">
                <a:solidFill>
                  <a:srgbClr val="66DD0A"/>
                </a:solidFill>
                <a:latin typeface="Lucida Console"/>
                <a:cs typeface="Lucida Console"/>
              </a:rPr>
              <a:t>ssh</a:t>
            </a:r>
            <a:r>
              <a:rPr lang="en-US" dirty="0" smtClean="0">
                <a:solidFill>
                  <a:srgbClr val="66DD0A"/>
                </a:solidFill>
                <a:latin typeface="Lucida Console"/>
                <a:cs typeface="Lucida Console"/>
              </a:rPr>
              <a:t> </a:t>
            </a:r>
            <a:r>
              <a:rPr lang="en-US" dirty="0" err="1" smtClean="0">
                <a:solidFill>
                  <a:srgbClr val="66DD0A"/>
                </a:solidFill>
                <a:latin typeface="Lucida Console"/>
                <a:cs typeface="Lucida Console"/>
              </a:rPr>
              <a:t>tuecke@cli.globusonline.org</a:t>
            </a:r>
            <a:endParaRPr lang="en-US" dirty="0" smtClean="0">
              <a:solidFill>
                <a:srgbClr val="66DD0A"/>
              </a:solidFill>
              <a:latin typeface="Lucida Console"/>
              <a:cs typeface="Lucida Console"/>
            </a:endParaRPr>
          </a:p>
        </p:txBody>
      </p:sp>
      <p:sp>
        <p:nvSpPr>
          <p:cNvPr id="16" name="Rectangle 15"/>
          <p:cNvSpPr/>
          <p:nvPr/>
        </p:nvSpPr>
        <p:spPr>
          <a:xfrm>
            <a:off x="838200" y="3124200"/>
            <a:ext cx="7696200" cy="4572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t"/>
          <a:lstStyle/>
          <a:p>
            <a:pPr>
              <a:tabLst>
                <a:tab pos="1141413" algn="l"/>
              </a:tabLst>
            </a:pPr>
            <a:r>
              <a:rPr lang="en-US" dirty="0" smtClean="0">
                <a:latin typeface="Lucida Console"/>
                <a:cs typeface="Lucida Console"/>
              </a:rPr>
              <a:t>$ </a:t>
            </a:r>
            <a:r>
              <a:rPr lang="en-US" dirty="0" err="1" smtClean="0">
                <a:solidFill>
                  <a:srgbClr val="66DD0A"/>
                </a:solidFill>
                <a:latin typeface="Lucida Console"/>
                <a:cs typeface="Lucida Console"/>
              </a:rPr>
              <a:t>ssh</a:t>
            </a:r>
            <a:r>
              <a:rPr lang="en-US" dirty="0" smtClean="0">
                <a:solidFill>
                  <a:srgbClr val="66DD0A"/>
                </a:solidFill>
                <a:latin typeface="Lucida Console"/>
                <a:cs typeface="Lucida Console"/>
              </a:rPr>
              <a:t> </a:t>
            </a:r>
            <a:r>
              <a:rPr lang="en-US" dirty="0" err="1" smtClean="0">
                <a:solidFill>
                  <a:srgbClr val="66DD0A"/>
                </a:solidFill>
                <a:latin typeface="Lucida Console"/>
                <a:cs typeface="Lucida Console"/>
              </a:rPr>
              <a:t>tuecke@cli.globusonline.org</a:t>
            </a:r>
            <a:r>
              <a:rPr lang="en-US" dirty="0" smtClean="0">
                <a:solidFill>
                  <a:srgbClr val="66DD0A"/>
                </a:solidFill>
                <a:latin typeface="Lucida Console"/>
                <a:cs typeface="Lucida Console"/>
              </a:rPr>
              <a:t> &lt;command&gt;</a:t>
            </a:r>
          </a:p>
        </p:txBody>
      </p:sp>
      <p:sp>
        <p:nvSpPr>
          <p:cNvPr id="17" name="Rectangle 16"/>
          <p:cNvSpPr/>
          <p:nvPr/>
        </p:nvSpPr>
        <p:spPr>
          <a:xfrm>
            <a:off x="838200" y="5715000"/>
            <a:ext cx="7696200" cy="4572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t"/>
          <a:lstStyle/>
          <a:p>
            <a:pPr>
              <a:tabLst>
                <a:tab pos="1141413" algn="l"/>
              </a:tabLst>
            </a:pPr>
            <a:r>
              <a:rPr lang="en-US" dirty="0" smtClean="0">
                <a:latin typeface="Lucida Console"/>
                <a:cs typeface="Lucida Console"/>
              </a:rPr>
              <a:t>$ </a:t>
            </a:r>
            <a:r>
              <a:rPr lang="en-US" dirty="0" err="1" smtClean="0">
                <a:solidFill>
                  <a:srgbClr val="66DD0A"/>
                </a:solidFill>
                <a:latin typeface="Lucida Console"/>
                <a:cs typeface="Lucida Console"/>
              </a:rPr>
              <a:t>gsissh</a:t>
            </a:r>
            <a:r>
              <a:rPr lang="en-US" dirty="0" smtClean="0">
                <a:solidFill>
                  <a:srgbClr val="66DD0A"/>
                </a:solidFill>
                <a:latin typeface="Lucida Console"/>
                <a:cs typeface="Lucida Console"/>
              </a:rPr>
              <a:t> </a:t>
            </a:r>
            <a:r>
              <a:rPr lang="en-US" dirty="0" err="1" smtClean="0">
                <a:solidFill>
                  <a:srgbClr val="66DD0A"/>
                </a:solidFill>
                <a:latin typeface="Lucida Console"/>
                <a:cs typeface="Lucida Console"/>
              </a:rPr>
              <a:t>tuecke@cli.globusonline.org</a:t>
            </a:r>
            <a:r>
              <a:rPr lang="en-US" dirty="0" smtClean="0">
                <a:solidFill>
                  <a:srgbClr val="66DD0A"/>
                </a:solidFill>
                <a:latin typeface="Lucida Console"/>
                <a:cs typeface="Lucida Console"/>
              </a:rPr>
              <a:t> &lt;command&gt;</a:t>
            </a:r>
          </a:p>
        </p:txBody>
      </p:sp>
      <p:sp>
        <p:nvSpPr>
          <p:cNvPr id="8" name="Rectangle 7"/>
          <p:cNvSpPr/>
          <p:nvPr/>
        </p:nvSpPr>
        <p:spPr>
          <a:xfrm>
            <a:off x="838200" y="3886200"/>
            <a:ext cx="7696200" cy="12954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t"/>
          <a:lstStyle/>
          <a:p>
            <a:pPr>
              <a:tabLst>
                <a:tab pos="1141413" algn="l"/>
              </a:tabLst>
            </a:pPr>
            <a:r>
              <a:rPr lang="en-US" dirty="0" smtClean="0">
                <a:latin typeface="Lucida Console"/>
                <a:cs typeface="Lucida Console"/>
              </a:rPr>
              <a:t>$ </a:t>
            </a:r>
            <a:r>
              <a:rPr lang="en-US" dirty="0" err="1">
                <a:solidFill>
                  <a:srgbClr val="66DD0A"/>
                </a:solidFill>
                <a:latin typeface="Lucida Console"/>
                <a:cs typeface="Lucida Console"/>
              </a:rPr>
              <a:t>ssh</a:t>
            </a:r>
            <a:r>
              <a:rPr lang="en-US" dirty="0">
                <a:solidFill>
                  <a:srgbClr val="66DD0A"/>
                </a:solidFill>
                <a:latin typeface="Lucida Console"/>
                <a:cs typeface="Lucida Console"/>
              </a:rPr>
              <a:t> </a:t>
            </a:r>
            <a:r>
              <a:rPr lang="en-US" dirty="0" err="1" smtClean="0">
                <a:solidFill>
                  <a:srgbClr val="66DD0A"/>
                </a:solidFill>
                <a:latin typeface="Lucida Console"/>
                <a:cs typeface="Lucida Console"/>
              </a:rPr>
              <a:t>tuecke@</a:t>
            </a:r>
            <a:r>
              <a:rPr lang="en-US" dirty="0" err="1">
                <a:solidFill>
                  <a:srgbClr val="66DD0A"/>
                </a:solidFill>
                <a:latin typeface="Lucida Console"/>
                <a:cs typeface="Lucida Console"/>
              </a:rPr>
              <a:t>cli.globusonline.org</a:t>
            </a:r>
            <a:r>
              <a:rPr lang="en-US" dirty="0">
                <a:solidFill>
                  <a:srgbClr val="66DD0A"/>
                </a:solidFill>
                <a:latin typeface="Lucida Console"/>
                <a:cs typeface="Lucida Console"/>
              </a:rPr>
              <a:t> </a:t>
            </a:r>
            <a:r>
              <a:rPr lang="en-US" dirty="0" err="1" smtClean="0">
                <a:solidFill>
                  <a:srgbClr val="66DD0A"/>
                </a:solidFill>
                <a:latin typeface="Lucida Console"/>
                <a:cs typeface="Lucida Console"/>
              </a:rPr>
              <a:t>scp</a:t>
            </a:r>
            <a:r>
              <a:rPr lang="en-US" dirty="0" smtClean="0">
                <a:solidFill>
                  <a:srgbClr val="66DD0A"/>
                </a:solidFill>
                <a:latin typeface="Lucida Console"/>
                <a:cs typeface="Lucida Console"/>
              </a:rPr>
              <a:t> –r –s 3 -D </a:t>
            </a:r>
            <a:r>
              <a:rPr lang="en-US" dirty="0" err="1" smtClean="0">
                <a:solidFill>
                  <a:srgbClr val="66DD0A"/>
                </a:solidFill>
                <a:latin typeface="Lucida Console"/>
                <a:cs typeface="Lucida Console"/>
              </a:rPr>
              <a:t>olcf</a:t>
            </a:r>
            <a:r>
              <a:rPr lang="en-US" dirty="0" smtClean="0">
                <a:solidFill>
                  <a:srgbClr val="66DD0A"/>
                </a:solidFill>
                <a:latin typeface="Lucida Console"/>
                <a:cs typeface="Lucida Console"/>
              </a:rPr>
              <a:t>#/~/</a:t>
            </a:r>
            <a:r>
              <a:rPr lang="en-US" dirty="0" err="1" smtClean="0">
                <a:solidFill>
                  <a:srgbClr val="66DD0A"/>
                </a:solidFill>
                <a:latin typeface="Lucida Console"/>
                <a:cs typeface="Lucida Console"/>
              </a:rPr>
              <a:t>myfile</a:t>
            </a:r>
            <a:r>
              <a:rPr lang="en-US" dirty="0" smtClean="0">
                <a:solidFill>
                  <a:srgbClr val="66DD0A"/>
                </a:solidFill>
                <a:latin typeface="Lucida Console"/>
                <a:cs typeface="Lucida Console"/>
              </a:rPr>
              <a:t>* </a:t>
            </a:r>
            <a:r>
              <a:rPr lang="en-US" dirty="0" err="1" smtClean="0">
                <a:solidFill>
                  <a:srgbClr val="66DD0A"/>
                </a:solidFill>
                <a:latin typeface="Lucida Console"/>
                <a:cs typeface="Lucida Console"/>
              </a:rPr>
              <a:t>mylaptop</a:t>
            </a:r>
            <a:r>
              <a:rPr lang="en-US" dirty="0" smtClean="0">
                <a:solidFill>
                  <a:srgbClr val="66DD0A"/>
                </a:solidFill>
                <a:latin typeface="Lucida Console"/>
                <a:cs typeface="Lucida Console"/>
              </a:rPr>
              <a:t>:/~/projects/p1</a:t>
            </a:r>
            <a:endParaRPr lang="en-US" i="1" dirty="0">
              <a:solidFill>
                <a:srgbClr val="66DD0A"/>
              </a:solidFill>
              <a:latin typeface="Lucida Console"/>
              <a:cs typeface="Lucida Console"/>
            </a:endParaRPr>
          </a:p>
          <a:p>
            <a:pPr>
              <a:tabLst>
                <a:tab pos="1141413" algn="l"/>
              </a:tabLst>
            </a:pPr>
            <a:r>
              <a:rPr lang="da-DK" dirty="0" err="1">
                <a:solidFill>
                  <a:srgbClr val="66DD0A"/>
                </a:solidFill>
                <a:latin typeface="Lucida Console"/>
                <a:cs typeface="Lucida Console"/>
              </a:rPr>
              <a:t>Task</a:t>
            </a:r>
            <a:r>
              <a:rPr lang="da-DK" dirty="0">
                <a:solidFill>
                  <a:srgbClr val="66DD0A"/>
                </a:solidFill>
                <a:latin typeface="Lucida Console"/>
                <a:cs typeface="Lucida Console"/>
              </a:rPr>
              <a:t> ID: 4a3c471e-edef-11df-aa30-</a:t>
            </a:r>
            <a:r>
              <a:rPr lang="da-DK" dirty="0" smtClean="0">
                <a:solidFill>
                  <a:srgbClr val="66DD0A"/>
                </a:solidFill>
                <a:latin typeface="Lucida Console"/>
                <a:cs typeface="Lucida Console"/>
              </a:rPr>
              <a:t>1231350018b1</a:t>
            </a:r>
          </a:p>
          <a:p>
            <a:pPr>
              <a:tabLst>
                <a:tab pos="1141413" algn="l"/>
              </a:tabLst>
            </a:pPr>
            <a:r>
              <a:rPr lang="da-DK" dirty="0" smtClean="0">
                <a:solidFill>
                  <a:schemeClr val="bg1"/>
                </a:solidFill>
                <a:latin typeface="Lucida Console"/>
                <a:cs typeface="Lucida Console"/>
              </a:rPr>
              <a:t>$ _</a:t>
            </a:r>
            <a:endParaRPr lang="en-US" dirty="0">
              <a:solidFill>
                <a:schemeClr val="bg1"/>
              </a:solidFill>
              <a:latin typeface="Lucida Console"/>
              <a:cs typeface="Lucida Console"/>
            </a:endParaRPr>
          </a:p>
        </p:txBody>
      </p:sp>
    </p:spTree>
    <p:extLst>
      <p:ext uri="{BB962C8B-B14F-4D97-AF65-F5344CB8AC3E}">
        <p14:creationId xmlns:p14="http://schemas.microsoft.com/office/powerpoint/2010/main" val="310531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8781"/>
            <a:ext cx="2875359" cy="29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 name="Content Placeholder 2"/>
          <p:cNvSpPr>
            <a:spLocks noGrp="1"/>
          </p:cNvSpPr>
          <p:nvPr>
            <p:ph idx="1"/>
          </p:nvPr>
        </p:nvSpPr>
        <p:spPr/>
        <p:txBody>
          <a:bodyPr/>
          <a:lstStyle/>
          <a:p>
            <a:r>
              <a:rPr lang="en-US" sz="2400" dirty="0"/>
              <a:t>Coordination of widespread European Globus development and operation activities</a:t>
            </a:r>
          </a:p>
          <a:p>
            <a:endParaRPr lang="en-US" sz="2400" dirty="0" smtClean="0"/>
          </a:p>
          <a:p>
            <a:endParaRPr lang="en-US" sz="2400" dirty="0"/>
          </a:p>
          <a:p>
            <a:endParaRPr lang="en-US" sz="2400" dirty="0" smtClean="0"/>
          </a:p>
          <a:p>
            <a:endParaRPr lang="en-US" sz="2400" dirty="0"/>
          </a:p>
          <a:p>
            <a:endParaRPr lang="en-US" sz="2400" dirty="0" smtClean="0"/>
          </a:p>
          <a:p>
            <a:r>
              <a:rPr lang="en-US" sz="2400" dirty="0"/>
              <a:t>Central point of contact in Europe for Globus</a:t>
            </a:r>
          </a:p>
          <a:p>
            <a:r>
              <a:rPr lang="en-US" sz="2400" dirty="0"/>
              <a:t>Add the European perspective to Globus</a:t>
            </a:r>
          </a:p>
          <a:p>
            <a:r>
              <a:rPr lang="en-US" sz="2400" dirty="0"/>
              <a:t>Globus service provider for European e-Infrastructures such as DEISA, EGI, </a:t>
            </a:r>
            <a:r>
              <a:rPr lang="en-US" sz="2400" dirty="0" smtClean="0"/>
              <a:t>PRACE</a:t>
            </a:r>
            <a:endParaRPr lang="en-US" sz="2400" dirty="0"/>
          </a:p>
        </p:txBody>
      </p:sp>
      <p:sp>
        <p:nvSpPr>
          <p:cNvPr id="2" name="Title 1"/>
          <p:cNvSpPr>
            <a:spLocks noGrp="1"/>
          </p:cNvSpPr>
          <p:nvPr>
            <p:ph type="title"/>
          </p:nvPr>
        </p:nvSpPr>
        <p:spPr/>
        <p:txBody>
          <a:bodyPr/>
          <a:lstStyle/>
          <a:p>
            <a:r>
              <a:rPr lang="en-US" dirty="0" smtClean="0"/>
              <a:t>Initiative for Globus in Europe (IGE)</a:t>
            </a:r>
            <a:endParaRPr lang="en-US" dirty="0"/>
          </a:p>
        </p:txBody>
      </p:sp>
      <p:sp>
        <p:nvSpPr>
          <p:cNvPr id="15" name="Slide Number Placeholder 3"/>
          <p:cNvSpPr>
            <a:spLocks noGrp="1"/>
          </p:cNvSpPr>
          <p:nvPr>
            <p:ph type="sldNum" sz="quarter" idx="10"/>
          </p:nvPr>
        </p:nvSpPr>
        <p:spPr/>
        <p:txBody>
          <a:bodyPr/>
          <a:lstStyle/>
          <a:p>
            <a:fld id="{B7F8F763-3D37-2249-B213-9EC8D0B5FE7D}" type="slidenum">
              <a:rPr lang="en-US"/>
              <a:pPr/>
              <a:t>2</a:t>
            </a:fld>
            <a:endParaRPr lang="en-US"/>
          </a:p>
        </p:txBody>
      </p:sp>
      <p:pic>
        <p:nvPicPr>
          <p:cNvPr id="512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76201"/>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127" name="Text Box 7"/>
          <p:cNvSpPr txBox="1">
            <a:spLocks noChangeArrowheads="1"/>
          </p:cNvSpPr>
          <p:nvPr/>
        </p:nvSpPr>
        <p:spPr bwMode="auto">
          <a:xfrm>
            <a:off x="8322469" y="6380261"/>
            <a:ext cx="21989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nchor="ctr"/>
          <a:lstStyle>
            <a:lvl1pPr>
              <a:defRPr sz="1200">
                <a:solidFill>
                  <a:schemeClr val="tx1"/>
                </a:solidFill>
                <a:latin typeface="Arial" charset="0"/>
                <a:ea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fld id="{67E0EF75-4DB4-BD41-9D21-3A187DFF42A3}" type="slidenum">
              <a:rPr lang="en-US" sz="1000">
                <a:solidFill>
                  <a:srgbClr val="F2F2F2"/>
                </a:solidFill>
                <a:cs typeface="Arial" charset="0"/>
              </a:rPr>
              <a:pPr algn="ctr"/>
              <a:t>2</a:t>
            </a:fld>
            <a:endParaRPr lang="en-US" sz="1000">
              <a:solidFill>
                <a:srgbClr val="F2F2F2"/>
              </a:solidFill>
              <a:cs typeface="Arial" charset="0"/>
            </a:endParaRPr>
          </a:p>
        </p:txBody>
      </p:sp>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l="14273" t="9377" r="38358" b="59988"/>
          <a:stretch>
            <a:fillRect/>
          </a:stretch>
        </p:blipFill>
        <p:spPr bwMode="auto">
          <a:xfrm>
            <a:off x="857250" y="2623096"/>
            <a:ext cx="4787429" cy="1553766"/>
          </a:xfrm>
          <a:prstGeom prst="rect">
            <a:avLst/>
          </a:pr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6">
            <a:extLst>
              <a:ext uri="{28A0092B-C50C-407E-A947-70E740481C1C}">
                <a14:useLocalDpi xmlns:a14="http://schemas.microsoft.com/office/drawing/2010/main" val="0"/>
              </a:ext>
            </a:extLst>
          </a:blip>
          <a:srcRect l="15733" t="10306" r="38991" b="59302"/>
          <a:stretch>
            <a:fillRect/>
          </a:stretch>
        </p:blipFill>
        <p:spPr bwMode="auto">
          <a:xfrm>
            <a:off x="937617" y="2621980"/>
            <a:ext cx="4777383" cy="1602879"/>
          </a:xfrm>
          <a:prstGeom prst="rect">
            <a:avLst/>
          </a:pr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pic>
      <p:sp>
        <p:nvSpPr>
          <p:cNvPr id="5133" name="Rectangle 13"/>
          <p:cNvSpPr>
            <a:spLocks/>
          </p:cNvSpPr>
          <p:nvPr/>
        </p:nvSpPr>
        <p:spPr bwMode="auto">
          <a:xfrm>
            <a:off x="526852" y="1066800"/>
            <a:ext cx="8054578"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8" bIns="0"/>
          <a:lstStyle/>
          <a:p>
            <a:pPr algn="ctr">
              <a:spcBef>
                <a:spcPts val="738"/>
              </a:spcBef>
            </a:pPr>
            <a:r>
              <a:rPr lang="en-US" sz="3200" u="sng" dirty="0">
                <a:solidFill>
                  <a:srgbClr val="FF413E"/>
                </a:solidFill>
                <a:ea typeface="ＭＳ Ｐゴシック" charset="0"/>
                <a:cs typeface="Arial" charset="0"/>
              </a:rPr>
              <a:t>Help Scientists in the European Research Area</a:t>
            </a:r>
          </a:p>
        </p:txBody>
      </p:sp>
    </p:spTree>
    <p:extLst>
      <p:ext uri="{BB962C8B-B14F-4D97-AF65-F5344CB8AC3E}">
        <p14:creationId xmlns:p14="http://schemas.microsoft.com/office/powerpoint/2010/main" val="1329773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a:solidFill>
                  <a:srgbClr val="000000"/>
                </a:solidFill>
              </a:rPr>
              <a:t>Visit</a:t>
            </a:r>
            <a:r>
              <a:rPr lang="en-US" dirty="0"/>
              <a:t> </a:t>
            </a:r>
            <a:r>
              <a:rPr lang="en-US" dirty="0">
                <a:hlinkClick r:id="rId2"/>
              </a:rPr>
              <a:t>https://www.globusonline.org/</a:t>
            </a:r>
            <a:r>
              <a:rPr lang="en-US" dirty="0" smtClean="0">
                <a:hlinkClick r:id="rId2"/>
              </a:rPr>
              <a:t>signup</a:t>
            </a:r>
            <a:r>
              <a:rPr lang="en-US" dirty="0" smtClean="0"/>
              <a:t> </a:t>
            </a:r>
            <a:r>
              <a:rPr lang="en-US" dirty="0" smtClean="0">
                <a:solidFill>
                  <a:srgbClr val="000000"/>
                </a:solidFill>
              </a:rPr>
              <a:t>to:</a:t>
            </a:r>
          </a:p>
          <a:p>
            <a:pPr lvl="1"/>
            <a:r>
              <a:rPr lang="en-US" dirty="0" smtClean="0">
                <a:solidFill>
                  <a:srgbClr val="000000"/>
                </a:solidFill>
              </a:rPr>
              <a:t>Get a free account and start moving files</a:t>
            </a:r>
          </a:p>
          <a:p>
            <a:r>
              <a:rPr lang="en-US" dirty="0" smtClean="0">
                <a:solidFill>
                  <a:srgbClr val="000000"/>
                </a:solidFill>
              </a:rPr>
              <a:t>Visit</a:t>
            </a:r>
            <a:r>
              <a:rPr lang="en-US" dirty="0" smtClean="0"/>
              <a:t> </a:t>
            </a:r>
            <a:r>
              <a:rPr lang="en-US" dirty="0" smtClean="0">
                <a:hlinkClick r:id="rId3"/>
              </a:rPr>
              <a:t>www.globusonline.org</a:t>
            </a:r>
            <a:r>
              <a:rPr lang="en-US" dirty="0" smtClean="0"/>
              <a:t> </a:t>
            </a:r>
            <a:r>
              <a:rPr lang="en-US" dirty="0" smtClean="0">
                <a:solidFill>
                  <a:srgbClr val="000000"/>
                </a:solidFill>
              </a:rPr>
              <a:t>for:</a:t>
            </a:r>
          </a:p>
          <a:p>
            <a:pPr lvl="1"/>
            <a:r>
              <a:rPr lang="en-US" dirty="0" smtClean="0">
                <a:solidFill>
                  <a:srgbClr val="000000"/>
                </a:solidFill>
              </a:rPr>
              <a:t>Tutorials</a:t>
            </a:r>
          </a:p>
          <a:p>
            <a:pPr lvl="1"/>
            <a:r>
              <a:rPr lang="en-US" dirty="0" smtClean="0">
                <a:solidFill>
                  <a:srgbClr val="000000"/>
                </a:solidFill>
              </a:rPr>
              <a:t>FAQs</a:t>
            </a:r>
          </a:p>
          <a:p>
            <a:pPr lvl="1"/>
            <a:r>
              <a:rPr lang="en-US" dirty="0" smtClean="0">
                <a:solidFill>
                  <a:srgbClr val="000000"/>
                </a:solidFill>
              </a:rPr>
              <a:t>Pro Tips</a:t>
            </a:r>
          </a:p>
          <a:p>
            <a:pPr lvl="1"/>
            <a:r>
              <a:rPr lang="en-US" dirty="0" smtClean="0">
                <a:solidFill>
                  <a:srgbClr val="000000"/>
                </a:solidFill>
              </a:rPr>
              <a:t>Troubleshooting</a:t>
            </a:r>
          </a:p>
          <a:p>
            <a:r>
              <a:rPr lang="en-US" dirty="0" smtClean="0">
                <a:solidFill>
                  <a:srgbClr val="000000"/>
                </a:solidFill>
              </a:rPr>
              <a:t>Contact</a:t>
            </a:r>
            <a:r>
              <a:rPr lang="en-US" dirty="0" smtClean="0"/>
              <a:t> </a:t>
            </a:r>
            <a:r>
              <a:rPr lang="en-US" dirty="0" smtClean="0">
                <a:hlinkClick r:id="rId4"/>
              </a:rPr>
              <a:t>support@</a:t>
            </a:r>
            <a:r>
              <a:rPr lang="en-US" dirty="0" smtClean="0">
                <a:solidFill>
                  <a:srgbClr val="000000"/>
                </a:solidFill>
                <a:hlinkClick r:id="rId4"/>
              </a:rPr>
              <a:t>globusonline.org</a:t>
            </a:r>
            <a:r>
              <a:rPr lang="en-US" dirty="0" smtClean="0">
                <a:solidFill>
                  <a:srgbClr val="000000"/>
                </a:solidFill>
              </a:rPr>
              <a:t> for:</a:t>
            </a:r>
          </a:p>
          <a:p>
            <a:pPr lvl="1"/>
            <a:r>
              <a:rPr lang="en-US" dirty="0" smtClean="0">
                <a:solidFill>
                  <a:srgbClr val="000000"/>
                </a:solidFill>
              </a:rPr>
              <a:t>Help getting started</a:t>
            </a:r>
          </a:p>
          <a:p>
            <a:pPr lvl="1"/>
            <a:r>
              <a:rPr lang="en-US" dirty="0" smtClean="0">
                <a:solidFill>
                  <a:srgbClr val="000000"/>
                </a:solidFill>
              </a:rPr>
              <a:t>Help using the service</a:t>
            </a:r>
            <a:endParaRPr lang="en-US" dirty="0">
              <a:solidFill>
                <a:srgbClr val="000000"/>
              </a:solidFill>
            </a:endParaRPr>
          </a:p>
        </p:txBody>
      </p:sp>
      <p:sp>
        <p:nvSpPr>
          <p:cNvPr id="3" name="Title 2"/>
          <p:cNvSpPr>
            <a:spLocks noGrp="1"/>
          </p:cNvSpPr>
          <p:nvPr>
            <p:ph type="title"/>
          </p:nvPr>
        </p:nvSpPr>
        <p:spPr/>
        <p:txBody>
          <a:bodyPr/>
          <a:lstStyle/>
          <a:p>
            <a:r>
              <a:rPr lang="en-US" b="1" dirty="0" smtClean="0"/>
              <a:t>For More </a:t>
            </a:r>
            <a:r>
              <a:rPr lang="en-US" b="1" dirty="0"/>
              <a:t>I</a:t>
            </a:r>
            <a:r>
              <a:rPr lang="en-US" b="1" dirty="0" smtClean="0"/>
              <a:t>nformation</a:t>
            </a:r>
            <a:endParaRPr lang="en-US" b="1" dirty="0"/>
          </a:p>
        </p:txBody>
      </p:sp>
      <p:sp>
        <p:nvSpPr>
          <p:cNvPr id="4" name="Slide Number Placeholder 3"/>
          <p:cNvSpPr>
            <a:spLocks noGrp="1"/>
          </p:cNvSpPr>
          <p:nvPr>
            <p:ph type="sldNum" sz="quarter" idx="10"/>
          </p:nvPr>
        </p:nvSpPr>
        <p:spPr/>
        <p:txBody>
          <a:bodyPr/>
          <a:lstStyle/>
          <a:p>
            <a:fld id="{BED86F0A-5EC0-B040-A6A2-A482FA242476}" type="slidenum">
              <a:rPr lang="en-US" smtClean="0"/>
              <a:pPr/>
              <a:t>20</a:t>
            </a:fld>
            <a:endParaRPr lang="en-US" dirty="0"/>
          </a:p>
        </p:txBody>
      </p:sp>
    </p:spTree>
    <p:extLst>
      <p:ext uri="{BB962C8B-B14F-4D97-AF65-F5344CB8AC3E}">
        <p14:creationId xmlns:p14="http://schemas.microsoft.com/office/powerpoint/2010/main" val="471950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p:txBody>
          <a:bodyPr/>
          <a:lstStyle/>
          <a:p>
            <a:pPr algn="ctr"/>
            <a:r>
              <a:rPr lang="en-US" sz="3200" dirty="0" smtClean="0"/>
              <a:t>Globus Toolkit</a:t>
            </a:r>
          </a:p>
        </p:txBody>
      </p:sp>
      <p:sp>
        <p:nvSpPr>
          <p:cNvPr id="17413" name="Text Placeholder 4"/>
          <p:cNvSpPr>
            <a:spLocks noGrp="1"/>
          </p:cNvSpPr>
          <p:nvPr>
            <p:ph type="body" sz="quarter" idx="3"/>
          </p:nvPr>
        </p:nvSpPr>
        <p:spPr/>
        <p:txBody>
          <a:bodyPr/>
          <a:lstStyle/>
          <a:p>
            <a:pPr algn="ctr"/>
            <a:r>
              <a:rPr lang="en-US" sz="3200" dirty="0" smtClean="0"/>
              <a:t>Globus Online</a:t>
            </a:r>
          </a:p>
        </p:txBody>
      </p:sp>
      <p:sp>
        <p:nvSpPr>
          <p:cNvPr id="17412" name="Content Placeholder 3"/>
          <p:cNvSpPr>
            <a:spLocks noGrp="1"/>
          </p:cNvSpPr>
          <p:nvPr>
            <p:ph idx="10"/>
          </p:nvPr>
        </p:nvSpPr>
        <p:spPr>
          <a:prstGeom prst="rect">
            <a:avLst/>
          </a:prstGeom>
        </p:spPr>
        <p:txBody>
          <a:bodyPr/>
          <a:lstStyle/>
          <a:p>
            <a:pPr algn="ctr">
              <a:buFont typeface="Monotype Sorts" charset="2"/>
              <a:buNone/>
            </a:pPr>
            <a:r>
              <a:rPr lang="en-US" dirty="0" smtClean="0"/>
              <a:t>Use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Reliable file transfer Software-as-a-Service</a:t>
            </a:r>
            <a:endParaRPr lang="en-US" dirty="0" smtClean="0"/>
          </a:p>
          <a:p>
            <a:pPr algn="ctr">
              <a:buFont typeface="Monotype Sorts" charset="2"/>
              <a:buNone/>
            </a:pPr>
            <a:endParaRPr lang="en-US" dirty="0" smtClean="0"/>
          </a:p>
          <a:p>
            <a:pPr algn="ctr">
              <a:buFont typeface="Monotype Sorts" charset="2"/>
              <a:buNone/>
            </a:pPr>
            <a:r>
              <a:rPr lang="en-US" b="1" dirty="0" err="1" smtClean="0"/>
              <a:t>globusonline.org</a:t>
            </a:r>
            <a:endParaRPr lang="en-US" b="1" dirty="0" smtClean="0"/>
          </a:p>
          <a:p>
            <a:pPr algn="ctr">
              <a:buFont typeface="Monotype Sorts" charset="2"/>
              <a:buNone/>
            </a:pPr>
            <a:endParaRPr lang="en-US" dirty="0" smtClean="0"/>
          </a:p>
        </p:txBody>
      </p:sp>
      <p:sp>
        <p:nvSpPr>
          <p:cNvPr id="17414" name="Content Placeholder 5"/>
          <p:cNvSpPr>
            <a:spLocks noGrp="1"/>
          </p:cNvSpPr>
          <p:nvPr>
            <p:ph idx="11"/>
          </p:nvPr>
        </p:nvSpPr>
        <p:spPr>
          <a:prstGeom prst="rect">
            <a:avLst/>
          </a:prstGeom>
        </p:spPr>
        <p:txBody>
          <a:bodyPr/>
          <a:lstStyle/>
          <a:p>
            <a:pPr algn="ctr">
              <a:buFont typeface="Monotype Sorts" charset="2"/>
              <a:buNone/>
            </a:pPr>
            <a:r>
              <a:rPr lang="en-US" dirty="0" smtClean="0"/>
              <a:t>Build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Components for building custom grid </a:t>
            </a:r>
            <a:r>
              <a:rPr lang="en-US" dirty="0" smtClean="0"/>
              <a:t>solutions</a:t>
            </a:r>
          </a:p>
          <a:p>
            <a:pPr algn="ctr">
              <a:buFont typeface="Monotype Sorts" charset="2"/>
              <a:buNone/>
            </a:pPr>
            <a:endParaRPr lang="en-US" dirty="0" smtClean="0"/>
          </a:p>
          <a:p>
            <a:pPr algn="ctr">
              <a:buNone/>
            </a:pPr>
            <a:r>
              <a:rPr lang="en-US" b="1" dirty="0" err="1" smtClean="0"/>
              <a:t>globustoolkit.org</a:t>
            </a:r>
            <a:endParaRPr lang="en-US" b="1" dirty="0" smtClean="0"/>
          </a:p>
        </p:txBody>
      </p:sp>
      <p:sp>
        <p:nvSpPr>
          <p:cNvPr id="4" name="Slide Number Placeholder 3"/>
          <p:cNvSpPr>
            <a:spLocks noGrp="1"/>
          </p:cNvSpPr>
          <p:nvPr>
            <p:ph type="sldNum" sz="quarter" idx="12"/>
          </p:nvPr>
        </p:nvSpPr>
        <p:spPr/>
        <p:txBody>
          <a:bodyPr/>
          <a:lstStyle/>
          <a:p>
            <a:fld id="{BED86F0A-5EC0-B040-A6A2-A482FA242476}" type="slidenum">
              <a:rPr lang="en-US" smtClean="0"/>
              <a:pPr/>
              <a:t>3</a:t>
            </a:fld>
            <a:endParaRPr lang="en-US" dirty="0"/>
          </a:p>
        </p:txBody>
      </p:sp>
      <p:sp>
        <p:nvSpPr>
          <p:cNvPr id="2" name="Title 1"/>
          <p:cNvSpPr>
            <a:spLocks noGrp="1"/>
          </p:cNvSpPr>
          <p:nvPr>
            <p:ph type="title"/>
          </p:nvPr>
        </p:nvSpPr>
        <p:spPr/>
        <p:txBody>
          <a:bodyPr/>
          <a:lstStyle/>
          <a:p>
            <a:endParaRPr lang="en-US"/>
          </a:p>
        </p:txBody>
      </p:sp>
      <p:pic>
        <p:nvPicPr>
          <p:cNvPr id="21" name="Picture 20" descr="gO_Blue_X.png"/>
          <p:cNvPicPr>
            <a:picLocks noChangeAspect="1"/>
          </p:cNvPicPr>
          <p:nvPr/>
        </p:nvPicPr>
        <p:blipFill>
          <a:blip r:embed="rId3"/>
          <a:stretch>
            <a:fillRect/>
          </a:stretch>
        </p:blipFill>
        <p:spPr>
          <a:xfrm>
            <a:off x="5562600" y="2895600"/>
            <a:ext cx="2209800" cy="1687228"/>
          </a:xfrm>
          <a:prstGeom prst="rect">
            <a:avLst/>
          </a:prstGeom>
        </p:spPr>
      </p:pic>
      <p:grpSp>
        <p:nvGrpSpPr>
          <p:cNvPr id="14" name="Group 13"/>
          <p:cNvGrpSpPr/>
          <p:nvPr/>
        </p:nvGrpSpPr>
        <p:grpSpPr>
          <a:xfrm>
            <a:off x="1447800" y="2895600"/>
            <a:ext cx="2133600" cy="1815176"/>
            <a:chOff x="990600" y="2514600"/>
            <a:chExt cx="2486780" cy="2115646"/>
          </a:xfrm>
        </p:grpSpPr>
        <p:pic>
          <p:nvPicPr>
            <p:cNvPr id="12" name="Picture 11"/>
            <p:cNvPicPr>
              <a:picLocks noChangeAspect="1"/>
            </p:cNvPicPr>
            <p:nvPr/>
          </p:nvPicPr>
          <p:blipFill>
            <a:blip r:embed="rId4">
              <a:clrChange>
                <a:clrFrom>
                  <a:srgbClr val="FFFFFF"/>
                </a:clrFrom>
                <a:clrTo>
                  <a:srgbClr val="FFFFFF">
                    <a:alpha val="0"/>
                  </a:srgbClr>
                </a:clrTo>
              </a:clrChange>
            </a:blip>
            <a:srcRect r="71467"/>
            <a:stretch>
              <a:fillRect/>
            </a:stretch>
          </p:blipFill>
          <p:spPr>
            <a:xfrm>
              <a:off x="990600" y="2514600"/>
              <a:ext cx="2438400" cy="2115646"/>
            </a:xfrm>
            <a:prstGeom prst="rect">
              <a:avLst/>
            </a:prstGeom>
          </p:spPr>
        </p:pic>
        <p:sp>
          <p:nvSpPr>
            <p:cNvPr id="13" name="Rectangle 12"/>
            <p:cNvSpPr/>
            <p:nvPr/>
          </p:nvSpPr>
          <p:spPr>
            <a:xfrm>
              <a:off x="2486780" y="2674260"/>
              <a:ext cx="990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71199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p:txBody>
          <a:bodyPr/>
          <a:lstStyle/>
          <a:p>
            <a:pPr algn="ctr"/>
            <a:r>
              <a:rPr lang="en-US" sz="3200" dirty="0" smtClean="0"/>
              <a:t>Globus Toolkit</a:t>
            </a:r>
          </a:p>
        </p:txBody>
      </p:sp>
      <p:sp>
        <p:nvSpPr>
          <p:cNvPr id="17413" name="Text Placeholder 4"/>
          <p:cNvSpPr>
            <a:spLocks noGrp="1"/>
          </p:cNvSpPr>
          <p:nvPr>
            <p:ph type="body" sz="quarter" idx="3"/>
          </p:nvPr>
        </p:nvSpPr>
        <p:spPr/>
        <p:txBody>
          <a:bodyPr/>
          <a:lstStyle/>
          <a:p>
            <a:pPr algn="ctr"/>
            <a:r>
              <a:rPr lang="en-US" sz="3200" dirty="0" smtClean="0"/>
              <a:t>Globus Online</a:t>
            </a:r>
          </a:p>
        </p:txBody>
      </p:sp>
      <p:sp>
        <p:nvSpPr>
          <p:cNvPr id="17412" name="Content Placeholder 3"/>
          <p:cNvSpPr>
            <a:spLocks noGrp="1"/>
          </p:cNvSpPr>
          <p:nvPr>
            <p:ph idx="10"/>
          </p:nvPr>
        </p:nvSpPr>
        <p:spPr>
          <a:prstGeom prst="rect">
            <a:avLst/>
          </a:prstGeom>
        </p:spPr>
        <p:txBody>
          <a:bodyPr/>
          <a:lstStyle/>
          <a:p>
            <a:pPr algn="ctr">
              <a:buFont typeface="Monotype Sorts" charset="2"/>
              <a:buNone/>
            </a:pPr>
            <a:r>
              <a:rPr lang="en-US" dirty="0" smtClean="0"/>
              <a:t>Use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Reliable file transfer Software-as-a-Service</a:t>
            </a:r>
            <a:endParaRPr lang="en-US" dirty="0" smtClean="0"/>
          </a:p>
          <a:p>
            <a:pPr algn="ctr">
              <a:buFont typeface="Monotype Sorts" charset="2"/>
              <a:buNone/>
            </a:pPr>
            <a:endParaRPr lang="en-US" dirty="0" smtClean="0"/>
          </a:p>
          <a:p>
            <a:pPr algn="ctr">
              <a:buFont typeface="Monotype Sorts" charset="2"/>
              <a:buNone/>
            </a:pPr>
            <a:r>
              <a:rPr lang="en-US" b="1" dirty="0" err="1" smtClean="0"/>
              <a:t>globusonline.org</a:t>
            </a:r>
            <a:endParaRPr lang="en-US" b="1" dirty="0" smtClean="0"/>
          </a:p>
          <a:p>
            <a:pPr algn="ctr">
              <a:buFont typeface="Monotype Sorts" charset="2"/>
              <a:buNone/>
            </a:pPr>
            <a:endParaRPr lang="en-US" dirty="0" smtClean="0"/>
          </a:p>
        </p:txBody>
      </p:sp>
      <p:sp>
        <p:nvSpPr>
          <p:cNvPr id="17414" name="Content Placeholder 5"/>
          <p:cNvSpPr>
            <a:spLocks noGrp="1"/>
          </p:cNvSpPr>
          <p:nvPr>
            <p:ph idx="11"/>
          </p:nvPr>
        </p:nvSpPr>
        <p:spPr>
          <a:prstGeom prst="rect">
            <a:avLst/>
          </a:prstGeom>
        </p:spPr>
        <p:txBody>
          <a:bodyPr/>
          <a:lstStyle/>
          <a:p>
            <a:pPr algn="ctr">
              <a:buFont typeface="Monotype Sorts" charset="2"/>
              <a:buNone/>
            </a:pPr>
            <a:r>
              <a:rPr lang="en-US" dirty="0" smtClean="0"/>
              <a:t>Build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Components for building custom grid </a:t>
            </a:r>
            <a:r>
              <a:rPr lang="en-US" dirty="0" smtClean="0"/>
              <a:t>solutions</a:t>
            </a:r>
          </a:p>
          <a:p>
            <a:pPr algn="ctr">
              <a:buFont typeface="Monotype Sorts" charset="2"/>
              <a:buNone/>
            </a:pPr>
            <a:endParaRPr lang="en-US" dirty="0" smtClean="0"/>
          </a:p>
          <a:p>
            <a:pPr algn="ctr">
              <a:buNone/>
            </a:pPr>
            <a:r>
              <a:rPr lang="en-US" b="1" dirty="0" err="1" smtClean="0"/>
              <a:t>globustoolkit.org</a:t>
            </a:r>
            <a:endParaRPr lang="en-US" b="1" dirty="0" smtClean="0"/>
          </a:p>
        </p:txBody>
      </p:sp>
      <p:sp>
        <p:nvSpPr>
          <p:cNvPr id="4" name="Slide Number Placeholder 3"/>
          <p:cNvSpPr>
            <a:spLocks noGrp="1"/>
          </p:cNvSpPr>
          <p:nvPr>
            <p:ph type="sldNum" sz="quarter" idx="12"/>
          </p:nvPr>
        </p:nvSpPr>
        <p:spPr/>
        <p:txBody>
          <a:bodyPr/>
          <a:lstStyle/>
          <a:p>
            <a:fld id="{BED86F0A-5EC0-B040-A6A2-A482FA242476}" type="slidenum">
              <a:rPr lang="en-US" smtClean="0"/>
              <a:pPr/>
              <a:t>4</a:t>
            </a:fld>
            <a:endParaRPr lang="en-US" dirty="0"/>
          </a:p>
        </p:txBody>
      </p:sp>
      <p:sp>
        <p:nvSpPr>
          <p:cNvPr id="2" name="Title 1"/>
          <p:cNvSpPr>
            <a:spLocks noGrp="1"/>
          </p:cNvSpPr>
          <p:nvPr>
            <p:ph type="title"/>
          </p:nvPr>
        </p:nvSpPr>
        <p:spPr/>
        <p:txBody>
          <a:bodyPr/>
          <a:lstStyle/>
          <a:p>
            <a:endParaRPr lang="en-US"/>
          </a:p>
        </p:txBody>
      </p:sp>
      <p:pic>
        <p:nvPicPr>
          <p:cNvPr id="21" name="Picture 20" descr="gO_Blue_X.png"/>
          <p:cNvPicPr>
            <a:picLocks noChangeAspect="1"/>
          </p:cNvPicPr>
          <p:nvPr/>
        </p:nvPicPr>
        <p:blipFill>
          <a:blip r:embed="rId3"/>
          <a:stretch>
            <a:fillRect/>
          </a:stretch>
        </p:blipFill>
        <p:spPr>
          <a:xfrm>
            <a:off x="5562600" y="2895600"/>
            <a:ext cx="2209800" cy="1687228"/>
          </a:xfrm>
          <a:prstGeom prst="rect">
            <a:avLst/>
          </a:prstGeom>
        </p:spPr>
      </p:pic>
      <p:grpSp>
        <p:nvGrpSpPr>
          <p:cNvPr id="14" name="Group 13"/>
          <p:cNvGrpSpPr/>
          <p:nvPr/>
        </p:nvGrpSpPr>
        <p:grpSpPr>
          <a:xfrm>
            <a:off x="1447800" y="2895600"/>
            <a:ext cx="2133600" cy="1815176"/>
            <a:chOff x="990600" y="2514600"/>
            <a:chExt cx="2486780" cy="2115646"/>
          </a:xfrm>
        </p:grpSpPr>
        <p:pic>
          <p:nvPicPr>
            <p:cNvPr id="12" name="Picture 11"/>
            <p:cNvPicPr>
              <a:picLocks noChangeAspect="1"/>
            </p:cNvPicPr>
            <p:nvPr/>
          </p:nvPicPr>
          <p:blipFill>
            <a:blip r:embed="rId4">
              <a:clrChange>
                <a:clrFrom>
                  <a:srgbClr val="FFFFFF"/>
                </a:clrFrom>
                <a:clrTo>
                  <a:srgbClr val="FFFFFF">
                    <a:alpha val="0"/>
                  </a:srgbClr>
                </a:clrTo>
              </a:clrChange>
            </a:blip>
            <a:srcRect r="71467"/>
            <a:stretch>
              <a:fillRect/>
            </a:stretch>
          </p:blipFill>
          <p:spPr>
            <a:xfrm>
              <a:off x="990600" y="2514600"/>
              <a:ext cx="2438400" cy="2115646"/>
            </a:xfrm>
            <a:prstGeom prst="rect">
              <a:avLst/>
            </a:prstGeom>
          </p:spPr>
        </p:pic>
        <p:sp>
          <p:nvSpPr>
            <p:cNvPr id="13" name="Rectangle 12"/>
            <p:cNvSpPr/>
            <p:nvPr/>
          </p:nvSpPr>
          <p:spPr>
            <a:xfrm>
              <a:off x="2486780" y="2674260"/>
              <a:ext cx="990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4800600" y="1157970"/>
            <a:ext cx="4343400" cy="570003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6253974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p:cNvPicPr>
            <a:picLocks noChangeAspect="1" noChangeArrowheads="1"/>
          </p:cNvPicPr>
          <p:nvPr/>
        </p:nvPicPr>
        <p:blipFill>
          <a:blip r:embed="rId4"/>
          <a:srcRect/>
          <a:stretch>
            <a:fillRect/>
          </a:stretch>
        </p:blipFill>
        <p:spPr bwMode="auto">
          <a:xfrm>
            <a:off x="-463219800" y="-459233588"/>
            <a:ext cx="3200400" cy="3167063"/>
          </a:xfrm>
          <a:prstGeom prst="rect">
            <a:avLst/>
          </a:prstGeom>
          <a:noFill/>
          <a:ln w="9525">
            <a:noFill/>
            <a:miter lim="800000"/>
            <a:headEnd/>
            <a:tailEnd/>
          </a:ln>
        </p:spPr>
      </p:pic>
      <p:pic>
        <p:nvPicPr>
          <p:cNvPr id="54275" name="Picture 11"/>
          <p:cNvPicPr>
            <a:picLocks noChangeAspect="1" noChangeArrowheads="1"/>
          </p:cNvPicPr>
          <p:nvPr/>
        </p:nvPicPr>
        <p:blipFill>
          <a:blip r:embed="rId4"/>
          <a:srcRect/>
          <a:stretch>
            <a:fillRect/>
          </a:stretch>
        </p:blipFill>
        <p:spPr bwMode="auto">
          <a:xfrm>
            <a:off x="-338251800" y="-335027588"/>
            <a:ext cx="1143000" cy="1130300"/>
          </a:xfrm>
          <a:prstGeom prst="rect">
            <a:avLst/>
          </a:prstGeom>
          <a:noFill/>
          <a:ln w="9525">
            <a:noFill/>
            <a:miter lim="800000"/>
            <a:headEnd/>
            <a:tailEnd/>
          </a:ln>
        </p:spPr>
      </p:pic>
      <p:pic>
        <p:nvPicPr>
          <p:cNvPr id="54276" name="Picture 12"/>
          <p:cNvPicPr>
            <a:picLocks noChangeAspect="1" noChangeArrowheads="1"/>
          </p:cNvPicPr>
          <p:nvPr/>
        </p:nvPicPr>
        <p:blipFill>
          <a:blip r:embed="rId4"/>
          <a:srcRect/>
          <a:stretch>
            <a:fillRect/>
          </a:stretch>
        </p:blipFill>
        <p:spPr bwMode="auto">
          <a:xfrm>
            <a:off x="-338099400" y="-334875188"/>
            <a:ext cx="1143000" cy="1130300"/>
          </a:xfrm>
          <a:prstGeom prst="rect">
            <a:avLst/>
          </a:prstGeom>
          <a:noFill/>
          <a:ln w="9525">
            <a:noFill/>
            <a:miter lim="800000"/>
            <a:headEnd/>
            <a:tailEnd/>
          </a:ln>
        </p:spPr>
      </p:pic>
      <p:pic>
        <p:nvPicPr>
          <p:cNvPr id="54278" name="Picture 45"/>
          <p:cNvPicPr>
            <a:picLocks noChangeAspect="1" noChangeArrowheads="1"/>
          </p:cNvPicPr>
          <p:nvPr/>
        </p:nvPicPr>
        <p:blipFill>
          <a:blip r:embed="rId5"/>
          <a:srcRect/>
          <a:stretch>
            <a:fillRect/>
          </a:stretch>
        </p:blipFill>
        <p:spPr bwMode="auto">
          <a:xfrm>
            <a:off x="76200" y="1447801"/>
            <a:ext cx="4535422" cy="2727546"/>
          </a:xfrm>
          <a:prstGeom prst="rect">
            <a:avLst/>
          </a:prstGeom>
          <a:noFill/>
          <a:ln w="12700">
            <a:noFill/>
            <a:miter lim="800000"/>
            <a:headEnd/>
            <a:tailEnd/>
          </a:ln>
        </p:spPr>
      </p:pic>
      <p:sp>
        <p:nvSpPr>
          <p:cNvPr id="12" name="Title 11"/>
          <p:cNvSpPr>
            <a:spLocks noGrp="1"/>
          </p:cNvSpPr>
          <p:nvPr>
            <p:ph type="title"/>
          </p:nvPr>
        </p:nvSpPr>
        <p:spPr/>
        <p:txBody>
          <a:bodyPr>
            <a:normAutofit/>
          </a:bodyPr>
          <a:lstStyle/>
          <a:p>
            <a:r>
              <a:rPr lang="en-US" b="1" dirty="0" smtClean="0"/>
              <a:t>Big Science </a:t>
            </a:r>
            <a:r>
              <a:rPr lang="en-US" b="1" dirty="0"/>
              <a:t>B</a:t>
            </a:r>
            <a:r>
              <a:rPr lang="en-US" b="1" dirty="0" smtClean="0"/>
              <a:t>uilt on Globus Toolkit</a:t>
            </a:r>
            <a:endParaRPr lang="en-US" b="1" dirty="0"/>
          </a:p>
        </p:txBody>
      </p:sp>
      <p:graphicFrame>
        <p:nvGraphicFramePr>
          <p:cNvPr id="18" name="Object 2"/>
          <p:cNvGraphicFramePr>
            <a:graphicFrameLocks noChangeAspect="1"/>
          </p:cNvGraphicFramePr>
          <p:nvPr/>
        </p:nvGraphicFramePr>
        <p:xfrm>
          <a:off x="76200" y="4343400"/>
          <a:ext cx="4572000" cy="2414853"/>
        </p:xfrm>
        <a:graphic>
          <a:graphicData uri="http://schemas.openxmlformats.org/presentationml/2006/ole">
            <mc:AlternateContent xmlns:mc="http://schemas.openxmlformats.org/markup-compatibility/2006">
              <mc:Choice xmlns:v="urn:schemas-microsoft-com:vml" Requires="v">
                <p:oleObj spid="_x0000_s1095" name="Document" r:id="rId6" imgW="3191256" imgH="1853184" progId="Word.Document.8">
                  <p:embed/>
                </p:oleObj>
              </mc:Choice>
              <mc:Fallback>
                <p:oleObj name="Document" r:id="rId6" imgW="3191256" imgH="1853184"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343400"/>
                        <a:ext cx="4572000" cy="241485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chemeClr val="bg2"/>
                            </a:solidFill>
                            <a:miter lim="800000"/>
                            <a:headEnd type="none" w="sm" len="med"/>
                            <a:tailEnd type="none" w="sm"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112216" y="5943600"/>
            <a:ext cx="2861931" cy="523220"/>
          </a:xfrm>
          <a:prstGeom prst="rect">
            <a:avLst/>
          </a:prstGeom>
          <a:noFill/>
        </p:spPr>
        <p:txBody>
          <a:bodyPr wrap="none" rtlCol="0">
            <a:spAutoFit/>
          </a:bodyPr>
          <a:lstStyle/>
          <a:p>
            <a:r>
              <a:rPr lang="en-US" sz="2800" b="1" dirty="0" smtClean="0">
                <a:solidFill>
                  <a:schemeClr val="bg1"/>
                </a:solidFill>
              </a:rPr>
              <a:t>Earth System Grid</a:t>
            </a:r>
            <a:endParaRPr lang="en-US" sz="2800" b="1" dirty="0">
              <a:solidFill>
                <a:schemeClr val="bg1"/>
              </a:solidFill>
            </a:endParaRPr>
          </a:p>
        </p:txBody>
      </p:sp>
      <p:sp>
        <p:nvSpPr>
          <p:cNvPr id="20" name="TextBox 19"/>
          <p:cNvSpPr txBox="1"/>
          <p:nvPr/>
        </p:nvSpPr>
        <p:spPr>
          <a:xfrm>
            <a:off x="60765" y="1484293"/>
            <a:ext cx="2598939" cy="954107"/>
          </a:xfrm>
          <a:prstGeom prst="rect">
            <a:avLst/>
          </a:prstGeom>
          <a:noFill/>
        </p:spPr>
        <p:txBody>
          <a:bodyPr wrap="none" rtlCol="0">
            <a:spAutoFit/>
          </a:bodyPr>
          <a:lstStyle/>
          <a:p>
            <a:r>
              <a:rPr lang="en-US" sz="2800" b="1" dirty="0" smtClean="0">
                <a:solidFill>
                  <a:srgbClr val="FF6600"/>
                </a:solidFill>
              </a:rPr>
              <a:t>Cancer </a:t>
            </a:r>
            <a:r>
              <a:rPr lang="en-US" sz="2800" b="1" dirty="0" err="1" smtClean="0">
                <a:solidFill>
                  <a:srgbClr val="FF6600"/>
                </a:solidFill>
              </a:rPr>
              <a:t>Biologiy</a:t>
            </a:r>
            <a:r>
              <a:rPr lang="en-US" sz="2800" b="1" dirty="0" smtClean="0">
                <a:solidFill>
                  <a:srgbClr val="FF6600"/>
                </a:solidFill>
              </a:rPr>
              <a:t/>
            </a:r>
            <a:br>
              <a:rPr lang="en-US" sz="2800" b="1" dirty="0" smtClean="0">
                <a:solidFill>
                  <a:srgbClr val="FF6600"/>
                </a:solidFill>
              </a:rPr>
            </a:br>
            <a:r>
              <a:rPr lang="en-US" sz="2800" b="1" dirty="0" smtClean="0">
                <a:solidFill>
                  <a:srgbClr val="FF6600"/>
                </a:solidFill>
              </a:rPr>
              <a:t>Informatics Grid</a:t>
            </a:r>
            <a:endParaRPr lang="en-US" sz="2800" b="1" dirty="0">
              <a:solidFill>
                <a:srgbClr val="FF6600"/>
              </a:solidFill>
            </a:endParaRPr>
          </a:p>
        </p:txBody>
      </p:sp>
      <p:grpSp>
        <p:nvGrpSpPr>
          <p:cNvPr id="2" name="Group 2"/>
          <p:cNvGrpSpPr>
            <a:grpSpLocks/>
          </p:cNvGrpSpPr>
          <p:nvPr/>
        </p:nvGrpSpPr>
        <p:grpSpPr bwMode="auto">
          <a:xfrm>
            <a:off x="4572001" y="4343400"/>
            <a:ext cx="4572001" cy="2514600"/>
            <a:chOff x="0" y="1440"/>
            <a:chExt cx="4416" cy="2346"/>
          </a:xfrm>
        </p:grpSpPr>
        <p:pic>
          <p:nvPicPr>
            <p:cNvPr id="22" name="Picture 3"/>
            <p:cNvPicPr>
              <a:picLocks noChangeAspect="1" noChangeArrowheads="1"/>
            </p:cNvPicPr>
            <p:nvPr/>
          </p:nvPicPr>
          <p:blipFill>
            <a:blip r:embed="rId8"/>
            <a:srcRect/>
            <a:stretch>
              <a:fillRect/>
            </a:stretch>
          </p:blipFill>
          <p:spPr bwMode="auto">
            <a:xfrm>
              <a:off x="0" y="1440"/>
              <a:ext cx="4416" cy="2346"/>
            </a:xfrm>
            <a:prstGeom prst="rect">
              <a:avLst/>
            </a:prstGeom>
            <a:noFill/>
            <a:ln w="9525">
              <a:noFill/>
              <a:miter lim="800000"/>
              <a:headEnd/>
              <a:tailEnd/>
            </a:ln>
          </p:spPr>
        </p:pic>
        <p:sp>
          <p:nvSpPr>
            <p:cNvPr id="23" name="Rectangle 4"/>
            <p:cNvSpPr>
              <a:spLocks noChangeArrowheads="1"/>
            </p:cNvSpPr>
            <p:nvPr/>
          </p:nvSpPr>
          <p:spPr bwMode="auto">
            <a:xfrm>
              <a:off x="0" y="2880"/>
              <a:ext cx="840" cy="2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4" name="Rectangle 5"/>
            <p:cNvSpPr>
              <a:spLocks noChangeArrowheads="1"/>
            </p:cNvSpPr>
            <p:nvPr/>
          </p:nvSpPr>
          <p:spPr bwMode="auto">
            <a:xfrm>
              <a:off x="2832" y="3360"/>
              <a:ext cx="624" cy="24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5" name="Rectangle 6"/>
            <p:cNvSpPr>
              <a:spLocks noChangeArrowheads="1"/>
            </p:cNvSpPr>
            <p:nvPr/>
          </p:nvSpPr>
          <p:spPr bwMode="auto">
            <a:xfrm>
              <a:off x="672" y="3168"/>
              <a:ext cx="624" cy="24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6" name="Rectangle 7"/>
            <p:cNvSpPr>
              <a:spLocks noChangeArrowheads="1"/>
            </p:cNvSpPr>
            <p:nvPr/>
          </p:nvSpPr>
          <p:spPr bwMode="auto">
            <a:xfrm>
              <a:off x="432" y="3024"/>
              <a:ext cx="624" cy="24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7" name="Rectangle 8"/>
            <p:cNvSpPr>
              <a:spLocks noChangeArrowheads="1"/>
            </p:cNvSpPr>
            <p:nvPr/>
          </p:nvSpPr>
          <p:spPr bwMode="auto">
            <a:xfrm>
              <a:off x="144" y="2736"/>
              <a:ext cx="528" cy="2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8" name="Rectangle 9"/>
            <p:cNvSpPr>
              <a:spLocks noChangeArrowheads="1"/>
            </p:cNvSpPr>
            <p:nvPr/>
          </p:nvSpPr>
          <p:spPr bwMode="auto">
            <a:xfrm>
              <a:off x="96" y="2496"/>
              <a:ext cx="528" cy="248"/>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29" name="Rectangle 10"/>
            <p:cNvSpPr>
              <a:spLocks noChangeArrowheads="1"/>
            </p:cNvSpPr>
            <p:nvPr/>
          </p:nvSpPr>
          <p:spPr bwMode="auto">
            <a:xfrm>
              <a:off x="104" y="1496"/>
              <a:ext cx="528" cy="248"/>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30" name="Rectangle 11"/>
            <p:cNvSpPr>
              <a:spLocks noChangeArrowheads="1"/>
            </p:cNvSpPr>
            <p:nvPr/>
          </p:nvSpPr>
          <p:spPr bwMode="auto">
            <a:xfrm>
              <a:off x="4032" y="2064"/>
              <a:ext cx="336" cy="192"/>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grpSp>
      <p:sp>
        <p:nvSpPr>
          <p:cNvPr id="31" name="TextBox 30"/>
          <p:cNvSpPr txBox="1"/>
          <p:nvPr/>
        </p:nvSpPr>
        <p:spPr>
          <a:xfrm>
            <a:off x="5105400" y="6334780"/>
            <a:ext cx="2667000" cy="523220"/>
          </a:xfrm>
          <a:prstGeom prst="rect">
            <a:avLst/>
          </a:prstGeom>
          <a:noFill/>
        </p:spPr>
        <p:txBody>
          <a:bodyPr wrap="square" rtlCol="0">
            <a:spAutoFit/>
          </a:bodyPr>
          <a:lstStyle/>
          <a:p>
            <a:r>
              <a:rPr lang="en-US" sz="2800" b="1" dirty="0" smtClean="0">
                <a:solidFill>
                  <a:srgbClr val="FF6600"/>
                </a:solidFill>
              </a:rPr>
              <a:t>LIGO data grid</a:t>
            </a:r>
            <a:endParaRPr lang="en-US" sz="2800" b="1" dirty="0">
              <a:solidFill>
                <a:srgbClr val="FF6600"/>
              </a:solidFill>
            </a:endParaRPr>
          </a:p>
        </p:txBody>
      </p:sp>
      <p:pic>
        <p:nvPicPr>
          <p:cNvPr id="32"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704519" y="1447881"/>
            <a:ext cx="4363281" cy="2787609"/>
          </a:xfrm>
          <a:prstGeom prst="rect">
            <a:avLst/>
          </a:prstGeom>
          <a:noFill/>
          <a:ln w="9525">
            <a:noFill/>
            <a:miter lim="800000"/>
            <a:headEnd/>
            <a:tailEnd/>
          </a:ln>
          <a:effectLst/>
        </p:spPr>
      </p:pic>
      <p:sp>
        <p:nvSpPr>
          <p:cNvPr id="33" name="TextBox 32"/>
          <p:cNvSpPr txBox="1"/>
          <p:nvPr/>
        </p:nvSpPr>
        <p:spPr>
          <a:xfrm>
            <a:off x="7772400" y="1381780"/>
            <a:ext cx="990600" cy="523220"/>
          </a:xfrm>
          <a:prstGeom prst="rect">
            <a:avLst/>
          </a:prstGeom>
          <a:noFill/>
        </p:spPr>
        <p:txBody>
          <a:bodyPr wrap="square" rtlCol="0">
            <a:spAutoFit/>
          </a:bodyPr>
          <a:lstStyle/>
          <a:p>
            <a:r>
              <a:rPr lang="en-US" sz="2800" b="1" dirty="0" smtClean="0">
                <a:solidFill>
                  <a:srgbClr val="FF6600"/>
                </a:solidFill>
              </a:rPr>
              <a:t>LHC</a:t>
            </a:r>
            <a:endParaRPr lang="en-US" sz="2800" b="1" dirty="0">
              <a:solidFill>
                <a:srgbClr val="FF6600"/>
              </a:solidFill>
            </a:endParaRPr>
          </a:p>
        </p:txBody>
      </p:sp>
    </p:spTree>
    <p:extLst>
      <p:ext uri="{BB962C8B-B14F-4D97-AF65-F5344CB8AC3E}">
        <p14:creationId xmlns:p14="http://schemas.microsoft.com/office/powerpoint/2010/main" val="17620249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7543800" cy="4525963"/>
          </a:xfrm>
        </p:spPr>
        <p:txBody>
          <a:bodyPr/>
          <a:lstStyle/>
          <a:p>
            <a:r>
              <a:rPr lang="en-US" dirty="0" smtClean="0"/>
              <a:t>Extensions to FTP standard</a:t>
            </a:r>
          </a:p>
          <a:p>
            <a:pPr lvl="1"/>
            <a:r>
              <a:rPr lang="en-US" dirty="0" smtClean="0"/>
              <a:t>High-performance, Security, </a:t>
            </a:r>
            <a:br>
              <a:rPr lang="en-US" dirty="0" smtClean="0"/>
            </a:br>
            <a:r>
              <a:rPr lang="en-US" dirty="0" smtClean="0"/>
              <a:t>Reliability, etc.</a:t>
            </a:r>
          </a:p>
          <a:p>
            <a:r>
              <a:rPr lang="en-US" dirty="0" smtClean="0"/>
              <a:t>Used in XSEDE, LHC, ESG, </a:t>
            </a:r>
            <a:br>
              <a:rPr lang="en-US" dirty="0" smtClean="0"/>
            </a:br>
            <a:r>
              <a:rPr lang="en-US" dirty="0" smtClean="0"/>
              <a:t>OSG/VDT, LIGO, BIRN, …</a:t>
            </a:r>
          </a:p>
          <a:p>
            <a:r>
              <a:rPr lang="en-US" dirty="0" smtClean="0"/>
              <a:t>&gt;10M files, &gt;½PB transferred </a:t>
            </a:r>
            <a:r>
              <a:rPr lang="en-US" i="1" dirty="0" smtClean="0"/>
              <a:t>per day</a:t>
            </a:r>
          </a:p>
        </p:txBody>
      </p:sp>
      <p:sp>
        <p:nvSpPr>
          <p:cNvPr id="2" name="Title 1"/>
          <p:cNvSpPr>
            <a:spLocks noGrp="1"/>
          </p:cNvSpPr>
          <p:nvPr>
            <p:ph type="title"/>
          </p:nvPr>
        </p:nvSpPr>
        <p:spPr/>
        <p:txBody>
          <a:bodyPr/>
          <a:lstStyle/>
          <a:p>
            <a:r>
              <a:rPr lang="en-US" dirty="0" smtClean="0"/>
              <a:t>GT </a:t>
            </a:r>
            <a:r>
              <a:rPr lang="en-US" dirty="0" err="1" smtClean="0"/>
              <a:t>GridFTP</a:t>
            </a:r>
            <a:r>
              <a:rPr lang="en-US" dirty="0" smtClean="0"/>
              <a:t>: File transfer work horse</a:t>
            </a:r>
            <a:endParaRPr lang="en-US" dirty="0"/>
          </a:p>
        </p:txBody>
      </p:sp>
      <p:sp>
        <p:nvSpPr>
          <p:cNvPr id="3" name="Slide Number Placeholder 2"/>
          <p:cNvSpPr>
            <a:spLocks noGrp="1"/>
          </p:cNvSpPr>
          <p:nvPr>
            <p:ph type="sldNum" sz="quarter" idx="10"/>
          </p:nvPr>
        </p:nvSpPr>
        <p:spPr/>
        <p:txBody>
          <a:bodyPr/>
          <a:lstStyle/>
          <a:p>
            <a:fld id="{A75563C1-AFDE-7C43-A447-8DCD82553782}" type="slidenum">
              <a:rPr lang="en-US" smtClean="0">
                <a:solidFill>
                  <a:prstClr val="black">
                    <a:lumMod val="65000"/>
                    <a:lumOff val="35000"/>
                  </a:prstClr>
                </a:solidFill>
              </a:rPr>
              <a:pPr/>
              <a:t>6</a:t>
            </a:fld>
            <a:endParaRPr lang="en-US">
              <a:solidFill>
                <a:prstClr val="black">
                  <a:lumMod val="65000"/>
                  <a:lumOff val="35000"/>
                </a:prstClr>
              </a:solidFill>
            </a:endParaRPr>
          </a:p>
        </p:txBody>
      </p:sp>
      <p:pic>
        <p:nvPicPr>
          <p:cNvPr id="6" name="Picture 5"/>
          <p:cNvPicPr>
            <a:picLocks noChangeAspect="1"/>
          </p:cNvPicPr>
          <p:nvPr/>
        </p:nvPicPr>
        <p:blipFill>
          <a:blip r:embed="rId2"/>
          <a:stretch>
            <a:fillRect/>
          </a:stretch>
        </p:blipFill>
        <p:spPr>
          <a:xfrm>
            <a:off x="1600200" y="4419600"/>
            <a:ext cx="6339843" cy="2438401"/>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67194"/>
            <a:ext cx="3581400" cy="2767504"/>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5002512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small and medium science is suffering</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11" t="31091" r="8266" b="10155"/>
          <a:stretch/>
        </p:blipFill>
        <p:spPr bwMode="auto">
          <a:xfrm>
            <a:off x="-1" y="1143000"/>
            <a:ext cx="4978401" cy="376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7638" t="33962" b="31416"/>
          <a:stretch/>
        </p:blipFill>
        <p:spPr bwMode="auto">
          <a:xfrm>
            <a:off x="9372600" y="60526"/>
            <a:ext cx="3480252" cy="32160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5"/>
          <p:cNvPicPr>
            <a:picLocks noChangeAspect="1"/>
          </p:cNvPicPr>
          <p:nvPr/>
        </p:nvPicPr>
        <p:blipFill>
          <a:blip r:embed="rId5"/>
          <a:stretch>
            <a:fillRect/>
          </a:stretch>
        </p:blipFill>
        <p:spPr>
          <a:xfrm>
            <a:off x="4978401" y="1143001"/>
            <a:ext cx="4171949" cy="5562599"/>
          </a:xfrm>
          <a:prstGeom prst="rect">
            <a:avLst/>
          </a:prstGeom>
        </p:spPr>
      </p:pic>
      <p:pic>
        <p:nvPicPr>
          <p:cNvPr id="7" name="Picture 6"/>
          <p:cNvPicPr>
            <a:picLocks noChangeAspect="1"/>
          </p:cNvPicPr>
          <p:nvPr/>
        </p:nvPicPr>
        <p:blipFill>
          <a:blip r:embed="rId6"/>
          <a:stretch>
            <a:fillRect/>
          </a:stretch>
        </p:blipFill>
        <p:spPr>
          <a:xfrm>
            <a:off x="9753600" y="3276600"/>
            <a:ext cx="2082800" cy="3124200"/>
          </a:xfrm>
          <a:prstGeom prst="rect">
            <a:avLst/>
          </a:prstGeom>
        </p:spPr>
      </p:pic>
      <p:sp>
        <p:nvSpPr>
          <p:cNvPr id="10" name="TextBox 9"/>
          <p:cNvSpPr txBox="1"/>
          <p:nvPr/>
        </p:nvSpPr>
        <p:spPr>
          <a:xfrm>
            <a:off x="990600" y="4813518"/>
            <a:ext cx="3339526" cy="1815882"/>
          </a:xfrm>
          <a:prstGeom prst="rect">
            <a:avLst/>
          </a:prstGeom>
          <a:noFill/>
        </p:spPr>
        <p:txBody>
          <a:bodyPr wrap="none" rtlCol="0">
            <a:spAutoFit/>
          </a:bodyPr>
          <a:lstStyle/>
          <a:p>
            <a:r>
              <a:rPr lang="en-US" sz="2800" dirty="0" smtClean="0"/>
              <a:t>Ad-hoc solutions</a:t>
            </a:r>
          </a:p>
          <a:p>
            <a:r>
              <a:rPr lang="en-US" sz="2800" dirty="0" smtClean="0"/>
              <a:t>Inadequate software</a:t>
            </a:r>
          </a:p>
          <a:p>
            <a:r>
              <a:rPr lang="en-US" sz="2800" dirty="0" smtClean="0"/>
              <a:t>Inadequate hardware</a:t>
            </a:r>
          </a:p>
          <a:p>
            <a:r>
              <a:rPr lang="en-US" sz="2800" dirty="0" smtClean="0"/>
              <a:t>Data plan mandates</a:t>
            </a:r>
          </a:p>
        </p:txBody>
      </p:sp>
    </p:spTree>
    <p:extLst>
      <p:ext uri="{BB962C8B-B14F-4D97-AF65-F5344CB8AC3E}">
        <p14:creationId xmlns:p14="http://schemas.microsoft.com/office/powerpoint/2010/main" val="2287842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2"/>
          <p:cNvSpPr>
            <a:spLocks noGrp="1"/>
          </p:cNvSpPr>
          <p:nvPr>
            <p:ph type="body" idx="1"/>
          </p:nvPr>
        </p:nvSpPr>
        <p:spPr/>
        <p:txBody>
          <a:bodyPr/>
          <a:lstStyle/>
          <a:p>
            <a:pPr algn="ctr"/>
            <a:r>
              <a:rPr lang="en-US" sz="3200" dirty="0" smtClean="0"/>
              <a:t>Globus Toolkit</a:t>
            </a:r>
          </a:p>
        </p:txBody>
      </p:sp>
      <p:sp>
        <p:nvSpPr>
          <p:cNvPr id="17413" name="Text Placeholder 4"/>
          <p:cNvSpPr>
            <a:spLocks noGrp="1"/>
          </p:cNvSpPr>
          <p:nvPr>
            <p:ph type="body" sz="quarter" idx="3"/>
          </p:nvPr>
        </p:nvSpPr>
        <p:spPr/>
        <p:txBody>
          <a:bodyPr/>
          <a:lstStyle/>
          <a:p>
            <a:pPr algn="ctr"/>
            <a:r>
              <a:rPr lang="en-US" sz="3200" dirty="0" smtClean="0"/>
              <a:t>Globus Online</a:t>
            </a:r>
          </a:p>
        </p:txBody>
      </p:sp>
      <p:sp>
        <p:nvSpPr>
          <p:cNvPr id="17412" name="Content Placeholder 3"/>
          <p:cNvSpPr>
            <a:spLocks noGrp="1"/>
          </p:cNvSpPr>
          <p:nvPr>
            <p:ph idx="10"/>
          </p:nvPr>
        </p:nvSpPr>
        <p:spPr>
          <a:prstGeom prst="rect">
            <a:avLst/>
          </a:prstGeom>
        </p:spPr>
        <p:txBody>
          <a:bodyPr/>
          <a:lstStyle/>
          <a:p>
            <a:pPr algn="ctr">
              <a:buFont typeface="Monotype Sorts" charset="2"/>
              <a:buNone/>
            </a:pPr>
            <a:r>
              <a:rPr lang="en-US" dirty="0" smtClean="0"/>
              <a:t>Use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Reliable file transfer Software-as-a-Service</a:t>
            </a:r>
            <a:endParaRPr lang="en-US" dirty="0" smtClean="0"/>
          </a:p>
          <a:p>
            <a:pPr algn="ctr">
              <a:buFont typeface="Monotype Sorts" charset="2"/>
              <a:buNone/>
            </a:pPr>
            <a:endParaRPr lang="en-US" dirty="0" smtClean="0"/>
          </a:p>
          <a:p>
            <a:pPr algn="ctr">
              <a:buFont typeface="Monotype Sorts" charset="2"/>
              <a:buNone/>
            </a:pPr>
            <a:r>
              <a:rPr lang="en-US" b="1" dirty="0" err="1" smtClean="0"/>
              <a:t>globusonline.org</a:t>
            </a:r>
            <a:endParaRPr lang="en-US" b="1" dirty="0" smtClean="0"/>
          </a:p>
          <a:p>
            <a:pPr algn="ctr">
              <a:buFont typeface="Monotype Sorts" charset="2"/>
              <a:buNone/>
            </a:pPr>
            <a:endParaRPr lang="en-US" dirty="0" smtClean="0"/>
          </a:p>
        </p:txBody>
      </p:sp>
      <p:sp>
        <p:nvSpPr>
          <p:cNvPr id="17414" name="Content Placeholder 5"/>
          <p:cNvSpPr>
            <a:spLocks noGrp="1"/>
          </p:cNvSpPr>
          <p:nvPr>
            <p:ph idx="11"/>
          </p:nvPr>
        </p:nvSpPr>
        <p:spPr>
          <a:prstGeom prst="rect">
            <a:avLst/>
          </a:prstGeom>
        </p:spPr>
        <p:txBody>
          <a:bodyPr/>
          <a:lstStyle/>
          <a:p>
            <a:pPr algn="ctr">
              <a:buFont typeface="Monotype Sorts" charset="2"/>
              <a:buNone/>
            </a:pPr>
            <a:r>
              <a:rPr lang="en-US" dirty="0" smtClean="0"/>
              <a:t>Build the Grid</a:t>
            </a:r>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algn="ctr">
              <a:buFont typeface="Monotype Sorts" charset="2"/>
              <a:buNone/>
            </a:pPr>
            <a:endParaRPr lang="en-US" dirty="0" smtClean="0"/>
          </a:p>
          <a:p>
            <a:pPr marL="0" indent="0" algn="ctr">
              <a:buFont typeface="Monotype Sorts" charset="2"/>
              <a:buNone/>
            </a:pPr>
            <a:r>
              <a:rPr lang="en-US" dirty="0"/>
              <a:t>Components for building custom grid </a:t>
            </a:r>
            <a:r>
              <a:rPr lang="en-US" dirty="0" smtClean="0"/>
              <a:t>solutions</a:t>
            </a:r>
          </a:p>
          <a:p>
            <a:pPr algn="ctr">
              <a:buFont typeface="Monotype Sorts" charset="2"/>
              <a:buNone/>
            </a:pPr>
            <a:endParaRPr lang="en-US" dirty="0" smtClean="0"/>
          </a:p>
          <a:p>
            <a:pPr algn="ctr">
              <a:buNone/>
            </a:pPr>
            <a:r>
              <a:rPr lang="en-US" b="1" dirty="0" err="1" smtClean="0"/>
              <a:t>globustoolkit.org</a:t>
            </a:r>
            <a:endParaRPr lang="en-US" b="1" dirty="0" smtClean="0"/>
          </a:p>
        </p:txBody>
      </p:sp>
      <p:sp>
        <p:nvSpPr>
          <p:cNvPr id="4" name="Slide Number Placeholder 3"/>
          <p:cNvSpPr>
            <a:spLocks noGrp="1"/>
          </p:cNvSpPr>
          <p:nvPr>
            <p:ph type="sldNum" sz="quarter" idx="12"/>
          </p:nvPr>
        </p:nvSpPr>
        <p:spPr/>
        <p:txBody>
          <a:bodyPr/>
          <a:lstStyle/>
          <a:p>
            <a:fld id="{BED86F0A-5EC0-B040-A6A2-A482FA242476}" type="slidenum">
              <a:rPr lang="en-US" smtClean="0"/>
              <a:pPr/>
              <a:t>8</a:t>
            </a:fld>
            <a:endParaRPr lang="en-US" dirty="0"/>
          </a:p>
        </p:txBody>
      </p:sp>
      <p:sp>
        <p:nvSpPr>
          <p:cNvPr id="3" name="Title 2"/>
          <p:cNvSpPr>
            <a:spLocks noGrp="1"/>
          </p:cNvSpPr>
          <p:nvPr>
            <p:ph type="title"/>
          </p:nvPr>
        </p:nvSpPr>
        <p:spPr/>
        <p:txBody>
          <a:bodyPr/>
          <a:lstStyle/>
          <a:p>
            <a:endParaRPr lang="en-US"/>
          </a:p>
        </p:txBody>
      </p:sp>
      <p:pic>
        <p:nvPicPr>
          <p:cNvPr id="21" name="Picture 20" descr="gO_Blue_X.png"/>
          <p:cNvPicPr>
            <a:picLocks noChangeAspect="1"/>
          </p:cNvPicPr>
          <p:nvPr/>
        </p:nvPicPr>
        <p:blipFill>
          <a:blip r:embed="rId3"/>
          <a:stretch>
            <a:fillRect/>
          </a:stretch>
        </p:blipFill>
        <p:spPr>
          <a:xfrm>
            <a:off x="5562600" y="2895600"/>
            <a:ext cx="2209800" cy="1687228"/>
          </a:xfrm>
          <a:prstGeom prst="rect">
            <a:avLst/>
          </a:prstGeom>
        </p:spPr>
      </p:pic>
      <p:grpSp>
        <p:nvGrpSpPr>
          <p:cNvPr id="14" name="Group 13"/>
          <p:cNvGrpSpPr/>
          <p:nvPr/>
        </p:nvGrpSpPr>
        <p:grpSpPr>
          <a:xfrm>
            <a:off x="1447800" y="2895600"/>
            <a:ext cx="2133600" cy="1815176"/>
            <a:chOff x="990600" y="2514600"/>
            <a:chExt cx="2486780" cy="2115646"/>
          </a:xfrm>
        </p:grpSpPr>
        <p:pic>
          <p:nvPicPr>
            <p:cNvPr id="12" name="Picture 11"/>
            <p:cNvPicPr>
              <a:picLocks noChangeAspect="1"/>
            </p:cNvPicPr>
            <p:nvPr/>
          </p:nvPicPr>
          <p:blipFill>
            <a:blip r:embed="rId4">
              <a:clrChange>
                <a:clrFrom>
                  <a:srgbClr val="FFFFFF"/>
                </a:clrFrom>
                <a:clrTo>
                  <a:srgbClr val="FFFFFF">
                    <a:alpha val="0"/>
                  </a:srgbClr>
                </a:clrTo>
              </a:clrChange>
            </a:blip>
            <a:srcRect r="71467"/>
            <a:stretch>
              <a:fillRect/>
            </a:stretch>
          </p:blipFill>
          <p:spPr>
            <a:xfrm>
              <a:off x="990600" y="2514600"/>
              <a:ext cx="2438400" cy="2115646"/>
            </a:xfrm>
            <a:prstGeom prst="rect">
              <a:avLst/>
            </a:prstGeom>
          </p:spPr>
        </p:pic>
        <p:sp>
          <p:nvSpPr>
            <p:cNvPr id="13" name="Rectangle 12"/>
            <p:cNvSpPr/>
            <p:nvPr/>
          </p:nvSpPr>
          <p:spPr>
            <a:xfrm>
              <a:off x="2486780" y="2674260"/>
              <a:ext cx="990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0" y="1157970"/>
            <a:ext cx="4343400" cy="570003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603667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Autofit/>
          </a:bodyPr>
          <a:lstStyle/>
          <a:p>
            <a:pPr marL="0" indent="0">
              <a:spcAft>
                <a:spcPts val="600"/>
              </a:spcAft>
              <a:buNone/>
            </a:pPr>
            <a:r>
              <a:rPr lang="en-US" b="0" dirty="0">
                <a:solidFill>
                  <a:srgbClr val="FF0000"/>
                </a:solidFill>
              </a:rPr>
              <a:t>Goal: Accelerate discovery and innovation worldwide by providing </a:t>
            </a:r>
            <a:r>
              <a:rPr lang="en-US" dirty="0">
                <a:solidFill>
                  <a:srgbClr val="FF0000"/>
                </a:solidFill>
              </a:rPr>
              <a:t>research IT as a </a:t>
            </a:r>
            <a:r>
              <a:rPr lang="en-US" dirty="0" smtClean="0">
                <a:solidFill>
                  <a:srgbClr val="FF0000"/>
                </a:solidFill>
              </a:rPr>
              <a:t>service</a:t>
            </a:r>
            <a:endParaRPr lang="en-US" dirty="0">
              <a:solidFill>
                <a:srgbClr val="FF0000"/>
              </a:solidFill>
            </a:endParaRPr>
          </a:p>
          <a:p>
            <a:pPr marL="0" indent="0">
              <a:spcAft>
                <a:spcPts val="600"/>
              </a:spcAft>
              <a:buNone/>
            </a:pPr>
            <a:r>
              <a:rPr lang="en-US" sz="2400" b="0" dirty="0">
                <a:solidFill>
                  <a:schemeClr val="tx1"/>
                </a:solidFill>
              </a:rPr>
              <a:t>Leverage software-as-a-service </a:t>
            </a:r>
            <a:r>
              <a:rPr lang="en-US" sz="2400" b="0" dirty="0" smtClean="0">
                <a:solidFill>
                  <a:schemeClr val="tx1"/>
                </a:solidFill>
              </a:rPr>
              <a:t>to: </a:t>
            </a:r>
          </a:p>
          <a:p>
            <a:pPr lvl="1">
              <a:spcAft>
                <a:spcPts val="600"/>
              </a:spcAft>
            </a:pPr>
            <a:r>
              <a:rPr lang="en-US" b="0" dirty="0" smtClean="0">
                <a:solidFill>
                  <a:schemeClr val="tx1"/>
                </a:solidFill>
              </a:rPr>
              <a:t>provide </a:t>
            </a:r>
            <a:r>
              <a:rPr lang="en-US" b="0" dirty="0">
                <a:solidFill>
                  <a:schemeClr val="tx1"/>
                </a:solidFill>
              </a:rPr>
              <a:t>millions of researchers with unprecedented access to powerful </a:t>
            </a:r>
            <a:r>
              <a:rPr lang="en-US" b="0" dirty="0" smtClean="0">
                <a:solidFill>
                  <a:schemeClr val="tx1"/>
                </a:solidFill>
              </a:rPr>
              <a:t>tools</a:t>
            </a:r>
          </a:p>
          <a:p>
            <a:pPr lvl="1">
              <a:spcAft>
                <a:spcPts val="600"/>
              </a:spcAft>
            </a:pPr>
            <a:r>
              <a:rPr lang="en-US" b="0" dirty="0" smtClean="0">
                <a:solidFill>
                  <a:schemeClr val="tx1"/>
                </a:solidFill>
              </a:rPr>
              <a:t>reduce </a:t>
            </a:r>
            <a:r>
              <a:rPr lang="en-US" b="0" dirty="0">
                <a:solidFill>
                  <a:schemeClr val="tx1"/>
                </a:solidFill>
              </a:rPr>
              <a:t>research IT costs dramatically via economies of </a:t>
            </a:r>
            <a:r>
              <a:rPr lang="en-US" b="0" dirty="0" smtClean="0">
                <a:solidFill>
                  <a:schemeClr val="tx1"/>
                </a:solidFill>
              </a:rPr>
              <a:t>scale</a:t>
            </a:r>
            <a:endParaRPr lang="en-US" i="1" dirty="0"/>
          </a:p>
          <a:p>
            <a:pPr marL="0" indent="0">
              <a:spcAft>
                <a:spcPts val="600"/>
              </a:spcAft>
              <a:buNone/>
            </a:pPr>
            <a:r>
              <a:rPr lang="en-US" sz="2800" b="0" i="1" dirty="0" smtClean="0">
                <a:latin typeface="Georgia"/>
                <a:cs typeface="Georgia"/>
              </a:rPr>
              <a:t>“Civilization </a:t>
            </a:r>
            <a:r>
              <a:rPr lang="en-US" sz="2800" b="0" i="1" dirty="0">
                <a:latin typeface="Georgia"/>
                <a:cs typeface="Georgia"/>
              </a:rPr>
              <a:t>advances by extending the number of important operations which we can perform without thinking of </a:t>
            </a:r>
            <a:r>
              <a:rPr lang="en-US" sz="2800" b="0" i="1" dirty="0" smtClean="0">
                <a:latin typeface="Georgia"/>
                <a:cs typeface="Georgia"/>
              </a:rPr>
              <a:t>them”</a:t>
            </a:r>
            <a:br>
              <a:rPr lang="en-US" sz="2800" b="0" i="1" dirty="0" smtClean="0">
                <a:latin typeface="Georgia"/>
                <a:cs typeface="Georgia"/>
              </a:rPr>
            </a:br>
            <a:r>
              <a:rPr lang="en-US" sz="2800" b="0" i="1" dirty="0" smtClean="0">
                <a:latin typeface="Georgia"/>
                <a:cs typeface="Georgia"/>
              </a:rPr>
              <a:t>								</a:t>
            </a:r>
            <a:r>
              <a:rPr lang="en-US" sz="2400" b="0" dirty="0" smtClean="0">
                <a:latin typeface="Georgia"/>
                <a:cs typeface="Georgia"/>
              </a:rPr>
              <a:t>--Alfred North Whitehead , 1911</a:t>
            </a:r>
            <a:endParaRPr lang="en-US" sz="2400" b="0" dirty="0">
              <a:latin typeface="Georgia"/>
              <a:cs typeface="Georgia"/>
            </a:endParaRPr>
          </a:p>
        </p:txBody>
      </p:sp>
      <p:sp>
        <p:nvSpPr>
          <p:cNvPr id="2" name="Title 1"/>
          <p:cNvSpPr>
            <a:spLocks noGrp="1"/>
          </p:cNvSpPr>
          <p:nvPr>
            <p:ph type="title"/>
          </p:nvPr>
        </p:nvSpPr>
        <p:spPr/>
        <p:txBody>
          <a:bodyPr>
            <a:normAutofit/>
          </a:bodyPr>
          <a:lstStyle/>
          <a:p>
            <a:r>
              <a:rPr lang="en-US" b="1" dirty="0" smtClean="0">
                <a:cs typeface="Arial"/>
              </a:rPr>
              <a:t>Globus Online Vision</a:t>
            </a:r>
            <a:endParaRPr lang="en-US" b="1" dirty="0">
              <a:cs typeface="Arial"/>
            </a:endParaRPr>
          </a:p>
        </p:txBody>
      </p:sp>
      <p:sp>
        <p:nvSpPr>
          <p:cNvPr id="4" name="Slide Number Placeholder 3"/>
          <p:cNvSpPr>
            <a:spLocks noGrp="1"/>
          </p:cNvSpPr>
          <p:nvPr>
            <p:ph type="sldNum" sz="quarter" idx="10"/>
          </p:nvPr>
        </p:nvSpPr>
        <p:spPr/>
        <p:txBody>
          <a:bodyPr/>
          <a:lstStyle/>
          <a:p>
            <a:fld id="{A75563C1-AFDE-7C43-A447-8DCD82553782}" type="slidenum">
              <a:rPr lang="en-US" smtClean="0"/>
              <a:pPr/>
              <a:t>9</a:t>
            </a:fld>
            <a:endParaRPr lang="en-US"/>
          </a:p>
        </p:txBody>
      </p:sp>
    </p:spTree>
    <p:extLst>
      <p:ext uri="{BB962C8B-B14F-4D97-AF65-F5344CB8AC3E}">
        <p14:creationId xmlns:p14="http://schemas.microsoft.com/office/powerpoint/2010/main" val="26354619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T_GO_Combined_Template_V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lobusToolkit_Template_V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lobusOnline_Template_V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GT_GO_Combined_Template_V6.thmx</Template>
  <TotalTime>5178</TotalTime>
  <Words>1494</Words>
  <Application>Microsoft Macintosh PowerPoint</Application>
  <PresentationFormat>On-screen Show (4:3)</PresentationFormat>
  <Paragraphs>275</Paragraphs>
  <Slides>20</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4" baseType="lpstr">
      <vt:lpstr>GT_GO_Combined_Template_V6</vt:lpstr>
      <vt:lpstr>GlobusToolkit_Template_V6</vt:lpstr>
      <vt:lpstr>GlobusOnline_Template_V6</vt:lpstr>
      <vt:lpstr>Document</vt:lpstr>
      <vt:lpstr>Simplifying Large-Scale Data Movement with Globus</vt:lpstr>
      <vt:lpstr>Initiative for Globus in Europe (IGE)</vt:lpstr>
      <vt:lpstr>PowerPoint Presentation</vt:lpstr>
      <vt:lpstr>PowerPoint Presentation</vt:lpstr>
      <vt:lpstr>Big Science Built on Globus Toolkit</vt:lpstr>
      <vt:lpstr>GT GridFTP: File transfer work horse</vt:lpstr>
      <vt:lpstr>But small and medium science is suffering</vt:lpstr>
      <vt:lpstr>PowerPoint Presentation</vt:lpstr>
      <vt:lpstr>Globus Online Vision</vt:lpstr>
      <vt:lpstr>The Challenge: Moving Big Data Easily</vt:lpstr>
      <vt:lpstr>What is Globus Online?</vt:lpstr>
      <vt:lpstr>Case Study: Lattice QCD</vt:lpstr>
      <vt:lpstr>Case Study: Enabling Users @ NERSC</vt:lpstr>
      <vt:lpstr>How It Works</vt:lpstr>
      <vt:lpstr>Globus Online Interface</vt:lpstr>
      <vt:lpstr>Getting Started (2 easy steps)</vt:lpstr>
      <vt:lpstr>Getting Started (2 easy steps)</vt:lpstr>
      <vt:lpstr>Globus Connect to/from your Laptop</vt:lpstr>
      <vt:lpstr>Using the CLI</vt:lpstr>
      <vt:lpstr>For More Information</vt:lpstr>
    </vt:vector>
  </TitlesOfParts>
  <Company>T3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Angi Gahler</dc:creator>
  <cp:lastModifiedBy>Steve Tuecke</cp:lastModifiedBy>
  <cp:revision>141</cp:revision>
  <dcterms:created xsi:type="dcterms:W3CDTF">2011-04-11T03:52:10Z</dcterms:created>
  <dcterms:modified xsi:type="dcterms:W3CDTF">2011-09-19T13:03:06Z</dcterms:modified>
</cp:coreProperties>
</file>