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94" r:id="rId3"/>
    <p:sldId id="393" r:id="rId4"/>
    <p:sldId id="385" r:id="rId5"/>
    <p:sldId id="389" r:id="rId6"/>
    <p:sldId id="391" r:id="rId7"/>
    <p:sldId id="392" r:id="rId8"/>
    <p:sldId id="395" r:id="rId9"/>
    <p:sldId id="386" r:id="rId10"/>
    <p:sldId id="390" r:id="rId11"/>
    <p:sldId id="396" r:id="rId12"/>
    <p:sldId id="398" r:id="rId13"/>
    <p:sldId id="404" r:id="rId14"/>
    <p:sldId id="397" r:id="rId15"/>
    <p:sldId id="399" r:id="rId16"/>
    <p:sldId id="405" r:id="rId17"/>
    <p:sldId id="400" r:id="rId18"/>
    <p:sldId id="387" r:id="rId19"/>
    <p:sldId id="402" r:id="rId20"/>
    <p:sldId id="403" r:id="rId21"/>
    <p:sldId id="406" r:id="rId22"/>
    <p:sldId id="300" r:id="rId23"/>
    <p:sldId id="373" r:id="rId24"/>
    <p:sldId id="348" r:id="rId25"/>
    <p:sldId id="377" r:id="rId26"/>
    <p:sldId id="34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10920"/>
    <a:srgbClr val="7F7F7F"/>
    <a:srgbClr val="00B050"/>
    <a:srgbClr val="FFFF00"/>
    <a:srgbClr val="4F81BD"/>
    <a:srgbClr val="C00000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5" autoAdjust="0"/>
    <p:restoredTop sz="93645" autoAdjust="0"/>
  </p:normalViewPr>
  <p:slideViewPr>
    <p:cSldViewPr snapToGrid="0">
      <p:cViewPr varScale="1">
        <p:scale>
          <a:sx n="64" d="100"/>
          <a:sy n="64" d="100"/>
        </p:scale>
        <p:origin x="-1488" y="-108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9649-471D-3E43-802A-F27EE5D0D107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165E-C6ED-C542-8F1A-A3EF6DC26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42834D-2A1D-44D8-9D0A-B8478EC3234B}" type="datetimeFigureOut">
              <a:rPr lang="en-US"/>
              <a:pPr>
                <a:defRPr/>
              </a:pPr>
              <a:t>9/19/2011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99CA9-B20F-49E8-B732-B3D738246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12980F-9EDB-462F-9870-31FCB88B4E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49482" cy="6858000"/>
          </a:xfrm>
          <a:prstGeom prst="rect">
            <a:avLst/>
          </a:prstGeom>
          <a:solidFill>
            <a:srgbClr val="0109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6398-9140-4704-B739-06CAE81D6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FBBE-4D1F-41D0-95AC-9EEE37859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345" y="1600200"/>
            <a:ext cx="7481454" cy="4525963"/>
          </a:xfrm>
        </p:spPr>
        <p:txBody>
          <a:bodyPr/>
          <a:lstStyle>
            <a:lvl1pPr>
              <a:defRPr>
                <a:solidFill>
                  <a:srgbClr val="010920"/>
                </a:solidFill>
              </a:defRPr>
            </a:lvl1pPr>
            <a:lvl2pPr>
              <a:defRPr>
                <a:solidFill>
                  <a:srgbClr val="010920"/>
                </a:solidFill>
              </a:defRPr>
            </a:lvl2pPr>
            <a:lvl3pPr>
              <a:defRPr>
                <a:solidFill>
                  <a:srgbClr val="010920"/>
                </a:solidFill>
              </a:defRPr>
            </a:lvl3pPr>
            <a:lvl4pPr>
              <a:defRPr>
                <a:solidFill>
                  <a:srgbClr val="010920"/>
                </a:solidFill>
              </a:defRPr>
            </a:lvl4pPr>
            <a:lvl5pPr>
              <a:defRPr>
                <a:solidFill>
                  <a:srgbClr val="01092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05352" y="6356350"/>
            <a:ext cx="1042988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777" y="6357938"/>
            <a:ext cx="4403725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2D9048-B030-4788-9C86-F44CC9C26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1" cy="633845"/>
          </a:xfrm>
          <a:prstGeom prst="rect">
            <a:avLst/>
          </a:prstGeom>
          <a:solidFill>
            <a:srgbClr val="0109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E8F7-D36F-4E29-A9A0-0D73AED60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BF47-7825-44D8-A34A-080FF6283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00F7-3417-449B-9162-564D17D42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FB7C-570C-4055-9553-AC6B5B5BA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18E9-BCCA-4662-8DAC-1596682B2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7801-F148-4A92-88E9-DA83E1C11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9BFB-6205-42BE-8870-DC8EE7CBB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1" cy="633845"/>
          </a:xfrm>
          <a:prstGeom prst="rect">
            <a:avLst/>
          </a:prstGeom>
          <a:solidFill>
            <a:srgbClr val="0109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5344" y="1600200"/>
            <a:ext cx="74814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5352" y="6356350"/>
            <a:ext cx="104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 19, 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777" y="6357938"/>
            <a:ext cx="3893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EMI, the second year  (EGI Technical Forum)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9763" y="63563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94978-FBFF-4628-9A14-26DD591DA83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 rot="10800000">
            <a:off x="0" y="4221165"/>
            <a:ext cx="369888" cy="1744662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+mn-lt"/>
                <a:cs typeface="+mn-cs"/>
              </a:rPr>
              <a:t>EMI INFSO-RI-261611</a:t>
            </a:r>
          </a:p>
        </p:txBody>
      </p:sp>
      <p:pic>
        <p:nvPicPr>
          <p:cNvPr id="13" name="Picture 4" descr="C:\Dokumente und Einstellungen\nl\Eigene Dateien\Aufträge 2009-JSC\EMI-PPT-Template\streifen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2" y="0"/>
            <a:ext cx="67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/>
          <p:nvPr userDrawn="1"/>
        </p:nvSpPr>
        <p:spPr>
          <a:xfrm rot="10800000">
            <a:off x="76200" y="5094437"/>
            <a:ext cx="369888" cy="1744663"/>
          </a:xfrm>
          <a:prstGeom prst="rect">
            <a:avLst/>
          </a:prstGeom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EMI INFSO-RI-261611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-173780" y="4502802"/>
            <a:ext cx="835718" cy="35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3" r:id="rId2"/>
    <p:sldLayoutId id="2147483785" r:id="rId3"/>
    <p:sldLayoutId id="2147483786" r:id="rId4"/>
    <p:sldLayoutId id="2147483787" r:id="rId5"/>
    <p:sldLayoutId id="2147483794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109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1092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1092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1092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109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patrick:Desktop:EMI:djra1.2.2:EMI-DJRA1.2.2-0000000-Data_Area_Work_Plan_v0.12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patrick:Desktop:EMI:djra1.2.2:EMI-DJRA1.2.2-0000000-Data_Area_Work_Plan_v0.12.docx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EMI-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500" y="418306"/>
            <a:ext cx="8001000" cy="60213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10920"/>
              </a:solidFill>
              <a:latin typeface="Handwriting - Dakot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47800" y="4445000"/>
            <a:ext cx="589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Patrick Fuhrmann</a:t>
            </a:r>
            <a:endParaRPr lang="en-GB" b="1" noProof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EMI Data area leader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1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EGI Technical Forum 2011, in Lyon</a:t>
            </a:r>
            <a:endParaRPr lang="en-GB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038600" y="990600"/>
            <a:ext cx="3975100" cy="20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EMI-Data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second year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Can 24"/>
          <p:cNvSpPr/>
          <p:nvPr/>
        </p:nvSpPr>
        <p:spPr>
          <a:xfrm>
            <a:off x="838200" y="990600"/>
            <a:ext cx="2590800" cy="1752600"/>
          </a:xfrm>
          <a:prstGeom prst="can">
            <a:avLst/>
          </a:prstGeom>
          <a:solidFill>
            <a:schemeClr val="accent6">
              <a:lumMod val="75000"/>
              <a:alpha val="58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  <a:reflection stA="74000" endPos="84000" dist="254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647" y="1524000"/>
            <a:ext cx="251035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439867" y="2704981"/>
            <a:ext cx="16081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gradFill flip="none" rotWithShape="1">
                  <a:gsLst>
                    <a:gs pos="41000">
                      <a:schemeClr val="tx2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Cooper Black"/>
              </a:rPr>
              <a:t>Data</a:t>
            </a:r>
            <a:endParaRPr lang="en-US" sz="4600" dirty="0">
              <a:gradFill flip="none" rotWithShape="1">
                <a:gsLst>
                  <a:gs pos="41000">
                    <a:schemeClr val="tx2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common data client library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400" y="787618"/>
            <a:ext cx="73914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Common data library [Jon]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Merging common ARC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gLite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data client library components to a new EMI Data client library.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908050" y="2832100"/>
          <a:ext cx="7677150" cy="2851150"/>
        </p:xfrm>
        <a:graphic>
          <a:graphicData uri="http://schemas.openxmlformats.org/presentationml/2006/ole">
            <p:oleObj spid="_x0000_s71682" name="Document" r:id="rId3" imgW="6083076" imgH="3162184" progId="Word.Document.12">
              <p:link updateAutomatic="1"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384300" y="1727200"/>
            <a:ext cx="7264400" cy="4673600"/>
            <a:chOff x="1384300" y="1727200"/>
            <a:chExt cx="7264400" cy="4673600"/>
          </a:xfrm>
        </p:grpSpPr>
        <p:sp>
          <p:nvSpPr>
            <p:cNvPr id="10" name="Rectangle 9"/>
            <p:cNvSpPr/>
            <p:nvPr/>
          </p:nvSpPr>
          <p:spPr>
            <a:xfrm>
              <a:off x="1384300" y="1727200"/>
              <a:ext cx="7264400" cy="4673600"/>
            </a:xfrm>
            <a:prstGeom prst="rect">
              <a:avLst/>
            </a:prstGeom>
            <a:solidFill>
              <a:schemeClr val="bg1">
                <a:lumMod val="65000"/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370426">
              <a:off x="1885950" y="3060699"/>
              <a:ext cx="3848100" cy="17018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86487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2500" y="2044700"/>
              <a:ext cx="220076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See Jon’s</a:t>
              </a:r>
            </a:p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Presentation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3035518"/>
            <a:ext cx="73914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/>
                <a:cs typeface="Arial" pitchFamily="34" charset="0"/>
              </a:rPr>
              <a:t>SRM over SSL including delegation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POSIX file access and integration into SRM (File://)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for file and catalogue access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mbria"/>
                <a:cs typeface="Arial" pitchFamily="34" charset="0"/>
              </a:rPr>
              <a:t>Storage Accounting Record implementation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Data clouds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6315" y="1102598"/>
            <a:ext cx="7327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Standardization</a:t>
            </a:r>
          </a:p>
        </p:txBody>
      </p:sp>
      <p:pic>
        <p:nvPicPr>
          <p:cNvPr id="11" name="Picture 10" descr="9170503-shaped-monochrome-drawing--puzzle-elements.jpg"/>
          <p:cNvPicPr>
            <a:picLocks noChangeAspect="1"/>
          </p:cNvPicPr>
          <p:nvPr/>
        </p:nvPicPr>
        <p:blipFill>
          <a:blip r:embed="rId2" cstate="print">
            <a:alphaModFix amt="73000"/>
          </a:blip>
          <a:stretch>
            <a:fillRect/>
          </a:stretch>
        </p:blipFill>
        <p:spPr>
          <a:xfrm>
            <a:off x="787400" y="1204232"/>
            <a:ext cx="1244600" cy="111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157" y="696198"/>
            <a:ext cx="73276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Why Standardization in EMI-Data / EGI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700" y="1879818"/>
            <a:ext cx="808990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Cambria"/>
                <a:cs typeface="Arial" pitchFamily="34" charset="0"/>
              </a:rPr>
              <a:t>Goal of EMI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: Support as many communities as possible with the same middle-ware stack. E.g. recommendation of the first EMI review 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“</a:t>
            </a:r>
            <a:r>
              <a:rPr lang="en-US" sz="1400" dirty="0" smtClean="0">
                <a:latin typeface="Cambria"/>
              </a:rPr>
              <a:t>Appoint a Strategy Director to the project (…) so he/she can build bridges between the various User Groups as well as deploying a more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mbria"/>
              </a:rPr>
              <a:t>Pro-Active partnering approach with the other projects in the DCI ecosystem”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mbria"/>
                <a:cs typeface="Arial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Cambria"/>
                <a:cs typeface="Arial" pitchFamily="34" charset="0"/>
              </a:rPr>
              <a:t>Goal of EGI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: Support as many communities as possible with the same infrastructure.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Only standard data access and control mechanisms allow middle-ware providers and sites to support a variety of communities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VO’s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) at the same time with a minimum of effort. (sharing of resources)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Neither EMI nor EGI can effort to support esoteric computing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157" y="2550398"/>
            <a:ext cx="7327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NFS 4.1 / </a:t>
            </a:r>
            <a:r>
              <a:rPr lang="en-US" sz="3400" dirty="0" err="1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pNFS</a:t>
            </a:r>
            <a:endParaRPr lang="en-US" sz="3400" dirty="0" smtClean="0">
              <a:solidFill>
                <a:schemeClr val="tx2">
                  <a:lumMod val="50000"/>
                </a:schemeClr>
              </a:solidFill>
              <a:latin typeface="BlairMdITC T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857" y="797798"/>
            <a:ext cx="73276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NFS 4.1 / </a:t>
            </a:r>
            <a:r>
              <a:rPr lang="en-US" sz="3400" dirty="0" err="1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pNFS</a:t>
            </a: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 for EMI storage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1763117"/>
            <a:ext cx="84582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Why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Arial" pitchFamily="34" charset="0"/>
            </a:endParaRP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 no longer have to support proprietary data access protocols and libraries for EMI storage elements. (DMP, dCache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)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Data can compete with IBM, EMC and other big shots. 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Simplicity of mountable file system.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Status SE’s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DPM/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beta : evaluated at UK sites and in Taipei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dCache/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evaluated in Germany and the US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dCache/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in production at DESY for photon science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already POSIX, will become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with GPFS supporting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857" y="569198"/>
            <a:ext cx="73276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NFS 4.1 / </a:t>
            </a:r>
            <a:r>
              <a:rPr lang="en-US" sz="3400" dirty="0" err="1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pNFS</a:t>
            </a: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 for EMI storage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14535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Status Linux clients</a:t>
            </a:r>
          </a:p>
          <a:p>
            <a:pPr marL="1371600" lvl="2" indent="-457200">
              <a:buFont typeface="Wingdings" charset="2"/>
              <a:buChar char="q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fully supported in 2.6.39</a:t>
            </a:r>
          </a:p>
          <a:p>
            <a:pPr marL="1371600" lvl="2" indent="-457200"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Fedora 16 supports 2.6.39</a:t>
            </a:r>
          </a:p>
          <a:p>
            <a:pPr marL="1371600" lvl="2" indent="-457200"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Expected for RH 6.2</a:t>
            </a:r>
          </a:p>
          <a:p>
            <a:pPr marL="1371600" lvl="2" indent="-457200"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2.6.39 is ok for most communities, WLCG needs transition to SL 6 first, which is in the EMI pipeline anyway.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Evaluation results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Arial" pitchFamily="34" charset="0"/>
            </a:endParaRP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See DPM presentation by Ricardo.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Plenty of results reported for dCache in previous conferences done at DESY/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GridLab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Next steps</a:t>
            </a:r>
          </a:p>
          <a:p>
            <a:pPr marL="1371600" lvl="2" indent="-457200"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Wide area transfer evaluation</a:t>
            </a:r>
          </a:p>
          <a:p>
            <a:pPr marL="1371600" lvl="2" indent="-457200"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Building federations with NFS 4.1 /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Arial" pitchFamily="34" charset="0"/>
            </a:endParaRPr>
          </a:p>
          <a:p>
            <a:pPr marL="1371600" lvl="2" indent="-457200"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Overcoming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pNFS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“vector read” deficiencies with ROOT.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157" y="2550398"/>
            <a:ext cx="73276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http/</a:t>
            </a:r>
            <a:r>
              <a:rPr lang="en-US" sz="3400" dirty="0" err="1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WebDAV</a:t>
            </a:r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/REST/Cloud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loud 47"/>
          <p:cNvSpPr/>
          <p:nvPr/>
        </p:nvSpPr>
        <p:spPr>
          <a:xfrm>
            <a:off x="3822700" y="1257300"/>
            <a:ext cx="5321300" cy="48006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1245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pic>
        <p:nvPicPr>
          <p:cNvPr id="9" name="Picture 8" descr="google-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769" y="3197148"/>
            <a:ext cx="998131" cy="840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1828693"/>
            <a:ext cx="2994441" cy="507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7588" y="1853774"/>
            <a:ext cx="760812" cy="469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rPr>
              <a:t>LFC</a:t>
            </a:r>
            <a:endParaRPr lang="en-US" sz="2000" dirty="0">
              <a:effectLst>
                <a:glow rad="101600">
                  <a:schemeClr val="bg1">
                    <a:alpha val="75000"/>
                  </a:schemeClr>
                </a:glow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latin typeface="Century Gothic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59888" y="2871092"/>
            <a:ext cx="3052438" cy="507108"/>
            <a:chOff x="3373888" y="4891945"/>
            <a:chExt cx="3052438" cy="507108"/>
          </a:xfrm>
        </p:grpSpPr>
        <p:sp>
          <p:nvSpPr>
            <p:cNvPr id="20" name="Rectangle 19"/>
            <p:cNvSpPr/>
            <p:nvPr/>
          </p:nvSpPr>
          <p:spPr>
            <a:xfrm>
              <a:off x="3373888" y="4891945"/>
              <a:ext cx="3052438" cy="5071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36486" y="4891945"/>
              <a:ext cx="2675969" cy="469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storage element</a:t>
              </a:r>
              <a:endParaRPr lang="en-US" sz="20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5000" y="597118"/>
            <a:ext cx="808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Objective : 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front-end for EMI storage (SE’s plus LFC)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72588" y="3593439"/>
            <a:ext cx="3052438" cy="507108"/>
            <a:chOff x="3373888" y="4891945"/>
            <a:chExt cx="3052438" cy="507108"/>
          </a:xfrm>
        </p:grpSpPr>
        <p:sp>
          <p:nvSpPr>
            <p:cNvPr id="34" name="Rectangle 33"/>
            <p:cNvSpPr/>
            <p:nvPr/>
          </p:nvSpPr>
          <p:spPr>
            <a:xfrm>
              <a:off x="3373888" y="4891945"/>
              <a:ext cx="3052438" cy="5071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36486" y="4891945"/>
              <a:ext cx="2675969" cy="469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storage element</a:t>
              </a:r>
              <a:endParaRPr lang="en-US" sz="20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85288" y="4303747"/>
            <a:ext cx="3052438" cy="507108"/>
            <a:chOff x="3373888" y="4891945"/>
            <a:chExt cx="3052438" cy="507108"/>
          </a:xfrm>
        </p:grpSpPr>
        <p:sp>
          <p:nvSpPr>
            <p:cNvPr id="37" name="Rectangle 36"/>
            <p:cNvSpPr/>
            <p:nvPr/>
          </p:nvSpPr>
          <p:spPr>
            <a:xfrm>
              <a:off x="3373888" y="4891945"/>
              <a:ext cx="3052438" cy="5071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36486" y="4891945"/>
              <a:ext cx="2675969" cy="469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storage element</a:t>
              </a:r>
              <a:endParaRPr lang="en-US" sz="20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</p:grpSp>
      <p:pic>
        <p:nvPicPr>
          <p:cNvPr id="40" name="Picture 39" descr="firefox_bite_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60" y="2286000"/>
            <a:ext cx="971550" cy="939603"/>
          </a:xfrm>
          <a:prstGeom prst="rect">
            <a:avLst/>
          </a:prstGeom>
        </p:spPr>
      </p:pic>
      <p:pic>
        <p:nvPicPr>
          <p:cNvPr id="41" name="Picture 40" descr="rootdraw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684" y="4049254"/>
            <a:ext cx="958301" cy="12593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93149" y="4524688"/>
            <a:ext cx="895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2">
                      <a:lumMod val="60000"/>
                      <a:lumOff val="40000"/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rPr>
              <a:t>ROOT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2">
                    <a:lumMod val="60000"/>
                    <a:lumOff val="40000"/>
                    <a:alpha val="75000"/>
                  </a:schemeClr>
                </a:glow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latin typeface="Century Gothic"/>
            </a:endParaRPr>
          </a:p>
        </p:txBody>
      </p:sp>
      <p:sp>
        <p:nvSpPr>
          <p:cNvPr id="43" name="Right Brace 42"/>
          <p:cNvSpPr/>
          <p:nvPr/>
        </p:nvSpPr>
        <p:spPr>
          <a:xfrm>
            <a:off x="1752600" y="2146300"/>
            <a:ext cx="482600" cy="34163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378200" y="2374900"/>
            <a:ext cx="1701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Left Arrow 46"/>
          <p:cNvSpPr/>
          <p:nvPr/>
        </p:nvSpPr>
        <p:spPr>
          <a:xfrm>
            <a:off x="3390900" y="3619500"/>
            <a:ext cx="1778000" cy="4699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822557" y="3429000"/>
            <a:ext cx="161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Web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DAV</a:t>
            </a:r>
          </a:p>
        </p:txBody>
      </p:sp>
      <p:sp>
        <p:nvSpPr>
          <p:cNvPr id="56" name="Right Brace 55"/>
          <p:cNvSpPr/>
          <p:nvPr/>
        </p:nvSpPr>
        <p:spPr>
          <a:xfrm rot="10800000">
            <a:off x="2959100" y="3378200"/>
            <a:ext cx="482600" cy="9525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65277" y="2068546"/>
            <a:ext cx="5127845" cy="3940107"/>
            <a:chOff x="932306" y="634969"/>
            <a:chExt cx="4286689" cy="3359014"/>
          </a:xfrm>
        </p:grpSpPr>
        <p:sp>
          <p:nvSpPr>
            <p:cNvPr id="8" name="Rounded Rectangle 7"/>
            <p:cNvSpPr/>
            <p:nvPr/>
          </p:nvSpPr>
          <p:spPr>
            <a:xfrm>
              <a:off x="932306" y="634969"/>
              <a:ext cx="4286689" cy="14176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246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Picture 8" descr="google-logo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8279" y="990812"/>
              <a:ext cx="834401" cy="71619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37441" y="2639195"/>
              <a:ext cx="2503242" cy="432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37441" y="1923166"/>
              <a:ext cx="3742436" cy="135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1135021" y="2287935"/>
              <a:ext cx="702519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1436053" y="2291725"/>
              <a:ext cx="702519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56369" y="197228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Browse</a:t>
              </a:r>
            </a:p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directory</a:t>
              </a:r>
              <a:endParaRPr lang="en-US" sz="14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1072164" y="842081"/>
              <a:ext cx="1674653" cy="738664"/>
            </a:xfrm>
            <a:prstGeom prst="wedgeRoundRectCallout">
              <a:avLst>
                <a:gd name="adj1" fmla="val -5728"/>
                <a:gd name="adj2" fmla="val 94569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3006" y="2671404"/>
              <a:ext cx="63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LFC</a:t>
              </a:r>
              <a:endParaRPr lang="en-US" sz="20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3268" y="842081"/>
              <a:ext cx="17235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Logical Filename</a:t>
              </a:r>
            </a:p>
            <a:p>
              <a:pPr>
                <a:buFont typeface="Wingdings" charset="2"/>
                <a:buChar char="Ø"/>
              </a:pPr>
              <a:r>
                <a:rPr lang="en-US" sz="1400" dirty="0" smtClean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Replica at site A</a:t>
              </a:r>
            </a:p>
            <a:p>
              <a:pPr>
                <a:buFont typeface="Wingdings" charset="2"/>
                <a:buChar char="Ø"/>
              </a:pPr>
              <a:r>
                <a:rPr lang="en-US" sz="1400" dirty="0" smtClean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Replica at site B</a:t>
              </a:r>
              <a:endParaRPr lang="en-US" sz="1400" dirty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152189" y="2305235"/>
              <a:ext cx="702519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23300" y="2147556"/>
              <a:ext cx="8574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Fetch A</a:t>
              </a:r>
              <a:endParaRPr lang="en-US" sz="14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39492" y="3561664"/>
              <a:ext cx="2551725" cy="432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75418" y="3561664"/>
              <a:ext cx="2237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storage element</a:t>
              </a:r>
              <a:endParaRPr lang="en-US" sz="20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2627530" y="3316589"/>
              <a:ext cx="49015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09017" y="3112838"/>
              <a:ext cx="13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SRM get TURL</a:t>
              </a:r>
              <a:endParaRPr lang="en-US" sz="14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982610" y="3333889"/>
              <a:ext cx="49015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101797" y="2309025"/>
              <a:ext cx="702519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046114" y="2052628"/>
              <a:ext cx="860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http</a:t>
              </a:r>
            </a:p>
            <a:p>
              <a:pPr algn="ctr"/>
              <a:r>
                <a:rPr lang="en-US" sz="14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redirect</a:t>
              </a:r>
              <a:endParaRPr lang="en-US" sz="1400" dirty="0">
                <a:effectLst>
                  <a:glow rad="101600">
                    <a:schemeClr val="bg1"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3445569" y="2738346"/>
              <a:ext cx="1621199" cy="270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917740" y="2766975"/>
              <a:ext cx="1589379" cy="1588"/>
            </a:xfrm>
            <a:prstGeom prst="straightConnector1">
              <a:avLst/>
            </a:prstGeom>
            <a:ln w="53975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06671" y="2495505"/>
              <a:ext cx="1231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glow rad="101600">
                      <a:schemeClr val="bg1">
                        <a:alpha val="75000"/>
                      </a:schemeClr>
                    </a:glow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http GET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14823" y="801672"/>
              <a:ext cx="15628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Standard</a:t>
              </a:r>
            </a:p>
            <a:p>
              <a:pPr algn="ctr"/>
              <a:r>
                <a:rPr lang="en-US" sz="2400" dirty="0" smtClean="0">
                  <a:effectLst>
                    <a:outerShdw blurRad="50800" dist="38100" dir="2700000" algn="tl" rotWithShape="0">
                      <a:schemeClr val="bg1">
                        <a:alpha val="43000"/>
                      </a:schemeClr>
                    </a:outerShdw>
                  </a:effectLst>
                  <a:latin typeface="Century Gothic"/>
                </a:rPr>
                <a:t>Browser</a:t>
              </a:r>
              <a:endParaRPr lang="en-US" sz="2400" dirty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5000" y="597118"/>
            <a:ext cx="8089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front-end for EMI storage (SE’s plus LFC)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Possible Implementation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/>
          <p:cNvSpPr/>
          <p:nvPr/>
        </p:nvSpPr>
        <p:spPr>
          <a:xfrm>
            <a:off x="3003550" y="1066800"/>
            <a:ext cx="2578100" cy="530860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610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157" y="670798"/>
            <a:ext cx="82485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What we actually want</a:t>
            </a:r>
          </a:p>
        </p:txBody>
      </p:sp>
      <p:pic>
        <p:nvPicPr>
          <p:cNvPr id="8" name="Picture 7" descr="google-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69" y="2955848"/>
            <a:ext cx="998131" cy="840092"/>
          </a:xfrm>
          <a:prstGeom prst="rect">
            <a:avLst/>
          </a:prstGeom>
        </p:spPr>
      </p:pic>
      <p:pic>
        <p:nvPicPr>
          <p:cNvPr id="9" name="Picture 8" descr="firefox_bite_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60" y="2044700"/>
            <a:ext cx="971550" cy="939603"/>
          </a:xfrm>
          <a:prstGeom prst="rect">
            <a:avLst/>
          </a:prstGeom>
        </p:spPr>
      </p:pic>
      <p:pic>
        <p:nvPicPr>
          <p:cNvPr id="10" name="Picture 9" descr="rootdraw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484" y="3807954"/>
            <a:ext cx="1112926" cy="1462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949" y="4283388"/>
            <a:ext cx="895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2">
                      <a:lumMod val="60000"/>
                      <a:lumOff val="40000"/>
                      <a:alpha val="75000"/>
                    </a:schemeClr>
                  </a:glow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entury Gothic"/>
              </a:rPr>
              <a:t>ROOT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38100">
                  <a:schemeClr val="accent2">
                    <a:lumMod val="60000"/>
                    <a:lumOff val="40000"/>
                    <a:alpha val="75000"/>
                  </a:schemeClr>
                </a:glow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latin typeface="Century Gothic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485900" y="1905000"/>
            <a:ext cx="482600" cy="34163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3689350" y="1295400"/>
            <a:ext cx="1282700" cy="132080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92550" y="1600200"/>
            <a:ext cx="9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Google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486150" y="2667000"/>
            <a:ext cx="1841500" cy="154940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13150" y="2832100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Amazon</a:t>
            </a:r>
          </a:p>
          <a:p>
            <a:pPr algn="ctr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S3</a:t>
            </a:r>
          </a:p>
          <a:p>
            <a:pPr algn="ctr"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CloudFront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816350" y="4318000"/>
            <a:ext cx="1282700" cy="1320800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9550" y="4622800"/>
            <a:ext cx="9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0257" y="3164413"/>
            <a:ext cx="17588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FTS 3</a:t>
            </a:r>
          </a:p>
        </p:txBody>
      </p:sp>
      <p:sp>
        <p:nvSpPr>
          <p:cNvPr id="21" name="Curved Left Arrow 20"/>
          <p:cNvSpPr/>
          <p:nvPr/>
        </p:nvSpPr>
        <p:spPr>
          <a:xfrm>
            <a:off x="6413500" y="1752600"/>
            <a:ext cx="1092200" cy="36322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6451600" y="3022600"/>
            <a:ext cx="1270000" cy="196850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10800000">
            <a:off x="2616200" y="1308100"/>
            <a:ext cx="482600" cy="45974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16157" y="3012013"/>
            <a:ext cx="1758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Gs,S3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REST,</a:t>
            </a:r>
          </a:p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WebDAV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HTTP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5435600" y="1117600"/>
            <a:ext cx="482600" cy="45974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2357" y="2816135"/>
            <a:ext cx="1758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Gs,S3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REST,</a:t>
            </a:r>
          </a:p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WebDAV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HTTP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95850" y="5778500"/>
            <a:ext cx="9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Data 2011/12</a:t>
            </a:r>
            <a:endParaRPr lang="en-US" dirty="0"/>
          </a:p>
        </p:txBody>
      </p:sp>
      <p:pic>
        <p:nvPicPr>
          <p:cNvPr id="7" name="Picture 6" descr="9170503-shaped-monochrome-drawing--puzzle-elements.jpg"/>
          <p:cNvPicPr>
            <a:picLocks noChangeAspect="1"/>
          </p:cNvPicPr>
          <p:nvPr/>
        </p:nvPicPr>
        <p:blipFill>
          <a:blip r:embed="rId2" cstate="print">
            <a:alphaModFix amt="73000"/>
          </a:blip>
          <a:stretch>
            <a:fillRect/>
          </a:stretch>
        </p:blipFill>
        <p:spPr>
          <a:xfrm>
            <a:off x="2578100" y="1648732"/>
            <a:ext cx="3987800" cy="3560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515" y="5229423"/>
            <a:ext cx="3821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/>
              </a:rPr>
              <a:t>Improving user satisfaction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1035" y="2079823"/>
            <a:ext cx="1711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/>
              </a:rPr>
              <a:t>Integration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535" y="2816423"/>
            <a:ext cx="22999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/>
              </a:rPr>
              <a:t>Standardization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0359" y="1000323"/>
            <a:ext cx="2637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/>
              </a:rPr>
              <a:t>Improving existing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Comic Sans MS"/>
              </a:rPr>
              <a:t>Components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Comic Sans MS"/>
            </a:endParaRPr>
          </a:p>
        </p:txBody>
      </p:sp>
      <p:pic>
        <p:nvPicPr>
          <p:cNvPr id="13" name="Picture 5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223" y="2374900"/>
            <a:ext cx="251035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8733" y="3162300"/>
            <a:ext cx="16081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gradFill flip="none" rotWithShape="1">
                  <a:gsLst>
                    <a:gs pos="41000">
                      <a:schemeClr val="tx2">
                        <a:lumMod val="7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Cooper Black"/>
              </a:rPr>
              <a:t>Data</a:t>
            </a:r>
            <a:endParaRPr lang="en-US" sz="4600" dirty="0">
              <a:gradFill flip="none" rotWithShape="1">
                <a:gsLst>
                  <a:gs pos="41000">
                    <a:schemeClr val="tx2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EMI-http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650" y="642669"/>
            <a:ext cx="8089900" cy="561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rgbClr val="3366FF"/>
                </a:solidFill>
                <a:latin typeface="Cambria"/>
                <a:cs typeface="Arial" pitchFamily="34" charset="0"/>
              </a:rPr>
              <a:t>EMI Data will propose a new activity :  HTTP</a:t>
            </a:r>
            <a:endParaRPr lang="en-US" sz="1400" dirty="0" smtClean="0">
              <a:solidFill>
                <a:srgbClr val="3366FF"/>
              </a:solidFill>
              <a:latin typeface="Cambria"/>
              <a:cs typeface="Arial" pitchFamily="34" charset="0"/>
            </a:endParaRP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Propose an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OpenSource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client, which covers most of our use cases.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Contribute to that client if features are missing, which we need.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Evaluate 3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rd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party copy with http/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for FTS-3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Objective : Investigates in 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GS (Google Storage)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Amazon S3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Amazon Cloud Front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Stays in contact with ROOT people on different ROOT supported client interfaces.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http done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GS and S3 done</a:t>
            </a:r>
          </a:p>
          <a:p>
            <a:pPr marL="1828800" lvl="3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http(s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) resp.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missing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050" y="1112569"/>
            <a:ext cx="80899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achieved essentially all our goals in the first year 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 got a lot of feedback from EGI/WLCG which we integrated into the objectives of the second year.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Got a ‘good’ review with some interesting remarks on how to proceed: “We should concentrate on commonalities among the communities”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Which is simplified by focusing on standard protocols and procedures.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POXIS file access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http/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/Cloud storage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Cloud is approaching EMI – Data, however strategy is still under investigation. (Cloud taskforce will come up with recommendations in October)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Will become an interesting second year for our Middleware stack.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3"/>
          <p:cNvSpPr>
            <a:spLocks noGrp="1"/>
          </p:cNvSpPr>
          <p:nvPr>
            <p:ph type="title" idx="4294967295"/>
          </p:nvPr>
        </p:nvSpPr>
        <p:spPr>
          <a:xfrm>
            <a:off x="1355075" y="4188899"/>
            <a:ext cx="7349188" cy="1143000"/>
          </a:xfrm>
          <a:noFill/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2060"/>
                </a:solidFill>
              </a:rPr>
              <a:t>Cheers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CC666-7EDC-4828-BA5C-5BCF8B1F6D92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7" name="Title 13"/>
          <p:cNvSpPr txBox="1">
            <a:spLocks/>
          </p:cNvSpPr>
          <p:nvPr/>
        </p:nvSpPr>
        <p:spPr bwMode="auto">
          <a:xfrm>
            <a:off x="980144" y="5002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EMI is partially funded by the European Commission under Grant Agreement INFSO-RI-261611</a:t>
            </a:r>
          </a:p>
        </p:txBody>
      </p:sp>
      <p:pic>
        <p:nvPicPr>
          <p:cNvPr id="8" name="Picture 5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085" y="533400"/>
            <a:ext cx="7572511" cy="31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698500"/>
            <a:ext cx="8229600" cy="61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Industry vendor solutions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Vendors are still careful. Nobody wants to be the first.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NetApp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 promised something for end of this year (already two times postponed)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IBM likely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pNFS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 on GPFS end of 2012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BlueArc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 about beginning of next year.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…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EMI server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DPM in beta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with availability in GPFS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dCache : production 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Clients (Linux)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With kernel 2.6.39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Fedora 16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²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Expected in RH 6.2</a:t>
            </a: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analysis (dCache)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6062246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Measurements done at DESY/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gridLab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Federica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00200" y="838200"/>
            <a:ext cx="6858000" cy="5008418"/>
            <a:chOff x="1600200" y="838200"/>
            <a:chExt cx="6858000" cy="5008418"/>
          </a:xfrm>
        </p:grpSpPr>
        <p:pic>
          <p:nvPicPr>
            <p:cNvPr id="7" name="Picture 6" descr="federica-1.tif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838200"/>
              <a:ext cx="6858000" cy="5008418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689600" y="1917700"/>
              <a:ext cx="774709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/>
                <a:t>pNFS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2743200"/>
            <a:ext cx="3775393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ROOT analysis on SUSY D3PDs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ROOT 5.26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TTreeCache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switched ON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Reads each event in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file(s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25.000 Files in 5 pools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 files per job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– 256 jobs running concurrently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24 hours.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900" y="1041400"/>
            <a:ext cx="8890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7200900" y="1079500"/>
            <a:ext cx="355600" cy="927100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1900" y="1130300"/>
            <a:ext cx="1256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Proprietary</a:t>
            </a:r>
          </a:p>
          <a:p>
            <a:r>
              <a:rPr lang="en-US" sz="1600" dirty="0" smtClean="0"/>
              <a:t>Protocols in</a:t>
            </a:r>
          </a:p>
          <a:p>
            <a:r>
              <a:rPr lang="en-US" sz="1600" dirty="0" smtClean="0"/>
              <a:t>dCache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pNFS</a:t>
            </a:r>
            <a:r>
              <a:rPr lang="en-US" dirty="0" smtClean="0"/>
              <a:t> bad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340414"/>
            <a:ext cx="4241800" cy="3841186"/>
            <a:chOff x="990600" y="1524000"/>
            <a:chExt cx="4241800" cy="3841186"/>
          </a:xfrm>
        </p:grpSpPr>
        <p:pic>
          <p:nvPicPr>
            <p:cNvPr id="8" name="Picture 7" descr="flushed_60000000_two(2)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1524000"/>
              <a:ext cx="4241800" cy="384118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09800" y="16002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2800" y="2057400"/>
              <a:ext cx="1447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838200"/>
            <a:ext cx="8077200" cy="52835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Trying to find a case where NFS 4.1 is really bad (and found one)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86400" y="1828800"/>
            <a:ext cx="3048000" cy="1981200"/>
            <a:chOff x="5715000" y="2514600"/>
            <a:chExt cx="3048000" cy="1981200"/>
          </a:xfrm>
        </p:grpSpPr>
        <p:sp>
          <p:nvSpPr>
            <p:cNvPr id="13" name="Rounded Rectangle 12"/>
            <p:cNvSpPr/>
            <p:nvPr/>
          </p:nvSpPr>
          <p:spPr>
            <a:xfrm>
              <a:off x="5715000" y="2514600"/>
              <a:ext cx="3048000" cy="1981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318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19800" y="2970212"/>
              <a:ext cx="838200" cy="1588"/>
            </a:xfrm>
            <a:prstGeom prst="line">
              <a:avLst/>
            </a:prstGeom>
            <a:ln w="38100">
              <a:solidFill>
                <a:srgbClr val="0000FF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19800" y="3745468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19800" y="3351212"/>
              <a:ext cx="838200" cy="1588"/>
            </a:xfrm>
            <a:prstGeom prst="line">
              <a:avLst/>
            </a:prstGeom>
            <a:ln w="38100"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34200" y="2743200"/>
              <a:ext cx="153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Xrootd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/SLAC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3135868"/>
              <a:ext cx="172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Xrootd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/dCache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34200" y="3516868"/>
              <a:ext cx="130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NFS/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pNFS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19800" y="4114800"/>
              <a:ext cx="838200" cy="1588"/>
            </a:xfrm>
            <a:prstGeom prst="line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34200" y="3886200"/>
              <a:ext cx="1762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dCap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(old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vers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33146" y="1905000"/>
            <a:ext cx="27864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Optimized for ROOT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 two branches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TreeTCache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</a:t>
            </a:r>
          </a:p>
          <a:p>
            <a:endParaRPr lang="en-US" dirty="0"/>
          </a:p>
        </p:txBody>
      </p:sp>
      <p:sp>
        <p:nvSpPr>
          <p:cNvPr id="23" name="Oval Callout 22"/>
          <p:cNvSpPr/>
          <p:nvPr/>
        </p:nvSpPr>
        <p:spPr>
          <a:xfrm>
            <a:off x="3352800" y="3657600"/>
            <a:ext cx="609600" cy="533400"/>
          </a:xfrm>
          <a:prstGeom prst="wedgeEllipseCallout">
            <a:avLst>
              <a:gd name="adj1" fmla="val 247917"/>
              <a:gd name="adj2" fmla="val 2841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5257800"/>
            <a:ext cx="6324600" cy="99001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Vector read effect. The ROOT driver is not doing vector read for plain file systems but for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dCap/xRoot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33845"/>
          </a:xfrm>
        </p:spPr>
        <p:txBody>
          <a:bodyPr/>
          <a:lstStyle/>
          <a:p>
            <a:r>
              <a:rPr lang="en-US" dirty="0" smtClean="0"/>
              <a:t>Wide area transfers (simulation)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5909846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Measurements done at DESY/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gridLab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Yves Kemp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0200" y="1676400"/>
            <a:ext cx="7010400" cy="4051300"/>
            <a:chOff x="1600200" y="1295400"/>
            <a:chExt cx="7010400" cy="4051300"/>
          </a:xfrm>
        </p:grpSpPr>
        <p:pic>
          <p:nvPicPr>
            <p:cNvPr id="7" name="Picture 6" descr="patrick_dela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735" y="1600200"/>
              <a:ext cx="6810865" cy="373380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711700" y="5008146"/>
              <a:ext cx="1231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Delay (ms)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600200" y="1295400"/>
              <a:ext cx="2209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Mean duration (sec)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762000"/>
            <a:ext cx="7086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Simulation of wide area transfers with </a:t>
            </a:r>
          </a:p>
          <a:p>
            <a:pPr>
              <a:buFont typeface="Wingdings" charset="2"/>
              <a:buChar char="ü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 latencies</a:t>
            </a:r>
          </a:p>
          <a:p>
            <a:pPr>
              <a:buFont typeface="Wingdings" charset="2"/>
              <a:buChar char="ü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packet losses.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6500" y="5376446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CERN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07100" y="5376446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FERMI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25700" y="5389146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DESY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in a nutshell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300" y="470118"/>
            <a:ext cx="7391400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Improving existing infrastructures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GLUE 2.0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FTS 3 (next generation File Transfer Services)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Storage element and catalogue synchronization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Integration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ARGUS integration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UNICORE integration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Common data library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Standardization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SRM over SSL including delegation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POSIX file access and integration into SRM (File://)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WebDAV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for file and catalogue access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Storage Accounting Record implementation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Data clouds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in a nutshell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900" y="559018"/>
            <a:ext cx="7391400" cy="644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Improved user satisfaction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Adhering operating system standards for service operation and control, regarding configuration, log, temporary file location and service start/status/stop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Providing and supporting monitoring probes for EMI services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Improving usability of client tools, based on customer feedback by ensuring</a:t>
            </a:r>
          </a:p>
          <a:p>
            <a:pPr marL="1371600" lvl="2" indent="-457200">
              <a:buFont typeface="Arial"/>
              <a:buChar char="•"/>
            </a:pPr>
            <a:r>
              <a:rPr lang="en-US" sz="1400" dirty="0" smtClean="0"/>
              <a:t>better, more informative, less contradictory error messages</a:t>
            </a:r>
          </a:p>
          <a:p>
            <a:pPr marL="1371600" lvl="2" indent="-457200">
              <a:buFont typeface="Arial"/>
              <a:buChar char="•"/>
            </a:pPr>
            <a:r>
              <a:rPr lang="en-US" sz="1400" dirty="0" smtClean="0"/>
              <a:t>coherency of command line parameters.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Porting, releasing and supporting EMI components on identified platforms (full distribution on SL6 and </a:t>
            </a:r>
            <a:r>
              <a:rPr lang="en-US" sz="1600" dirty="0" err="1" smtClean="0"/>
              <a:t>Debian</a:t>
            </a:r>
            <a:r>
              <a:rPr lang="en-US" sz="1600" dirty="0" smtClean="0"/>
              <a:t> 6, UI on SL5/32 and the latest UBUNTU)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Introducing minimal denial of service protection for EMI services via configurable resource limits.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Providing optimized semi-automated configuration of service back-ends (e.g. databases) for standard deployments.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3035518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/>
                <a:cs typeface="Arial" pitchFamily="34" charset="0"/>
              </a:rPr>
              <a:t>GLUE 2.0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Storage element and catalogue synchronization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Next generation File Transfer Services, FTS 3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6315" y="1102598"/>
            <a:ext cx="73276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Improving existing EMI components</a:t>
            </a:r>
          </a:p>
        </p:txBody>
      </p:sp>
      <p:pic>
        <p:nvPicPr>
          <p:cNvPr id="11" name="Picture 10" descr="9170503-shaped-monochrome-drawing--puzzle-elements.jpg"/>
          <p:cNvPicPr>
            <a:picLocks noChangeAspect="1"/>
          </p:cNvPicPr>
          <p:nvPr/>
        </p:nvPicPr>
        <p:blipFill>
          <a:blip r:embed="rId2" cstate="print">
            <a:alphaModFix amt="73000"/>
          </a:blip>
          <a:stretch>
            <a:fillRect/>
          </a:stretch>
        </p:blipFill>
        <p:spPr>
          <a:xfrm>
            <a:off x="787400" y="1204232"/>
            <a:ext cx="1244600" cy="111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and catalogues synchronization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97118"/>
            <a:ext cx="8267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Storage element and catalogue synchronization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Synchronizing data location information between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SE”s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 and catalogues.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Synchronizing access permission information between SE’s and catalogues.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46112" y="2139660"/>
          <a:ext cx="5665788" cy="1289340"/>
        </p:xfrm>
        <a:graphic>
          <a:graphicData uri="http://schemas.openxmlformats.org/presentationml/2006/ole">
            <p:oleObj spid="_x0000_s72707" name="Document" r:id="rId3" imgW="6083076" imgH="2679601" progId="Word.Document.12">
              <p:link updateAutomatic="1"/>
            </p:oleObj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098586" y="3497919"/>
            <a:ext cx="7562814" cy="2638158"/>
            <a:chOff x="1098586" y="3497919"/>
            <a:chExt cx="7562814" cy="2638158"/>
          </a:xfrm>
        </p:grpSpPr>
        <p:sp>
          <p:nvSpPr>
            <p:cNvPr id="46" name="Cloud 45"/>
            <p:cNvSpPr/>
            <p:nvPr/>
          </p:nvSpPr>
          <p:spPr>
            <a:xfrm>
              <a:off x="1098586" y="5257671"/>
              <a:ext cx="7562814" cy="87840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94023" y="3796233"/>
              <a:ext cx="1524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Up-Down Arrow 47"/>
            <p:cNvSpPr/>
            <p:nvPr/>
          </p:nvSpPr>
          <p:spPr>
            <a:xfrm>
              <a:off x="5427423" y="4178300"/>
              <a:ext cx="457200" cy="109113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539454" y="3693724"/>
              <a:ext cx="1763596" cy="533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06014" y="4628946"/>
              <a:ext cx="1524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Collate 50"/>
            <p:cNvSpPr/>
            <p:nvPr/>
          </p:nvSpPr>
          <p:spPr>
            <a:xfrm>
              <a:off x="7239414" y="4171746"/>
              <a:ext cx="457200" cy="533400"/>
            </a:xfrm>
            <a:prstGeom prst="flowChartCollat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Up-Down Arrow 51"/>
            <p:cNvSpPr/>
            <p:nvPr/>
          </p:nvSpPr>
          <p:spPr>
            <a:xfrm>
              <a:off x="7239414" y="5009946"/>
              <a:ext cx="457200" cy="68580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5203" y="3765346"/>
              <a:ext cx="1341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  <a:latin typeface="Century Gothic"/>
                </a:rPr>
                <a:t>Command Line</a:t>
              </a:r>
            </a:p>
            <a:p>
              <a:pPr algn="ctr"/>
              <a:r>
                <a:rPr lang="en-US" sz="1200" dirty="0" smtClean="0"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  <a:latin typeface="Century Gothic"/>
                </a:rPr>
                <a:t>Interface</a:t>
              </a:r>
              <a:endParaRPr lang="en-US" sz="1200" dirty="0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14315" y="5613246"/>
              <a:ext cx="2293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latin typeface="Century Gothic"/>
                </a:rPr>
                <a:t>Messaging infrastructure</a:t>
              </a:r>
              <a:endParaRPr lang="en-US" sz="1400" dirty="0">
                <a:latin typeface="Century Gothic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36780" y="4684324"/>
              <a:ext cx="1467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  <a:latin typeface="Century Gothic"/>
                </a:rPr>
                <a:t>Generic Adapter</a:t>
              </a:r>
              <a:endParaRPr lang="en-US" sz="1200" dirty="0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33112" y="3701916"/>
              <a:ext cx="1758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latin typeface="Century Gothic"/>
                </a:rPr>
                <a:t>LFC or experiment</a:t>
              </a:r>
            </a:p>
            <a:p>
              <a:pPr algn="ctr"/>
              <a:r>
                <a:rPr lang="en-US" sz="1400" dirty="0" smtClean="0">
                  <a:latin typeface="Century Gothic"/>
                </a:rPr>
                <a:t>catalogue</a:t>
              </a:r>
              <a:endParaRPr lang="en-US" sz="1400" dirty="0">
                <a:latin typeface="Century Gothic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01965" y="3497919"/>
              <a:ext cx="1270035" cy="1019938"/>
              <a:chOff x="7026839" y="2873486"/>
              <a:chExt cx="1270035" cy="1019938"/>
            </a:xfrm>
          </p:grpSpPr>
          <p:sp>
            <p:nvSpPr>
              <p:cNvPr id="68" name="Vertical Scroll 67"/>
              <p:cNvSpPr/>
              <p:nvPr/>
            </p:nvSpPr>
            <p:spPr>
              <a:xfrm>
                <a:off x="7026839" y="2873486"/>
                <a:ext cx="1270035" cy="1019938"/>
              </a:xfrm>
              <a:prstGeom prst="verticalScroll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265316" y="3071800"/>
                <a:ext cx="866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latin typeface="Century Gothic"/>
                  </a:rPr>
                  <a:t>List of </a:t>
                </a:r>
              </a:p>
              <a:p>
                <a:pPr algn="ctr"/>
                <a:r>
                  <a:rPr lang="en-US" sz="1200" dirty="0" smtClean="0">
                    <a:latin typeface="Century Gothic"/>
                  </a:rPr>
                  <a:t>removed</a:t>
                </a:r>
              </a:p>
              <a:p>
                <a:pPr algn="ctr"/>
                <a:r>
                  <a:rPr lang="en-US" sz="1200" dirty="0" smtClean="0">
                    <a:latin typeface="Century Gothic"/>
                  </a:rPr>
                  <a:t>files</a:t>
                </a:r>
                <a:endParaRPr lang="en-US" sz="1200" dirty="0">
                  <a:latin typeface="Century Gothic"/>
                </a:endParaRPr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4406635" y="3790400"/>
              <a:ext cx="533400" cy="38350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92782" y="4584275"/>
              <a:ext cx="1593518" cy="52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latin typeface="Century Gothic"/>
                </a:rPr>
                <a:t>SE or Catalogue </a:t>
              </a:r>
            </a:p>
            <a:p>
              <a:pPr algn="ctr"/>
              <a:r>
                <a:rPr lang="en-US" sz="1400" dirty="0" smtClean="0">
                  <a:latin typeface="Century Gothic"/>
                </a:rPr>
                <a:t>specific plug-in</a:t>
              </a:r>
              <a:endParaRPr lang="en-US" sz="1400" dirty="0">
                <a:latin typeface="Century Gothic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114934" y="3732996"/>
              <a:ext cx="1524000" cy="53822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46164" y="4655660"/>
              <a:ext cx="1524000" cy="3844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Collate 61"/>
            <p:cNvSpPr/>
            <p:nvPr/>
          </p:nvSpPr>
          <p:spPr>
            <a:xfrm>
              <a:off x="1679564" y="4194328"/>
              <a:ext cx="457200" cy="538221"/>
            </a:xfrm>
            <a:prstGeom prst="flowChartCollat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Up-Down Arrow 62"/>
            <p:cNvSpPr/>
            <p:nvPr/>
          </p:nvSpPr>
          <p:spPr>
            <a:xfrm>
              <a:off x="1679564" y="5040104"/>
              <a:ext cx="457200" cy="69199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63654" y="4729545"/>
              <a:ext cx="1467068" cy="279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  <a:latin typeface="Century Gothic"/>
                </a:rPr>
                <a:t>Generic Adapter</a:t>
              </a:r>
              <a:endParaRPr lang="en-US" sz="1200" dirty="0"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Century Gothic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10800000">
              <a:off x="2632063" y="4871812"/>
              <a:ext cx="605528" cy="16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194238" y="3708400"/>
              <a:ext cx="1454244" cy="527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latin typeface="Century Gothic"/>
                </a:rPr>
                <a:t>DPM, </a:t>
              </a:r>
              <a:r>
                <a:rPr lang="en-US" sz="1400" dirty="0" err="1" smtClean="0">
                  <a:latin typeface="Century Gothic"/>
                </a:rPr>
                <a:t>StoRM</a:t>
              </a:r>
              <a:r>
                <a:rPr lang="en-US" sz="1400" dirty="0" smtClean="0">
                  <a:latin typeface="Century Gothic"/>
                </a:rPr>
                <a:t> or</a:t>
              </a:r>
            </a:p>
            <a:p>
              <a:pPr algn="ctr"/>
              <a:r>
                <a:rPr lang="en-US" sz="1400" dirty="0" smtClean="0">
                  <a:latin typeface="Century Gothic"/>
                </a:rPr>
                <a:t>dCache</a:t>
              </a:r>
              <a:endParaRPr lang="en-US" sz="1400" dirty="0">
                <a:latin typeface="Century Gothic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10800000">
              <a:off x="4572000" y="4826001"/>
              <a:ext cx="2073264" cy="16659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879600" y="1892300"/>
            <a:ext cx="7264400" cy="4673600"/>
            <a:chOff x="1574800" y="1104900"/>
            <a:chExt cx="7264400" cy="4673600"/>
          </a:xfrm>
        </p:grpSpPr>
        <p:sp>
          <p:nvSpPr>
            <p:cNvPr id="79" name="Rectangle 78"/>
            <p:cNvSpPr/>
            <p:nvPr/>
          </p:nvSpPr>
          <p:spPr>
            <a:xfrm>
              <a:off x="1574800" y="1104900"/>
              <a:ext cx="7264400" cy="4673600"/>
            </a:xfrm>
            <a:prstGeom prst="rect">
              <a:avLst/>
            </a:prstGeom>
            <a:solidFill>
              <a:schemeClr val="bg1">
                <a:lumMod val="65000"/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/>
            <p:cNvSpPr/>
            <p:nvPr/>
          </p:nvSpPr>
          <p:spPr>
            <a:xfrm rot="19370426">
              <a:off x="2425700" y="2578100"/>
              <a:ext cx="3848100" cy="17018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86487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96000" y="1333500"/>
              <a:ext cx="24532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See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Fabrizio’s</a:t>
              </a:r>
              <a:endPara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Presentation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000" y="597118"/>
            <a:ext cx="8089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Next generation File Transfer Services, FTS 3 [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Michail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]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Redesign based on experience of last years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Prototype ready in April ‘12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Ø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Many interesting new approaches</a:t>
            </a:r>
          </a:p>
          <a:p>
            <a:pPr marL="1371600" lvl="2" indent="-457200">
              <a:lnSpc>
                <a:spcPct val="15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Support of http</a:t>
            </a:r>
          </a:p>
          <a:p>
            <a:pPr marL="1371600" lvl="2" indent="-457200">
              <a:lnSpc>
                <a:spcPct val="15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Feedback of real resource utilization (Storage element and network)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pic>
        <p:nvPicPr>
          <p:cNvPr id="10" name="Picture 9" descr="FTP-tim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150" y="3429000"/>
            <a:ext cx="7759700" cy="22385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74800" y="1104900"/>
            <a:ext cx="7264400" cy="4673600"/>
            <a:chOff x="1574800" y="1104900"/>
            <a:chExt cx="7264400" cy="4673600"/>
          </a:xfrm>
        </p:grpSpPr>
        <p:sp>
          <p:nvSpPr>
            <p:cNvPr id="12" name="Rectangle 11"/>
            <p:cNvSpPr/>
            <p:nvPr/>
          </p:nvSpPr>
          <p:spPr>
            <a:xfrm>
              <a:off x="1574800" y="1104900"/>
              <a:ext cx="7264400" cy="4673600"/>
            </a:xfrm>
            <a:prstGeom prst="rect">
              <a:avLst/>
            </a:prstGeom>
            <a:solidFill>
              <a:schemeClr val="bg1">
                <a:lumMod val="65000"/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9370426">
              <a:off x="2425700" y="2578100"/>
              <a:ext cx="3848100" cy="17018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86487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1333500"/>
              <a:ext cx="22935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See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Michail’s</a:t>
              </a:r>
              <a:endPara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Presentation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3035518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/>
                <a:cs typeface="Arial" pitchFamily="34" charset="0"/>
              </a:rPr>
              <a:t>ARGUS integration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UNICORE integration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EMI common data client library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6315" y="1102598"/>
            <a:ext cx="7327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50000"/>
                  </a:schemeClr>
                </a:solidFill>
                <a:latin typeface="BlairMdITC TT Medium"/>
              </a:rPr>
              <a:t>Integration</a:t>
            </a:r>
          </a:p>
        </p:txBody>
      </p:sp>
      <p:pic>
        <p:nvPicPr>
          <p:cNvPr id="11" name="Picture 10" descr="9170503-shaped-monochrome-drawing--puzzle-elements.jpg"/>
          <p:cNvPicPr>
            <a:picLocks noChangeAspect="1"/>
          </p:cNvPicPr>
          <p:nvPr/>
        </p:nvPicPr>
        <p:blipFill>
          <a:blip r:embed="rId2" cstate="print">
            <a:alphaModFix amt="73000"/>
          </a:blip>
          <a:stretch>
            <a:fillRect/>
          </a:stretch>
        </p:blipFill>
        <p:spPr>
          <a:xfrm>
            <a:off x="787400" y="1204232"/>
            <a:ext cx="1244600" cy="111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 19,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EMI, the second year  (EGI Technical Forum)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D9048-B030-4788-9C86-F44CC9C2667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UNICORE Integration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37199" y="3031709"/>
            <a:ext cx="6089175" cy="2750382"/>
            <a:chOff x="405995" y="239443"/>
            <a:chExt cx="6475102" cy="2706764"/>
          </a:xfrm>
        </p:grpSpPr>
        <p:sp>
          <p:nvSpPr>
            <p:cNvPr id="8" name="Rectangle 7"/>
            <p:cNvSpPr/>
            <p:nvPr/>
          </p:nvSpPr>
          <p:spPr>
            <a:xfrm>
              <a:off x="5074192" y="239443"/>
              <a:ext cx="1806905" cy="2706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23666" y="239443"/>
              <a:ext cx="2248591" cy="27067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21146" y="510118"/>
              <a:ext cx="1238532" cy="60381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405995" y="572584"/>
              <a:ext cx="1686441" cy="154077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3101" y="374782"/>
              <a:ext cx="270663" cy="19259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21146" y="1582417"/>
              <a:ext cx="1238532" cy="60381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5179040" y="406015"/>
              <a:ext cx="593377" cy="801619"/>
            </a:xfrm>
            <a:prstGeom prst="foldedCorner">
              <a:avLst>
                <a:gd name="adj" fmla="val 34211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9506" y="582995"/>
              <a:ext cx="1311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LFC Integration</a:t>
              </a:r>
            </a:p>
            <a:p>
              <a:pPr algn="ctr"/>
              <a:r>
                <a:rPr lang="en-US" sz="1200" dirty="0" smtClean="0">
                  <a:latin typeface="Century Gothic"/>
                </a:rPr>
                <a:t>Layer</a:t>
              </a:r>
              <a:endParaRPr lang="en-US" sz="1200" dirty="0">
                <a:latin typeface="Century Gothic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58686" y="1655294"/>
              <a:ext cx="1352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SRM Integration</a:t>
              </a:r>
            </a:p>
            <a:p>
              <a:pPr algn="ctr"/>
              <a:r>
                <a:rPr lang="en-US" sz="1200" dirty="0" smtClean="0">
                  <a:latin typeface="Century Gothic"/>
                </a:rPr>
                <a:t>Layer</a:t>
              </a:r>
              <a:endParaRPr lang="en-US" sz="1200" dirty="0">
                <a:latin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3636" y="655872"/>
              <a:ext cx="455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LFC</a:t>
              </a:r>
              <a:endParaRPr lang="en-US" sz="1200" dirty="0">
                <a:latin typeface="Century Gothic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0270" y="1530362"/>
              <a:ext cx="593377" cy="791208"/>
              <a:chOff x="5210270" y="1530362"/>
              <a:chExt cx="593377" cy="791208"/>
            </a:xfrm>
          </p:grpSpPr>
          <p:sp>
            <p:nvSpPr>
              <p:cNvPr id="33" name="Can 32"/>
              <p:cNvSpPr/>
              <p:nvPr/>
            </p:nvSpPr>
            <p:spPr>
              <a:xfrm>
                <a:off x="5210270" y="1530362"/>
                <a:ext cx="593377" cy="791208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05686" y="1772535"/>
                <a:ext cx="42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latin typeface="Century Gothic"/>
                  </a:rPr>
                  <a:t>SE</a:t>
                </a:r>
                <a:endParaRPr lang="en-US" dirty="0">
                  <a:latin typeface="Century Gothic"/>
                </a:endParaRPr>
              </a:p>
            </p:txBody>
          </p:sp>
        </p:grpSp>
        <p:sp>
          <p:nvSpPr>
            <p:cNvPr id="19" name="Left-Right Arrow 18"/>
            <p:cNvSpPr/>
            <p:nvPr/>
          </p:nvSpPr>
          <p:spPr>
            <a:xfrm>
              <a:off x="4059678" y="655872"/>
              <a:ext cx="1119362" cy="343551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Left-Right Arrow 19"/>
            <p:cNvSpPr/>
            <p:nvPr/>
          </p:nvSpPr>
          <p:spPr>
            <a:xfrm>
              <a:off x="4080498" y="1759404"/>
              <a:ext cx="1098542" cy="343551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2257" y="1414050"/>
              <a:ext cx="701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SRM</a:t>
              </a:r>
            </a:p>
            <a:p>
              <a:pPr algn="ctr"/>
              <a:r>
                <a:rPr lang="en-US" sz="1200" dirty="0" err="1" smtClean="0">
                  <a:latin typeface="Century Gothic"/>
                </a:rPr>
                <a:t>gridFTP</a:t>
              </a:r>
              <a:endParaRPr lang="en-US" sz="1200" dirty="0">
                <a:latin typeface="Century Gothic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8102" y="925675"/>
              <a:ext cx="868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UNICORE</a:t>
              </a:r>
            </a:p>
            <a:p>
              <a:pPr algn="ctr"/>
              <a:r>
                <a:rPr lang="en-US" sz="1200" dirty="0" smtClean="0">
                  <a:latin typeface="Century Gothic"/>
                </a:rPr>
                <a:t>Core</a:t>
              </a:r>
            </a:p>
            <a:p>
              <a:pPr algn="ctr"/>
              <a:r>
                <a:rPr lang="en-US" sz="1200" dirty="0" smtClean="0">
                  <a:latin typeface="Century Gothic"/>
                </a:rPr>
                <a:t>Services</a:t>
              </a:r>
              <a:endParaRPr lang="en-US" sz="1200" dirty="0">
                <a:latin typeface="Century Gothic"/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>
              <a:off x="2467186" y="2342386"/>
              <a:ext cx="416411" cy="520531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9766" y="2620309"/>
              <a:ext cx="1372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SMS abstraction</a:t>
              </a:r>
              <a:endParaRPr lang="en-US" sz="1200" dirty="0">
                <a:latin typeface="Century Gothic"/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751365" y="1151823"/>
              <a:ext cx="744602" cy="343551"/>
            </a:xfrm>
            <a:prstGeom prst="leftRightArrow">
              <a:avLst/>
            </a:prstGeom>
            <a:solidFill>
              <a:schemeClr val="accent5">
                <a:lumMod val="50000"/>
              </a:schemeClr>
            </a:solidFill>
            <a:effectLst>
              <a:innerShdw blurRad="63500" dist="50800" dir="13500000">
                <a:schemeClr val="bg1">
                  <a:alpha val="50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62670" y="1682762"/>
              <a:ext cx="593377" cy="791208"/>
              <a:chOff x="5210270" y="1530362"/>
              <a:chExt cx="593377" cy="791208"/>
            </a:xfrm>
          </p:grpSpPr>
          <p:sp>
            <p:nvSpPr>
              <p:cNvPr id="31" name="Can 30"/>
              <p:cNvSpPr/>
              <p:nvPr/>
            </p:nvSpPr>
            <p:spPr>
              <a:xfrm>
                <a:off x="5210270" y="1530362"/>
                <a:ext cx="593377" cy="791208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05686" y="1772535"/>
                <a:ext cx="42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latin typeface="Century Gothic"/>
                  </a:rPr>
                  <a:t>SE</a:t>
                </a:r>
                <a:endParaRPr lang="en-US" dirty="0">
                  <a:latin typeface="Century Gothic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15070" y="1835162"/>
              <a:ext cx="593377" cy="791208"/>
              <a:chOff x="5210270" y="1530362"/>
              <a:chExt cx="593377" cy="791208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5210270" y="1530362"/>
                <a:ext cx="593377" cy="791208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05686" y="1772535"/>
                <a:ext cx="42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latin typeface="Century Gothic"/>
                  </a:rPr>
                  <a:t>SE</a:t>
                </a:r>
                <a:endParaRPr lang="en-US" dirty="0">
                  <a:latin typeface="Century Gothic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709109" y="936086"/>
              <a:ext cx="11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latin typeface="Century Gothic"/>
                </a:rPr>
                <a:t>Existing</a:t>
              </a:r>
            </a:p>
            <a:p>
              <a:pPr algn="ctr"/>
              <a:r>
                <a:rPr lang="en-US" sz="1200" dirty="0" smtClean="0">
                  <a:latin typeface="Century Gothic"/>
                </a:rPr>
                <a:t>Grid</a:t>
              </a:r>
            </a:p>
            <a:p>
              <a:pPr algn="ctr"/>
              <a:r>
                <a:rPr lang="en-US" sz="1200" dirty="0" smtClean="0">
                  <a:latin typeface="Century Gothic"/>
                </a:rPr>
                <a:t>Infrastructure</a:t>
              </a:r>
              <a:endParaRPr lang="en-US" sz="1200" dirty="0">
                <a:latin typeface="Century Gothic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9600" y="669766"/>
            <a:ext cx="73914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Arial" pitchFamily="34" charset="0"/>
              </a:rPr>
              <a:t>UNICORE access to SRM and LFC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endParaRPr lang="en-US" sz="3000" dirty="0" smtClean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pic>
        <p:nvPicPr>
          <p:cNvPr id="37" name="Picture 36" descr="timeline-5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99" y="1527056"/>
            <a:ext cx="8449813" cy="58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Microsoft Office PowerPoint</Application>
  <PresentationFormat>On-screen Show (4:3)</PresentationFormat>
  <Paragraphs>340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Macintosh HD:Users:patrick:Desktop:EMI:djra1.2.2:EMI-DJRA1.2.2-0000000-Data_Area_Work_Plan_v0.12.docx!OLE_LINK2</vt:lpstr>
      <vt:lpstr>Macintosh HD:Users:patrick:Desktop:EMI:djra1.2.2:EMI-DJRA1.2.2-0000000-Data_Area_Work_Plan_v0.12.docx!OLE_LINK1</vt:lpstr>
      <vt:lpstr>Slide 1</vt:lpstr>
      <vt:lpstr>EMI Data 2011/12</vt:lpstr>
      <vt:lpstr>Objectives in a nutshell</vt:lpstr>
      <vt:lpstr>Objectives in a nutshell</vt:lpstr>
      <vt:lpstr>Starting with</vt:lpstr>
      <vt:lpstr>SE and catalogues synchronization</vt:lpstr>
      <vt:lpstr>FTS 3</vt:lpstr>
      <vt:lpstr>Integration</vt:lpstr>
      <vt:lpstr>UNICORE Integration</vt:lpstr>
      <vt:lpstr>EMI common data client library</vt:lpstr>
      <vt:lpstr>Starting with</vt:lpstr>
      <vt:lpstr>Standardization</vt:lpstr>
      <vt:lpstr>Standardization</vt:lpstr>
      <vt:lpstr>Standardization</vt:lpstr>
      <vt:lpstr>Standarization</vt:lpstr>
      <vt:lpstr>Standardization</vt:lpstr>
      <vt:lpstr>Standardization</vt:lpstr>
      <vt:lpstr>Standardization</vt:lpstr>
      <vt:lpstr>Standardization</vt:lpstr>
      <vt:lpstr>New EMI-http group</vt:lpstr>
      <vt:lpstr>Summary</vt:lpstr>
      <vt:lpstr>Cheers</vt:lpstr>
      <vt:lpstr>Availability</vt:lpstr>
      <vt:lpstr>ROOT analysis (dCache)</vt:lpstr>
      <vt:lpstr>pNFS bad</vt:lpstr>
      <vt:lpstr>Wide area transfers (simulation)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Middleware Initiative (EMI)</dc:title>
  <dc:creator>Alberto Di Meglio</dc:creator>
  <cp:lastModifiedBy>gergely.sipos</cp:lastModifiedBy>
  <cp:revision>657</cp:revision>
  <cp:lastPrinted>2011-01-12T12:28:38Z</cp:lastPrinted>
  <dcterms:created xsi:type="dcterms:W3CDTF">2011-09-19T07:40:05Z</dcterms:created>
  <dcterms:modified xsi:type="dcterms:W3CDTF">2011-09-19T10:45:23Z</dcterms:modified>
</cp:coreProperties>
</file>