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29"/>
  </p:notesMasterIdLst>
  <p:sldIdLst>
    <p:sldId id="258" r:id="rId2"/>
    <p:sldId id="276" r:id="rId3"/>
    <p:sldId id="270" r:id="rId4"/>
    <p:sldId id="267" r:id="rId5"/>
    <p:sldId id="266" r:id="rId6"/>
    <p:sldId id="305" r:id="rId7"/>
    <p:sldId id="268" r:id="rId8"/>
    <p:sldId id="271" r:id="rId9"/>
    <p:sldId id="301" r:id="rId10"/>
    <p:sldId id="274" r:id="rId11"/>
    <p:sldId id="275" r:id="rId12"/>
    <p:sldId id="302" r:id="rId13"/>
    <p:sldId id="284" r:id="rId14"/>
    <p:sldId id="285" r:id="rId15"/>
    <p:sldId id="294" r:id="rId16"/>
    <p:sldId id="286" r:id="rId17"/>
    <p:sldId id="300" r:id="rId18"/>
    <p:sldId id="290" r:id="rId19"/>
    <p:sldId id="291" r:id="rId20"/>
    <p:sldId id="304" r:id="rId21"/>
    <p:sldId id="298" r:id="rId22"/>
    <p:sldId id="278" r:id="rId23"/>
    <p:sldId id="296" r:id="rId24"/>
    <p:sldId id="297" r:id="rId25"/>
    <p:sldId id="299" r:id="rId26"/>
    <p:sldId id="257" r:id="rId27"/>
    <p:sldId id="295" r:id="rId28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691" y="-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9CA42DD-3940-8340-8FCF-6CE8E40B5CB0}" type="doc">
      <dgm:prSet loTypeId="urn:microsoft.com/office/officeart/2005/8/layout/lProcess2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5BF88C5-DED4-1049-9378-4E1D5D6D2FDE}">
      <dgm:prSet phldrT="[Text]"/>
      <dgm:spPr/>
      <dgm:t>
        <a:bodyPr/>
        <a:lstStyle/>
        <a:p>
          <a:r>
            <a:rPr lang="en-US" dirty="0" smtClean="0"/>
            <a:t>Technology</a:t>
          </a:r>
          <a:endParaRPr lang="en-US" dirty="0"/>
        </a:p>
      </dgm:t>
    </dgm:pt>
    <dgm:pt modelId="{69DC7014-3DB2-5F4B-B3E4-5658B790AFA3}" type="parTrans" cxnId="{853B0F55-FFA9-BF4B-A6D1-DC2FA8DA8887}">
      <dgm:prSet/>
      <dgm:spPr/>
      <dgm:t>
        <a:bodyPr/>
        <a:lstStyle/>
        <a:p>
          <a:endParaRPr lang="en-US"/>
        </a:p>
      </dgm:t>
    </dgm:pt>
    <dgm:pt modelId="{1A27B14F-9504-8A4D-A14C-206E5FE980E4}" type="sibTrans" cxnId="{853B0F55-FFA9-BF4B-A6D1-DC2FA8DA8887}">
      <dgm:prSet/>
      <dgm:spPr/>
      <dgm:t>
        <a:bodyPr/>
        <a:lstStyle/>
        <a:p>
          <a:endParaRPr lang="en-US"/>
        </a:p>
      </dgm:t>
    </dgm:pt>
    <dgm:pt modelId="{B122D4F7-9BCD-BC47-95CD-10B62F897F5C}">
      <dgm:prSet phldrT="[Text]"/>
      <dgm:spPr/>
      <dgm:t>
        <a:bodyPr/>
        <a:lstStyle/>
        <a:p>
          <a:r>
            <a:rPr lang="en-US" dirty="0" smtClean="0"/>
            <a:t>Technical Coordination Board</a:t>
          </a:r>
          <a:endParaRPr lang="en-US" dirty="0"/>
        </a:p>
      </dgm:t>
    </dgm:pt>
    <dgm:pt modelId="{98A6698B-3779-4E48-A90F-0570C15578FB}" type="parTrans" cxnId="{95284A6A-06F9-824D-8FFE-2764240C1BB9}">
      <dgm:prSet/>
      <dgm:spPr/>
      <dgm:t>
        <a:bodyPr/>
        <a:lstStyle/>
        <a:p>
          <a:endParaRPr lang="en-US"/>
        </a:p>
      </dgm:t>
    </dgm:pt>
    <dgm:pt modelId="{05ABB21D-3645-F949-B943-0E644194302A}" type="sibTrans" cxnId="{95284A6A-06F9-824D-8FFE-2764240C1BB9}">
      <dgm:prSet/>
      <dgm:spPr/>
      <dgm:t>
        <a:bodyPr/>
        <a:lstStyle/>
        <a:p>
          <a:endParaRPr lang="en-US"/>
        </a:p>
      </dgm:t>
    </dgm:pt>
    <dgm:pt modelId="{2F4E933A-6BDB-AC4F-BC19-4BEE4BE46702}">
      <dgm:prSet phldrT="[Text]"/>
      <dgm:spPr/>
      <dgm:t>
        <a:bodyPr/>
        <a:lstStyle/>
        <a:p>
          <a:r>
            <a:rPr lang="en-US" dirty="0" smtClean="0"/>
            <a:t>Security</a:t>
          </a:r>
          <a:endParaRPr lang="en-US" dirty="0"/>
        </a:p>
      </dgm:t>
    </dgm:pt>
    <dgm:pt modelId="{581B0113-13BD-5943-9109-7C6BE373F95D}" type="parTrans" cxnId="{E8782400-EFA8-4B46-A348-538513947AF7}">
      <dgm:prSet/>
      <dgm:spPr/>
      <dgm:t>
        <a:bodyPr/>
        <a:lstStyle/>
        <a:p>
          <a:endParaRPr lang="en-US"/>
        </a:p>
      </dgm:t>
    </dgm:pt>
    <dgm:pt modelId="{9FD604B5-8B7A-7A4D-BB10-DA8E814F466B}" type="sibTrans" cxnId="{E8782400-EFA8-4B46-A348-538513947AF7}">
      <dgm:prSet/>
      <dgm:spPr/>
      <dgm:t>
        <a:bodyPr/>
        <a:lstStyle/>
        <a:p>
          <a:endParaRPr lang="en-US"/>
        </a:p>
      </dgm:t>
    </dgm:pt>
    <dgm:pt modelId="{ABE490CE-2464-C84B-BE3E-43C808E8673D}">
      <dgm:prSet phldrT="[Text]"/>
      <dgm:spPr/>
      <dgm:t>
        <a:bodyPr/>
        <a:lstStyle/>
        <a:p>
          <a:r>
            <a:rPr lang="en-US" dirty="0" smtClean="0"/>
            <a:t>Operations Management Board</a:t>
          </a:r>
          <a:endParaRPr lang="en-US" dirty="0"/>
        </a:p>
      </dgm:t>
    </dgm:pt>
    <dgm:pt modelId="{D97D864D-988F-544C-8369-071A7D88A9B4}" type="parTrans" cxnId="{E41B5F48-3096-0F4D-87ED-40C282C58110}">
      <dgm:prSet/>
      <dgm:spPr/>
      <dgm:t>
        <a:bodyPr/>
        <a:lstStyle/>
        <a:p>
          <a:endParaRPr lang="en-US"/>
        </a:p>
      </dgm:t>
    </dgm:pt>
    <dgm:pt modelId="{08C0C74D-6538-E84C-8FB6-3372B10C676C}" type="sibTrans" cxnId="{E41B5F48-3096-0F4D-87ED-40C282C58110}">
      <dgm:prSet/>
      <dgm:spPr/>
      <dgm:t>
        <a:bodyPr/>
        <a:lstStyle/>
        <a:p>
          <a:endParaRPr lang="en-US"/>
        </a:p>
      </dgm:t>
    </dgm:pt>
    <dgm:pt modelId="{A81B7277-7121-D149-B5A3-19DD553E4D83}">
      <dgm:prSet phldrT="[Text]"/>
      <dgm:spPr>
        <a:solidFill>
          <a:schemeClr val="accent1">
            <a:tint val="40000"/>
            <a:hueOff val="0"/>
            <a:satOff val="0"/>
            <a:lumOff val="0"/>
          </a:schemeClr>
        </a:solidFill>
      </dgm:spPr>
      <dgm:t>
        <a:bodyPr/>
        <a:lstStyle/>
        <a:p>
          <a:r>
            <a:rPr lang="en-US" dirty="0" smtClean="0"/>
            <a:t>Users</a:t>
          </a:r>
          <a:endParaRPr lang="en-US" dirty="0"/>
        </a:p>
      </dgm:t>
    </dgm:pt>
    <dgm:pt modelId="{AA93FF58-7587-AC40-A98D-27B6A10D4791}" type="parTrans" cxnId="{EA7995C7-1548-8D44-9B1D-86A7528470F8}">
      <dgm:prSet/>
      <dgm:spPr/>
      <dgm:t>
        <a:bodyPr/>
        <a:lstStyle/>
        <a:p>
          <a:endParaRPr lang="en-US"/>
        </a:p>
      </dgm:t>
    </dgm:pt>
    <dgm:pt modelId="{37EF3017-7DCB-7645-9773-56036BDD2A93}" type="sibTrans" cxnId="{EA7995C7-1548-8D44-9B1D-86A7528470F8}">
      <dgm:prSet/>
      <dgm:spPr/>
      <dgm:t>
        <a:bodyPr/>
        <a:lstStyle/>
        <a:p>
          <a:endParaRPr lang="en-US"/>
        </a:p>
      </dgm:t>
    </dgm:pt>
    <dgm:pt modelId="{F792B3A4-5636-A74E-96FC-713BC631B440}">
      <dgm:prSet phldrT="[Text]"/>
      <dgm:spPr/>
      <dgm:t>
        <a:bodyPr/>
        <a:lstStyle/>
        <a:p>
          <a:r>
            <a:rPr lang="en-US" dirty="0" smtClean="0"/>
            <a:t>User Community Board</a:t>
          </a:r>
          <a:endParaRPr lang="en-US" dirty="0"/>
        </a:p>
      </dgm:t>
    </dgm:pt>
    <dgm:pt modelId="{20823A02-6E04-A34D-A68E-AB74169C6185}" type="parTrans" cxnId="{CF7B98DD-49EC-A849-96DF-2B1DEDEB5400}">
      <dgm:prSet/>
      <dgm:spPr/>
      <dgm:t>
        <a:bodyPr/>
        <a:lstStyle/>
        <a:p>
          <a:endParaRPr lang="en-US"/>
        </a:p>
      </dgm:t>
    </dgm:pt>
    <dgm:pt modelId="{F6ECEAF8-50A1-CE47-83E1-890A3826C929}" type="sibTrans" cxnId="{CF7B98DD-49EC-A849-96DF-2B1DEDEB5400}">
      <dgm:prSet/>
      <dgm:spPr/>
      <dgm:t>
        <a:bodyPr/>
        <a:lstStyle/>
        <a:p>
          <a:endParaRPr lang="en-US"/>
        </a:p>
      </dgm:t>
    </dgm:pt>
    <dgm:pt modelId="{94915217-D8F7-47E9-B267-ECC86DE31DEE}">
      <dgm:prSet phldrT="[Text]"/>
      <dgm:spPr/>
      <dgm:t>
        <a:bodyPr/>
        <a:lstStyle/>
        <a:p>
          <a:r>
            <a:rPr lang="en-US" dirty="0" smtClean="0"/>
            <a:t>Security Coordination Group</a:t>
          </a:r>
          <a:endParaRPr lang="en-US" dirty="0"/>
        </a:p>
      </dgm:t>
    </dgm:pt>
    <dgm:pt modelId="{C2CBBCD8-4892-4993-BE11-CFA34D1E8BC6}" type="parTrans" cxnId="{54BDF33B-5D3D-45BE-BAEC-2B5B050B0297}">
      <dgm:prSet/>
      <dgm:spPr/>
      <dgm:t>
        <a:bodyPr/>
        <a:lstStyle/>
        <a:p>
          <a:endParaRPr lang="en-GB"/>
        </a:p>
      </dgm:t>
    </dgm:pt>
    <dgm:pt modelId="{3E4C514D-4DC2-43BA-8D60-508F3C57735D}" type="sibTrans" cxnId="{54BDF33B-5D3D-45BE-BAEC-2B5B050B0297}">
      <dgm:prSet/>
      <dgm:spPr/>
      <dgm:t>
        <a:bodyPr/>
        <a:lstStyle/>
        <a:p>
          <a:endParaRPr lang="en-GB"/>
        </a:p>
      </dgm:t>
    </dgm:pt>
    <dgm:pt modelId="{62F5CDB7-A024-43F8-81FC-3FD46FAE9C31}">
      <dgm:prSet phldrT="[Text]"/>
      <dgm:spPr/>
      <dgm:t>
        <a:bodyPr/>
        <a:lstStyle/>
        <a:p>
          <a:r>
            <a:rPr lang="en-US" smtClean="0"/>
            <a:t>Operations</a:t>
          </a:r>
          <a:endParaRPr lang="en-GB"/>
        </a:p>
      </dgm:t>
    </dgm:pt>
    <dgm:pt modelId="{9E66C0F0-6A19-4650-821B-E6DA06CEF621}" type="parTrans" cxnId="{5561A22A-33EA-4634-A7A1-79A85ED1AA5C}">
      <dgm:prSet/>
      <dgm:spPr/>
      <dgm:t>
        <a:bodyPr/>
        <a:lstStyle/>
        <a:p>
          <a:endParaRPr lang="en-GB"/>
        </a:p>
      </dgm:t>
    </dgm:pt>
    <dgm:pt modelId="{09060902-2FF8-4730-B734-E6D7AAE351F8}" type="sibTrans" cxnId="{5561A22A-33EA-4634-A7A1-79A85ED1AA5C}">
      <dgm:prSet/>
      <dgm:spPr/>
      <dgm:t>
        <a:bodyPr/>
        <a:lstStyle/>
        <a:p>
          <a:endParaRPr lang="en-GB"/>
        </a:p>
      </dgm:t>
    </dgm:pt>
    <dgm:pt modelId="{4831D4F0-BE98-EB4F-AE60-B3DBCAB57AA9}" type="pres">
      <dgm:prSet presAssocID="{69CA42DD-3940-8340-8FCF-6CE8E40B5CB0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6D524A9A-E168-5D4D-8E55-3B556AB09BAE}" type="pres">
      <dgm:prSet presAssocID="{15BF88C5-DED4-1049-9378-4E1D5D6D2FDE}" presName="compNode" presStyleCnt="0"/>
      <dgm:spPr/>
      <dgm:t>
        <a:bodyPr/>
        <a:lstStyle/>
        <a:p>
          <a:endParaRPr lang="en-GB"/>
        </a:p>
      </dgm:t>
    </dgm:pt>
    <dgm:pt modelId="{2657EEC9-963C-A74D-AAD4-653716E6868D}" type="pres">
      <dgm:prSet presAssocID="{15BF88C5-DED4-1049-9378-4E1D5D6D2FDE}" presName="aNode" presStyleLbl="bgShp" presStyleIdx="0" presStyleCnt="4" custLinFactNeighborY="-1258"/>
      <dgm:spPr/>
      <dgm:t>
        <a:bodyPr/>
        <a:lstStyle/>
        <a:p>
          <a:endParaRPr lang="en-GB"/>
        </a:p>
      </dgm:t>
    </dgm:pt>
    <dgm:pt modelId="{4C11FB11-80AB-C845-A5AC-C9952D3F0739}" type="pres">
      <dgm:prSet presAssocID="{15BF88C5-DED4-1049-9378-4E1D5D6D2FDE}" presName="textNode" presStyleLbl="bgShp" presStyleIdx="0" presStyleCnt="4"/>
      <dgm:spPr/>
      <dgm:t>
        <a:bodyPr/>
        <a:lstStyle/>
        <a:p>
          <a:endParaRPr lang="en-GB"/>
        </a:p>
      </dgm:t>
    </dgm:pt>
    <dgm:pt modelId="{88AADDE8-91D4-F348-8D32-B409FEFB6BF7}" type="pres">
      <dgm:prSet presAssocID="{15BF88C5-DED4-1049-9378-4E1D5D6D2FDE}" presName="compChildNode" presStyleCnt="0"/>
      <dgm:spPr/>
      <dgm:t>
        <a:bodyPr/>
        <a:lstStyle/>
        <a:p>
          <a:endParaRPr lang="en-GB"/>
        </a:p>
      </dgm:t>
    </dgm:pt>
    <dgm:pt modelId="{E5730BF7-E2C9-0D48-9954-D2C803FC7228}" type="pres">
      <dgm:prSet presAssocID="{15BF88C5-DED4-1049-9378-4E1D5D6D2FDE}" presName="theInnerList" presStyleCnt="0"/>
      <dgm:spPr/>
      <dgm:t>
        <a:bodyPr/>
        <a:lstStyle/>
        <a:p>
          <a:endParaRPr lang="en-GB"/>
        </a:p>
      </dgm:t>
    </dgm:pt>
    <dgm:pt modelId="{08B2ED3B-66D6-8944-A697-D8403E036221}" type="pres">
      <dgm:prSet presAssocID="{B122D4F7-9BCD-BC47-95CD-10B62F897F5C}" presName="childNode" presStyleLbl="node1" presStyleIdx="0" presStyleCnt="4" custScaleY="128243" custLinFactNeighborX="1531" custLinFactNeighborY="129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C3FCF8B-E70B-7047-8083-CF641FD8F8D3}" type="pres">
      <dgm:prSet presAssocID="{15BF88C5-DED4-1049-9378-4E1D5D6D2FDE}" presName="aSpace" presStyleCnt="0"/>
      <dgm:spPr/>
      <dgm:t>
        <a:bodyPr/>
        <a:lstStyle/>
        <a:p>
          <a:endParaRPr lang="en-GB"/>
        </a:p>
      </dgm:t>
    </dgm:pt>
    <dgm:pt modelId="{4F927764-3137-A14E-A326-40D9977833DC}" type="pres">
      <dgm:prSet presAssocID="{2F4E933A-6BDB-AC4F-BC19-4BEE4BE46702}" presName="compNode" presStyleCnt="0"/>
      <dgm:spPr/>
      <dgm:t>
        <a:bodyPr/>
        <a:lstStyle/>
        <a:p>
          <a:endParaRPr lang="en-GB"/>
        </a:p>
      </dgm:t>
    </dgm:pt>
    <dgm:pt modelId="{4F9F824C-AA00-EF4A-82D1-140F8C9D8665}" type="pres">
      <dgm:prSet presAssocID="{2F4E933A-6BDB-AC4F-BC19-4BEE4BE46702}" presName="aNode" presStyleLbl="bgShp" presStyleIdx="1" presStyleCnt="4" custLinFactNeighborY="-1258"/>
      <dgm:spPr/>
      <dgm:t>
        <a:bodyPr/>
        <a:lstStyle/>
        <a:p>
          <a:endParaRPr lang="en-GB"/>
        </a:p>
      </dgm:t>
    </dgm:pt>
    <dgm:pt modelId="{30739411-813B-5440-B97D-41BC3A6913F3}" type="pres">
      <dgm:prSet presAssocID="{2F4E933A-6BDB-AC4F-BC19-4BEE4BE46702}" presName="textNode" presStyleLbl="bgShp" presStyleIdx="1" presStyleCnt="4"/>
      <dgm:spPr/>
      <dgm:t>
        <a:bodyPr/>
        <a:lstStyle/>
        <a:p>
          <a:endParaRPr lang="en-GB"/>
        </a:p>
      </dgm:t>
    </dgm:pt>
    <dgm:pt modelId="{E2AFDC1D-7AB2-E74F-8D14-00E96500A9B7}" type="pres">
      <dgm:prSet presAssocID="{2F4E933A-6BDB-AC4F-BC19-4BEE4BE46702}" presName="compChildNode" presStyleCnt="0"/>
      <dgm:spPr/>
      <dgm:t>
        <a:bodyPr/>
        <a:lstStyle/>
        <a:p>
          <a:endParaRPr lang="en-GB"/>
        </a:p>
      </dgm:t>
    </dgm:pt>
    <dgm:pt modelId="{A321184B-08E3-9641-93D4-5ABA9D7FA749}" type="pres">
      <dgm:prSet presAssocID="{2F4E933A-6BDB-AC4F-BC19-4BEE4BE46702}" presName="theInnerList" presStyleCnt="0"/>
      <dgm:spPr/>
      <dgm:t>
        <a:bodyPr/>
        <a:lstStyle/>
        <a:p>
          <a:endParaRPr lang="en-GB"/>
        </a:p>
      </dgm:t>
    </dgm:pt>
    <dgm:pt modelId="{C11F3355-6AE3-4072-9110-F01FE5B4E186}" type="pres">
      <dgm:prSet presAssocID="{94915217-D8F7-47E9-B267-ECC86DE31DEE}" presName="child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19BDEC1-C021-334C-8CE6-6256AA7FE1E7}" type="pres">
      <dgm:prSet presAssocID="{2F4E933A-6BDB-AC4F-BC19-4BEE4BE46702}" presName="aSpace" presStyleCnt="0"/>
      <dgm:spPr/>
      <dgm:t>
        <a:bodyPr/>
        <a:lstStyle/>
        <a:p>
          <a:endParaRPr lang="en-GB"/>
        </a:p>
      </dgm:t>
    </dgm:pt>
    <dgm:pt modelId="{4989CFB2-8B53-4DDA-99D5-EC39DD746C9F}" type="pres">
      <dgm:prSet presAssocID="{62F5CDB7-A024-43F8-81FC-3FD46FAE9C31}" presName="compNode" presStyleCnt="0"/>
      <dgm:spPr/>
      <dgm:t>
        <a:bodyPr/>
        <a:lstStyle/>
        <a:p>
          <a:endParaRPr lang="en-GB"/>
        </a:p>
      </dgm:t>
    </dgm:pt>
    <dgm:pt modelId="{FDC9BE7C-721E-46A1-A34E-8EE47B50E3C0}" type="pres">
      <dgm:prSet presAssocID="{62F5CDB7-A024-43F8-81FC-3FD46FAE9C31}" presName="aNode" presStyleLbl="bgShp" presStyleIdx="2" presStyleCnt="4"/>
      <dgm:spPr/>
      <dgm:t>
        <a:bodyPr/>
        <a:lstStyle/>
        <a:p>
          <a:endParaRPr lang="en-GB"/>
        </a:p>
      </dgm:t>
    </dgm:pt>
    <dgm:pt modelId="{78D844E4-F88D-46A6-8AB6-5B5476FFF219}" type="pres">
      <dgm:prSet presAssocID="{62F5CDB7-A024-43F8-81FC-3FD46FAE9C31}" presName="textNode" presStyleLbl="bgShp" presStyleIdx="2" presStyleCnt="4"/>
      <dgm:spPr/>
      <dgm:t>
        <a:bodyPr/>
        <a:lstStyle/>
        <a:p>
          <a:endParaRPr lang="en-GB"/>
        </a:p>
      </dgm:t>
    </dgm:pt>
    <dgm:pt modelId="{F19EDC0A-A019-42C8-BA2F-356C00C3902F}" type="pres">
      <dgm:prSet presAssocID="{62F5CDB7-A024-43F8-81FC-3FD46FAE9C31}" presName="compChildNode" presStyleCnt="0"/>
      <dgm:spPr/>
      <dgm:t>
        <a:bodyPr/>
        <a:lstStyle/>
        <a:p>
          <a:endParaRPr lang="en-GB"/>
        </a:p>
      </dgm:t>
    </dgm:pt>
    <dgm:pt modelId="{2A5E67FB-E2E4-4FAD-A06E-10BB505610B9}" type="pres">
      <dgm:prSet presAssocID="{62F5CDB7-A024-43F8-81FC-3FD46FAE9C31}" presName="theInnerList" presStyleCnt="0"/>
      <dgm:spPr/>
      <dgm:t>
        <a:bodyPr/>
        <a:lstStyle/>
        <a:p>
          <a:endParaRPr lang="en-GB"/>
        </a:p>
      </dgm:t>
    </dgm:pt>
    <dgm:pt modelId="{3653C915-2BA8-D046-A7DA-5E5B02FBFE31}" type="pres">
      <dgm:prSet presAssocID="{ABE490CE-2464-C84B-BE3E-43C808E8673D}" presName="child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6B10526-1A3F-4B98-B1BE-4295500D8E45}" type="pres">
      <dgm:prSet presAssocID="{62F5CDB7-A024-43F8-81FC-3FD46FAE9C31}" presName="aSpace" presStyleCnt="0"/>
      <dgm:spPr/>
      <dgm:t>
        <a:bodyPr/>
        <a:lstStyle/>
        <a:p>
          <a:endParaRPr lang="en-GB"/>
        </a:p>
      </dgm:t>
    </dgm:pt>
    <dgm:pt modelId="{06B69EBA-E773-C548-B581-C40F18932B60}" type="pres">
      <dgm:prSet presAssocID="{A81B7277-7121-D149-B5A3-19DD553E4D83}" presName="compNode" presStyleCnt="0"/>
      <dgm:spPr/>
      <dgm:t>
        <a:bodyPr/>
        <a:lstStyle/>
        <a:p>
          <a:endParaRPr lang="en-GB"/>
        </a:p>
      </dgm:t>
    </dgm:pt>
    <dgm:pt modelId="{F522C09E-724B-7947-A6DE-CCADAAC87F41}" type="pres">
      <dgm:prSet presAssocID="{A81B7277-7121-D149-B5A3-19DD553E4D83}" presName="aNode" presStyleLbl="bgShp" presStyleIdx="3" presStyleCnt="4"/>
      <dgm:spPr/>
      <dgm:t>
        <a:bodyPr/>
        <a:lstStyle/>
        <a:p>
          <a:endParaRPr lang="en-US"/>
        </a:p>
      </dgm:t>
    </dgm:pt>
    <dgm:pt modelId="{283DED56-833F-A845-89D1-2B337F42B939}" type="pres">
      <dgm:prSet presAssocID="{A81B7277-7121-D149-B5A3-19DD553E4D83}" presName="textNode" presStyleLbl="bgShp" presStyleIdx="3" presStyleCnt="4"/>
      <dgm:spPr/>
      <dgm:t>
        <a:bodyPr/>
        <a:lstStyle/>
        <a:p>
          <a:endParaRPr lang="en-US"/>
        </a:p>
      </dgm:t>
    </dgm:pt>
    <dgm:pt modelId="{ABEEFA58-FF22-7A40-8D09-0118B5EE07F6}" type="pres">
      <dgm:prSet presAssocID="{A81B7277-7121-D149-B5A3-19DD553E4D83}" presName="compChildNode" presStyleCnt="0"/>
      <dgm:spPr/>
      <dgm:t>
        <a:bodyPr/>
        <a:lstStyle/>
        <a:p>
          <a:endParaRPr lang="en-GB"/>
        </a:p>
      </dgm:t>
    </dgm:pt>
    <dgm:pt modelId="{31963EBD-D6D9-764E-8117-3E1EE1B5F5DF}" type="pres">
      <dgm:prSet presAssocID="{A81B7277-7121-D149-B5A3-19DD553E4D83}" presName="theInnerList" presStyleCnt="0"/>
      <dgm:spPr/>
      <dgm:t>
        <a:bodyPr/>
        <a:lstStyle/>
        <a:p>
          <a:endParaRPr lang="en-GB"/>
        </a:p>
      </dgm:t>
    </dgm:pt>
    <dgm:pt modelId="{B8C10021-6C8E-5843-8121-648E34210D40}" type="pres">
      <dgm:prSet presAssocID="{F792B3A4-5636-A74E-96FC-713BC631B440}" presName="childNode" presStyleLbl="node1" presStyleIdx="3" presStyleCnt="4" custScaleY="131500" custLinFactNeighborX="1332" custLinFactNeighborY="135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281BEA2D-E891-42C6-997F-8C3EF85B00AA}" type="presOf" srcId="{B122D4F7-9BCD-BC47-95CD-10B62F897F5C}" destId="{08B2ED3B-66D6-8944-A697-D8403E036221}" srcOrd="0" destOrd="0" presId="urn:microsoft.com/office/officeart/2005/8/layout/lProcess2"/>
    <dgm:cxn modelId="{8A330708-5BDA-46AA-855D-C0455AC98ED5}" type="presOf" srcId="{94915217-D8F7-47E9-B267-ECC86DE31DEE}" destId="{C11F3355-6AE3-4072-9110-F01FE5B4E186}" srcOrd="0" destOrd="0" presId="urn:microsoft.com/office/officeart/2005/8/layout/lProcess2"/>
    <dgm:cxn modelId="{5561A22A-33EA-4634-A7A1-79A85ED1AA5C}" srcId="{69CA42DD-3940-8340-8FCF-6CE8E40B5CB0}" destId="{62F5CDB7-A024-43F8-81FC-3FD46FAE9C31}" srcOrd="2" destOrd="0" parTransId="{9E66C0F0-6A19-4650-821B-E6DA06CEF621}" sibTransId="{09060902-2FF8-4730-B734-E6D7AAE351F8}"/>
    <dgm:cxn modelId="{BC3A4684-3D5E-40D1-BF20-77F1913B618F}" type="presOf" srcId="{ABE490CE-2464-C84B-BE3E-43C808E8673D}" destId="{3653C915-2BA8-D046-A7DA-5E5B02FBFE31}" srcOrd="0" destOrd="0" presId="urn:microsoft.com/office/officeart/2005/8/layout/lProcess2"/>
    <dgm:cxn modelId="{B266A458-C84B-4D63-B955-6BCD42EAAEFE}" type="presOf" srcId="{15BF88C5-DED4-1049-9378-4E1D5D6D2FDE}" destId="{2657EEC9-963C-A74D-AAD4-653716E6868D}" srcOrd="0" destOrd="0" presId="urn:microsoft.com/office/officeart/2005/8/layout/lProcess2"/>
    <dgm:cxn modelId="{EA7995C7-1548-8D44-9B1D-86A7528470F8}" srcId="{69CA42DD-3940-8340-8FCF-6CE8E40B5CB0}" destId="{A81B7277-7121-D149-B5A3-19DD553E4D83}" srcOrd="3" destOrd="0" parTransId="{AA93FF58-7587-AC40-A98D-27B6A10D4791}" sibTransId="{37EF3017-7DCB-7645-9773-56036BDD2A93}"/>
    <dgm:cxn modelId="{838E609E-8FDD-4A62-B6EF-AA5C43DB83ED}" type="presOf" srcId="{2F4E933A-6BDB-AC4F-BC19-4BEE4BE46702}" destId="{4F9F824C-AA00-EF4A-82D1-140F8C9D8665}" srcOrd="0" destOrd="0" presId="urn:microsoft.com/office/officeart/2005/8/layout/lProcess2"/>
    <dgm:cxn modelId="{78385C5A-091E-4CDA-8767-4128704A906A}" type="presOf" srcId="{A81B7277-7121-D149-B5A3-19DD553E4D83}" destId="{283DED56-833F-A845-89D1-2B337F42B939}" srcOrd="1" destOrd="0" presId="urn:microsoft.com/office/officeart/2005/8/layout/lProcess2"/>
    <dgm:cxn modelId="{E8782400-EFA8-4B46-A348-538513947AF7}" srcId="{69CA42DD-3940-8340-8FCF-6CE8E40B5CB0}" destId="{2F4E933A-6BDB-AC4F-BC19-4BEE4BE46702}" srcOrd="1" destOrd="0" parTransId="{581B0113-13BD-5943-9109-7C6BE373F95D}" sibTransId="{9FD604B5-8B7A-7A4D-BB10-DA8E814F466B}"/>
    <dgm:cxn modelId="{853B0F55-FFA9-BF4B-A6D1-DC2FA8DA8887}" srcId="{69CA42DD-3940-8340-8FCF-6CE8E40B5CB0}" destId="{15BF88C5-DED4-1049-9378-4E1D5D6D2FDE}" srcOrd="0" destOrd="0" parTransId="{69DC7014-3DB2-5F4B-B3E4-5658B790AFA3}" sibTransId="{1A27B14F-9504-8A4D-A14C-206E5FE980E4}"/>
    <dgm:cxn modelId="{CF7B98DD-49EC-A849-96DF-2B1DEDEB5400}" srcId="{A81B7277-7121-D149-B5A3-19DD553E4D83}" destId="{F792B3A4-5636-A74E-96FC-713BC631B440}" srcOrd="0" destOrd="0" parTransId="{20823A02-6E04-A34D-A68E-AB74169C6185}" sibTransId="{F6ECEAF8-50A1-CE47-83E1-890A3826C929}"/>
    <dgm:cxn modelId="{13844223-F8A3-4868-8820-E60F37C5C7C7}" type="presOf" srcId="{2F4E933A-6BDB-AC4F-BC19-4BEE4BE46702}" destId="{30739411-813B-5440-B97D-41BC3A6913F3}" srcOrd="1" destOrd="0" presId="urn:microsoft.com/office/officeart/2005/8/layout/lProcess2"/>
    <dgm:cxn modelId="{54BDF33B-5D3D-45BE-BAEC-2B5B050B0297}" srcId="{2F4E933A-6BDB-AC4F-BC19-4BEE4BE46702}" destId="{94915217-D8F7-47E9-B267-ECC86DE31DEE}" srcOrd="0" destOrd="0" parTransId="{C2CBBCD8-4892-4993-BE11-CFA34D1E8BC6}" sibTransId="{3E4C514D-4DC2-43BA-8D60-508F3C57735D}"/>
    <dgm:cxn modelId="{95284A6A-06F9-824D-8FFE-2764240C1BB9}" srcId="{15BF88C5-DED4-1049-9378-4E1D5D6D2FDE}" destId="{B122D4F7-9BCD-BC47-95CD-10B62F897F5C}" srcOrd="0" destOrd="0" parTransId="{98A6698B-3779-4E48-A90F-0570C15578FB}" sibTransId="{05ABB21D-3645-F949-B943-0E644194302A}"/>
    <dgm:cxn modelId="{D9755E72-61C0-41E5-8E1F-10277466FF55}" type="presOf" srcId="{62F5CDB7-A024-43F8-81FC-3FD46FAE9C31}" destId="{78D844E4-F88D-46A6-8AB6-5B5476FFF219}" srcOrd="1" destOrd="0" presId="urn:microsoft.com/office/officeart/2005/8/layout/lProcess2"/>
    <dgm:cxn modelId="{BB77A622-8D78-4D68-89EE-93C3DDF339F2}" type="presOf" srcId="{15BF88C5-DED4-1049-9378-4E1D5D6D2FDE}" destId="{4C11FB11-80AB-C845-A5AC-C9952D3F0739}" srcOrd="1" destOrd="0" presId="urn:microsoft.com/office/officeart/2005/8/layout/lProcess2"/>
    <dgm:cxn modelId="{A249A5AF-03B6-4E18-9EA6-6861F01F5522}" type="presOf" srcId="{F792B3A4-5636-A74E-96FC-713BC631B440}" destId="{B8C10021-6C8E-5843-8121-648E34210D40}" srcOrd="0" destOrd="0" presId="urn:microsoft.com/office/officeart/2005/8/layout/lProcess2"/>
    <dgm:cxn modelId="{23685522-E08C-4432-AECE-293299F9F69D}" type="presOf" srcId="{A81B7277-7121-D149-B5A3-19DD553E4D83}" destId="{F522C09E-724B-7947-A6DE-CCADAAC87F41}" srcOrd="0" destOrd="0" presId="urn:microsoft.com/office/officeart/2005/8/layout/lProcess2"/>
    <dgm:cxn modelId="{D1ABFB8C-F6BA-45F5-BEBB-0FDDEA79A4EB}" type="presOf" srcId="{62F5CDB7-A024-43F8-81FC-3FD46FAE9C31}" destId="{FDC9BE7C-721E-46A1-A34E-8EE47B50E3C0}" srcOrd="0" destOrd="0" presId="urn:microsoft.com/office/officeart/2005/8/layout/lProcess2"/>
    <dgm:cxn modelId="{E41B5F48-3096-0F4D-87ED-40C282C58110}" srcId="{62F5CDB7-A024-43F8-81FC-3FD46FAE9C31}" destId="{ABE490CE-2464-C84B-BE3E-43C808E8673D}" srcOrd="0" destOrd="0" parTransId="{D97D864D-988F-544C-8369-071A7D88A9B4}" sibTransId="{08C0C74D-6538-E84C-8FB6-3372B10C676C}"/>
    <dgm:cxn modelId="{A566E0E4-81B3-4018-8844-B60F0AB16FAA}" type="presOf" srcId="{69CA42DD-3940-8340-8FCF-6CE8E40B5CB0}" destId="{4831D4F0-BE98-EB4F-AE60-B3DBCAB57AA9}" srcOrd="0" destOrd="0" presId="urn:microsoft.com/office/officeart/2005/8/layout/lProcess2"/>
    <dgm:cxn modelId="{9D148F83-6637-4D9C-BD26-8930CA14CCBE}" type="presParOf" srcId="{4831D4F0-BE98-EB4F-AE60-B3DBCAB57AA9}" destId="{6D524A9A-E168-5D4D-8E55-3B556AB09BAE}" srcOrd="0" destOrd="0" presId="urn:microsoft.com/office/officeart/2005/8/layout/lProcess2"/>
    <dgm:cxn modelId="{33915DCD-3609-4954-B0A9-CD7D1219863E}" type="presParOf" srcId="{6D524A9A-E168-5D4D-8E55-3B556AB09BAE}" destId="{2657EEC9-963C-A74D-AAD4-653716E6868D}" srcOrd="0" destOrd="0" presId="urn:microsoft.com/office/officeart/2005/8/layout/lProcess2"/>
    <dgm:cxn modelId="{41E8867A-663C-4954-BC88-68AEEFC07A94}" type="presParOf" srcId="{6D524A9A-E168-5D4D-8E55-3B556AB09BAE}" destId="{4C11FB11-80AB-C845-A5AC-C9952D3F0739}" srcOrd="1" destOrd="0" presId="urn:microsoft.com/office/officeart/2005/8/layout/lProcess2"/>
    <dgm:cxn modelId="{3313766F-0D70-41AD-9EF7-71CE3DAD63A9}" type="presParOf" srcId="{6D524A9A-E168-5D4D-8E55-3B556AB09BAE}" destId="{88AADDE8-91D4-F348-8D32-B409FEFB6BF7}" srcOrd="2" destOrd="0" presId="urn:microsoft.com/office/officeart/2005/8/layout/lProcess2"/>
    <dgm:cxn modelId="{C9AA03D0-8F52-4F9A-A73C-E0CB69CEAC3A}" type="presParOf" srcId="{88AADDE8-91D4-F348-8D32-B409FEFB6BF7}" destId="{E5730BF7-E2C9-0D48-9954-D2C803FC7228}" srcOrd="0" destOrd="0" presId="urn:microsoft.com/office/officeart/2005/8/layout/lProcess2"/>
    <dgm:cxn modelId="{41CC65CF-FB2D-4C7B-BF6F-3878FB125329}" type="presParOf" srcId="{E5730BF7-E2C9-0D48-9954-D2C803FC7228}" destId="{08B2ED3B-66D6-8944-A697-D8403E036221}" srcOrd="0" destOrd="0" presId="urn:microsoft.com/office/officeart/2005/8/layout/lProcess2"/>
    <dgm:cxn modelId="{F616219A-131E-40E4-A6B9-C368DECFD976}" type="presParOf" srcId="{4831D4F0-BE98-EB4F-AE60-B3DBCAB57AA9}" destId="{5C3FCF8B-E70B-7047-8083-CF641FD8F8D3}" srcOrd="1" destOrd="0" presId="urn:microsoft.com/office/officeart/2005/8/layout/lProcess2"/>
    <dgm:cxn modelId="{1C04621D-4A31-48CE-A051-BA81872AB72C}" type="presParOf" srcId="{4831D4F0-BE98-EB4F-AE60-B3DBCAB57AA9}" destId="{4F927764-3137-A14E-A326-40D9977833DC}" srcOrd="2" destOrd="0" presId="urn:microsoft.com/office/officeart/2005/8/layout/lProcess2"/>
    <dgm:cxn modelId="{8F14C1C2-7D82-4ADD-9A1F-99357D376FFF}" type="presParOf" srcId="{4F927764-3137-A14E-A326-40D9977833DC}" destId="{4F9F824C-AA00-EF4A-82D1-140F8C9D8665}" srcOrd="0" destOrd="0" presId="urn:microsoft.com/office/officeart/2005/8/layout/lProcess2"/>
    <dgm:cxn modelId="{D7D829BC-C78B-4CB5-927D-24DCB10F31A6}" type="presParOf" srcId="{4F927764-3137-A14E-A326-40D9977833DC}" destId="{30739411-813B-5440-B97D-41BC3A6913F3}" srcOrd="1" destOrd="0" presId="urn:microsoft.com/office/officeart/2005/8/layout/lProcess2"/>
    <dgm:cxn modelId="{FC59036B-2533-4621-B32D-665484382B8A}" type="presParOf" srcId="{4F927764-3137-A14E-A326-40D9977833DC}" destId="{E2AFDC1D-7AB2-E74F-8D14-00E96500A9B7}" srcOrd="2" destOrd="0" presId="urn:microsoft.com/office/officeart/2005/8/layout/lProcess2"/>
    <dgm:cxn modelId="{FDB98C6C-41A7-4966-9D2F-8E45D5D2C105}" type="presParOf" srcId="{E2AFDC1D-7AB2-E74F-8D14-00E96500A9B7}" destId="{A321184B-08E3-9641-93D4-5ABA9D7FA749}" srcOrd="0" destOrd="0" presId="urn:microsoft.com/office/officeart/2005/8/layout/lProcess2"/>
    <dgm:cxn modelId="{071F627E-F3A0-461B-A61A-05A7E82EA969}" type="presParOf" srcId="{A321184B-08E3-9641-93D4-5ABA9D7FA749}" destId="{C11F3355-6AE3-4072-9110-F01FE5B4E186}" srcOrd="0" destOrd="0" presId="urn:microsoft.com/office/officeart/2005/8/layout/lProcess2"/>
    <dgm:cxn modelId="{23671537-D7F9-453F-8E2A-23F4CF25A3FF}" type="presParOf" srcId="{4831D4F0-BE98-EB4F-AE60-B3DBCAB57AA9}" destId="{A19BDEC1-C021-334C-8CE6-6256AA7FE1E7}" srcOrd="3" destOrd="0" presId="urn:microsoft.com/office/officeart/2005/8/layout/lProcess2"/>
    <dgm:cxn modelId="{A2E1DF31-A918-4863-9528-4AF57A403019}" type="presParOf" srcId="{4831D4F0-BE98-EB4F-AE60-B3DBCAB57AA9}" destId="{4989CFB2-8B53-4DDA-99D5-EC39DD746C9F}" srcOrd="4" destOrd="0" presId="urn:microsoft.com/office/officeart/2005/8/layout/lProcess2"/>
    <dgm:cxn modelId="{DC338ACA-BC19-4DD5-A6DA-F10B46996DDA}" type="presParOf" srcId="{4989CFB2-8B53-4DDA-99D5-EC39DD746C9F}" destId="{FDC9BE7C-721E-46A1-A34E-8EE47B50E3C0}" srcOrd="0" destOrd="0" presId="urn:microsoft.com/office/officeart/2005/8/layout/lProcess2"/>
    <dgm:cxn modelId="{CB2A85C4-F5D6-43DA-A77C-9B49C262F9FA}" type="presParOf" srcId="{4989CFB2-8B53-4DDA-99D5-EC39DD746C9F}" destId="{78D844E4-F88D-46A6-8AB6-5B5476FFF219}" srcOrd="1" destOrd="0" presId="urn:microsoft.com/office/officeart/2005/8/layout/lProcess2"/>
    <dgm:cxn modelId="{8D1B99E0-8B9B-4584-9971-6D94B4460686}" type="presParOf" srcId="{4989CFB2-8B53-4DDA-99D5-EC39DD746C9F}" destId="{F19EDC0A-A019-42C8-BA2F-356C00C3902F}" srcOrd="2" destOrd="0" presId="urn:microsoft.com/office/officeart/2005/8/layout/lProcess2"/>
    <dgm:cxn modelId="{74ACD6DB-FC7D-4438-9EE2-1042730D31F6}" type="presParOf" srcId="{F19EDC0A-A019-42C8-BA2F-356C00C3902F}" destId="{2A5E67FB-E2E4-4FAD-A06E-10BB505610B9}" srcOrd="0" destOrd="0" presId="urn:microsoft.com/office/officeart/2005/8/layout/lProcess2"/>
    <dgm:cxn modelId="{7910689F-F28A-4D3F-B80F-2020BE2F38AA}" type="presParOf" srcId="{2A5E67FB-E2E4-4FAD-A06E-10BB505610B9}" destId="{3653C915-2BA8-D046-A7DA-5E5B02FBFE31}" srcOrd="0" destOrd="0" presId="urn:microsoft.com/office/officeart/2005/8/layout/lProcess2"/>
    <dgm:cxn modelId="{AA85EC2F-AE6E-491D-B225-6F4E3A5875F9}" type="presParOf" srcId="{4831D4F0-BE98-EB4F-AE60-B3DBCAB57AA9}" destId="{86B10526-1A3F-4B98-B1BE-4295500D8E45}" srcOrd="5" destOrd="0" presId="urn:microsoft.com/office/officeart/2005/8/layout/lProcess2"/>
    <dgm:cxn modelId="{E90172A8-9260-45D0-852F-E00004F488CB}" type="presParOf" srcId="{4831D4F0-BE98-EB4F-AE60-B3DBCAB57AA9}" destId="{06B69EBA-E773-C548-B581-C40F18932B60}" srcOrd="6" destOrd="0" presId="urn:microsoft.com/office/officeart/2005/8/layout/lProcess2"/>
    <dgm:cxn modelId="{02C25980-7521-4E00-BED2-AEF42E7EB088}" type="presParOf" srcId="{06B69EBA-E773-C548-B581-C40F18932B60}" destId="{F522C09E-724B-7947-A6DE-CCADAAC87F41}" srcOrd="0" destOrd="0" presId="urn:microsoft.com/office/officeart/2005/8/layout/lProcess2"/>
    <dgm:cxn modelId="{0E1D97B2-CA98-4573-92C2-1A00ECD8E819}" type="presParOf" srcId="{06B69EBA-E773-C548-B581-C40F18932B60}" destId="{283DED56-833F-A845-89D1-2B337F42B939}" srcOrd="1" destOrd="0" presId="urn:microsoft.com/office/officeart/2005/8/layout/lProcess2"/>
    <dgm:cxn modelId="{D417A3BB-C410-48BF-BDD9-02AEA86D2932}" type="presParOf" srcId="{06B69EBA-E773-C548-B581-C40F18932B60}" destId="{ABEEFA58-FF22-7A40-8D09-0118B5EE07F6}" srcOrd="2" destOrd="0" presId="urn:microsoft.com/office/officeart/2005/8/layout/lProcess2"/>
    <dgm:cxn modelId="{82EAE386-6DD7-4BCB-903C-E45198BDB25B}" type="presParOf" srcId="{ABEEFA58-FF22-7A40-8D09-0118B5EE07F6}" destId="{31963EBD-D6D9-764E-8117-3E1EE1B5F5DF}" srcOrd="0" destOrd="0" presId="urn:microsoft.com/office/officeart/2005/8/layout/lProcess2"/>
    <dgm:cxn modelId="{F5675671-4D8D-4630-A508-1AA01E978060}" type="presParOf" srcId="{31963EBD-D6D9-764E-8117-3E1EE1B5F5DF}" destId="{B8C10021-6C8E-5843-8121-648E34210D40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086724D-26DA-4331-A3F1-B78598743C15}" type="doc">
      <dgm:prSet loTypeId="urn:microsoft.com/office/officeart/2005/8/layout/cycle1" loCatId="cycle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30C27CF3-1378-4C7F-ADDD-C3C59703BC32}">
      <dgm:prSet phldrT="[Text]"/>
      <dgm:spPr/>
      <dgm:t>
        <a:bodyPr/>
        <a:lstStyle/>
        <a:p>
          <a:r>
            <a:rPr lang="en-GB" dirty="0" smtClean="0"/>
            <a:t>Used by Researchers</a:t>
          </a:r>
        </a:p>
      </dgm:t>
    </dgm:pt>
    <dgm:pt modelId="{3CA82FB1-53BD-4E65-A219-754263BA3C84}" type="parTrans" cxnId="{5DA168F0-8674-4FD1-88F6-2B1DBE588D2F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160298BE-D0DD-453A-97FB-2EFE2CB418FA}" type="sibTrans" cxnId="{5DA168F0-8674-4FD1-88F6-2B1DBE588D2F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FB6FB5CB-CC68-481D-AD69-504CB475B42C}">
      <dgm:prSet phldrT="[Text]"/>
      <dgm:spPr/>
      <dgm:t>
        <a:bodyPr/>
        <a:lstStyle/>
        <a:p>
          <a:r>
            <a:rPr lang="en-GB" dirty="0" smtClean="0"/>
            <a:t>Gathering New Requirements</a:t>
          </a:r>
          <a:endParaRPr lang="en-GB" dirty="0"/>
        </a:p>
      </dgm:t>
    </dgm:pt>
    <dgm:pt modelId="{7191B3F2-1ED3-467B-B9D6-20110C2F9C54}" type="parTrans" cxnId="{3F27B49F-40EC-4965-A5EC-C93B5A4058C3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39B5E08C-AFD3-45C2-A7A8-DBC91D36E930}" type="sibTrans" cxnId="{3F27B49F-40EC-4965-A5EC-C93B5A4058C3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7F4416A7-1859-46F6-8F6C-A86EDAB8ACCA}">
      <dgm:prSet phldrT="[Text]"/>
      <dgm:spPr/>
      <dgm:t>
        <a:bodyPr/>
        <a:lstStyle/>
        <a:p>
          <a:r>
            <a:rPr lang="en-GB" dirty="0" smtClean="0"/>
            <a:t>New Technology Assessed</a:t>
          </a:r>
          <a:endParaRPr lang="en-GB" dirty="0"/>
        </a:p>
      </dgm:t>
    </dgm:pt>
    <dgm:pt modelId="{1A4C6F5F-6C5D-471F-B050-E187AC2F8D10}" type="parTrans" cxnId="{55B1ECC5-D052-4BBB-895B-CAF821250020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EBFE3AD1-98C4-4434-AF96-D9FDB2239517}" type="sibTrans" cxnId="{55B1ECC5-D052-4BBB-895B-CAF821250020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0CE1BDF5-303B-43A1-B6CB-AA8C9DF79EE3}">
      <dgm:prSet phldrT="[Text]"/>
      <dgm:spPr/>
      <dgm:t>
        <a:bodyPr/>
        <a:lstStyle/>
        <a:p>
          <a:r>
            <a:rPr lang="en-GB" dirty="0" smtClean="0"/>
            <a:t>Deployed Infrastructure Services</a:t>
          </a:r>
          <a:endParaRPr lang="en-GB" dirty="0"/>
        </a:p>
      </dgm:t>
    </dgm:pt>
    <dgm:pt modelId="{923F10C6-395E-455F-AE19-7459F8CFE2E8}" type="parTrans" cxnId="{89EB5749-3543-4FE3-8829-FAC91AA265A9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BE415C36-6212-409E-93D6-DAFDEF168986}" type="sibTrans" cxnId="{89EB5749-3543-4FE3-8829-FAC91AA265A9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1FFB821D-3005-44AA-A7BA-5EE65166E439}" type="pres">
      <dgm:prSet presAssocID="{4086724D-26DA-4331-A3F1-B78598743C15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28B79CF3-C1BD-4915-854D-CE3DEC022526}" type="pres">
      <dgm:prSet presAssocID="{30C27CF3-1378-4C7F-ADDD-C3C59703BC32}" presName="dummy" presStyleCnt="0"/>
      <dgm:spPr/>
      <dgm:t>
        <a:bodyPr/>
        <a:lstStyle/>
        <a:p>
          <a:endParaRPr lang="en-GB"/>
        </a:p>
      </dgm:t>
    </dgm:pt>
    <dgm:pt modelId="{3D0C85EA-A364-4AF4-990E-1BC4B09E4B58}" type="pres">
      <dgm:prSet presAssocID="{30C27CF3-1378-4C7F-ADDD-C3C59703BC32}" presName="node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6768807-E369-4E6F-A363-28A7FECACF93}" type="pres">
      <dgm:prSet presAssocID="{160298BE-D0DD-453A-97FB-2EFE2CB418FA}" presName="sibTrans" presStyleLbl="node1" presStyleIdx="0" presStyleCnt="4"/>
      <dgm:spPr/>
      <dgm:t>
        <a:bodyPr/>
        <a:lstStyle/>
        <a:p>
          <a:endParaRPr lang="en-GB"/>
        </a:p>
      </dgm:t>
    </dgm:pt>
    <dgm:pt modelId="{9BA7CECD-4EC8-4B99-9778-4049BE961D8D}" type="pres">
      <dgm:prSet presAssocID="{FB6FB5CB-CC68-481D-AD69-504CB475B42C}" presName="dummy" presStyleCnt="0"/>
      <dgm:spPr/>
      <dgm:t>
        <a:bodyPr/>
        <a:lstStyle/>
        <a:p>
          <a:endParaRPr lang="en-GB"/>
        </a:p>
      </dgm:t>
    </dgm:pt>
    <dgm:pt modelId="{F61C9349-F176-47C8-BE21-7C4F99462F4D}" type="pres">
      <dgm:prSet presAssocID="{FB6FB5CB-CC68-481D-AD69-504CB475B42C}" presName="node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5434F62-1945-425B-A943-C0564BA62B0A}" type="pres">
      <dgm:prSet presAssocID="{39B5E08C-AFD3-45C2-A7A8-DBC91D36E930}" presName="sibTrans" presStyleLbl="node1" presStyleIdx="1" presStyleCnt="4"/>
      <dgm:spPr/>
      <dgm:t>
        <a:bodyPr/>
        <a:lstStyle/>
        <a:p>
          <a:endParaRPr lang="en-GB"/>
        </a:p>
      </dgm:t>
    </dgm:pt>
    <dgm:pt modelId="{FA2AB158-C29A-4A99-A38E-1DEC0599DFBA}" type="pres">
      <dgm:prSet presAssocID="{7F4416A7-1859-46F6-8F6C-A86EDAB8ACCA}" presName="dummy" presStyleCnt="0"/>
      <dgm:spPr/>
      <dgm:t>
        <a:bodyPr/>
        <a:lstStyle/>
        <a:p>
          <a:endParaRPr lang="en-GB"/>
        </a:p>
      </dgm:t>
    </dgm:pt>
    <dgm:pt modelId="{469EBAC1-2975-4EEE-9DBE-DD58A0C962C3}" type="pres">
      <dgm:prSet presAssocID="{7F4416A7-1859-46F6-8F6C-A86EDAB8ACCA}" presName="node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757D91A-88B8-4BEA-A2DC-76BD862C4D80}" type="pres">
      <dgm:prSet presAssocID="{EBFE3AD1-98C4-4434-AF96-D9FDB2239517}" presName="sibTrans" presStyleLbl="node1" presStyleIdx="2" presStyleCnt="4"/>
      <dgm:spPr/>
      <dgm:t>
        <a:bodyPr/>
        <a:lstStyle/>
        <a:p>
          <a:endParaRPr lang="en-GB"/>
        </a:p>
      </dgm:t>
    </dgm:pt>
    <dgm:pt modelId="{EF888948-3812-4D4C-9F07-08DB9399E2A4}" type="pres">
      <dgm:prSet presAssocID="{0CE1BDF5-303B-43A1-B6CB-AA8C9DF79EE3}" presName="dummy" presStyleCnt="0"/>
      <dgm:spPr/>
      <dgm:t>
        <a:bodyPr/>
        <a:lstStyle/>
        <a:p>
          <a:endParaRPr lang="en-GB"/>
        </a:p>
      </dgm:t>
    </dgm:pt>
    <dgm:pt modelId="{9215830D-5C31-4375-96B9-4B6A9D83C7BF}" type="pres">
      <dgm:prSet presAssocID="{0CE1BDF5-303B-43A1-B6CB-AA8C9DF79EE3}" presName="node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7F597DC-5D98-41ED-A0B0-C06C8D4E4560}" type="pres">
      <dgm:prSet presAssocID="{BE415C36-6212-409E-93D6-DAFDEF168986}" presName="sibTrans" presStyleLbl="node1" presStyleIdx="3" presStyleCnt="4" custLinFactNeighborX="3913" custLinFactNeighborY="-3662"/>
      <dgm:spPr/>
      <dgm:t>
        <a:bodyPr/>
        <a:lstStyle/>
        <a:p>
          <a:endParaRPr lang="en-GB"/>
        </a:p>
      </dgm:t>
    </dgm:pt>
  </dgm:ptLst>
  <dgm:cxnLst>
    <dgm:cxn modelId="{89EB5749-3543-4FE3-8829-FAC91AA265A9}" srcId="{4086724D-26DA-4331-A3F1-B78598743C15}" destId="{0CE1BDF5-303B-43A1-B6CB-AA8C9DF79EE3}" srcOrd="3" destOrd="0" parTransId="{923F10C6-395E-455F-AE19-7459F8CFE2E8}" sibTransId="{BE415C36-6212-409E-93D6-DAFDEF168986}"/>
    <dgm:cxn modelId="{3F27B49F-40EC-4965-A5EC-C93B5A4058C3}" srcId="{4086724D-26DA-4331-A3F1-B78598743C15}" destId="{FB6FB5CB-CC68-481D-AD69-504CB475B42C}" srcOrd="1" destOrd="0" parTransId="{7191B3F2-1ED3-467B-B9D6-20110C2F9C54}" sibTransId="{39B5E08C-AFD3-45C2-A7A8-DBC91D36E930}"/>
    <dgm:cxn modelId="{55B1ECC5-D052-4BBB-895B-CAF821250020}" srcId="{4086724D-26DA-4331-A3F1-B78598743C15}" destId="{7F4416A7-1859-46F6-8F6C-A86EDAB8ACCA}" srcOrd="2" destOrd="0" parTransId="{1A4C6F5F-6C5D-471F-B050-E187AC2F8D10}" sibTransId="{EBFE3AD1-98C4-4434-AF96-D9FDB2239517}"/>
    <dgm:cxn modelId="{62A6BBCC-8A51-47CC-8DB6-F1FE2191AA15}" type="presOf" srcId="{EBFE3AD1-98C4-4434-AF96-D9FDB2239517}" destId="{B757D91A-88B8-4BEA-A2DC-76BD862C4D80}" srcOrd="0" destOrd="0" presId="urn:microsoft.com/office/officeart/2005/8/layout/cycle1"/>
    <dgm:cxn modelId="{5EA505F6-A6E2-4471-B938-83B34F77DB57}" type="presOf" srcId="{160298BE-D0DD-453A-97FB-2EFE2CB418FA}" destId="{46768807-E369-4E6F-A363-28A7FECACF93}" srcOrd="0" destOrd="0" presId="urn:microsoft.com/office/officeart/2005/8/layout/cycle1"/>
    <dgm:cxn modelId="{5DA168F0-8674-4FD1-88F6-2B1DBE588D2F}" srcId="{4086724D-26DA-4331-A3F1-B78598743C15}" destId="{30C27CF3-1378-4C7F-ADDD-C3C59703BC32}" srcOrd="0" destOrd="0" parTransId="{3CA82FB1-53BD-4E65-A219-754263BA3C84}" sibTransId="{160298BE-D0DD-453A-97FB-2EFE2CB418FA}"/>
    <dgm:cxn modelId="{CBC3E9D8-F25F-486D-82FC-4944A0216015}" type="presOf" srcId="{39B5E08C-AFD3-45C2-A7A8-DBC91D36E930}" destId="{05434F62-1945-425B-A943-C0564BA62B0A}" srcOrd="0" destOrd="0" presId="urn:microsoft.com/office/officeart/2005/8/layout/cycle1"/>
    <dgm:cxn modelId="{4C7F6C7F-8A22-41E4-BC9D-5D4F0908015E}" type="presOf" srcId="{30C27CF3-1378-4C7F-ADDD-C3C59703BC32}" destId="{3D0C85EA-A364-4AF4-990E-1BC4B09E4B58}" srcOrd="0" destOrd="0" presId="urn:microsoft.com/office/officeart/2005/8/layout/cycle1"/>
    <dgm:cxn modelId="{AA4B00E3-0DDF-4C76-954B-22A70E48644F}" type="presOf" srcId="{FB6FB5CB-CC68-481D-AD69-504CB475B42C}" destId="{F61C9349-F176-47C8-BE21-7C4F99462F4D}" srcOrd="0" destOrd="0" presId="urn:microsoft.com/office/officeart/2005/8/layout/cycle1"/>
    <dgm:cxn modelId="{A223C726-4542-417E-8C7D-0E71C3532DB9}" type="presOf" srcId="{7F4416A7-1859-46F6-8F6C-A86EDAB8ACCA}" destId="{469EBAC1-2975-4EEE-9DBE-DD58A0C962C3}" srcOrd="0" destOrd="0" presId="urn:microsoft.com/office/officeart/2005/8/layout/cycle1"/>
    <dgm:cxn modelId="{5502AA8D-CB25-411B-86A8-C3F8E767F59E}" type="presOf" srcId="{0CE1BDF5-303B-43A1-B6CB-AA8C9DF79EE3}" destId="{9215830D-5C31-4375-96B9-4B6A9D83C7BF}" srcOrd="0" destOrd="0" presId="urn:microsoft.com/office/officeart/2005/8/layout/cycle1"/>
    <dgm:cxn modelId="{BDA941E3-88DD-4319-8584-910519492D41}" type="presOf" srcId="{4086724D-26DA-4331-A3F1-B78598743C15}" destId="{1FFB821D-3005-44AA-A7BA-5EE65166E439}" srcOrd="0" destOrd="0" presId="urn:microsoft.com/office/officeart/2005/8/layout/cycle1"/>
    <dgm:cxn modelId="{B2709871-8637-410B-9A56-20107D2AE3A4}" type="presOf" srcId="{BE415C36-6212-409E-93D6-DAFDEF168986}" destId="{57F597DC-5D98-41ED-A0B0-C06C8D4E4560}" srcOrd="0" destOrd="0" presId="urn:microsoft.com/office/officeart/2005/8/layout/cycle1"/>
    <dgm:cxn modelId="{7D3F9686-2CE6-461D-986D-6D318DAB7146}" type="presParOf" srcId="{1FFB821D-3005-44AA-A7BA-5EE65166E439}" destId="{28B79CF3-C1BD-4915-854D-CE3DEC022526}" srcOrd="0" destOrd="0" presId="urn:microsoft.com/office/officeart/2005/8/layout/cycle1"/>
    <dgm:cxn modelId="{D3334F43-4326-402D-BC12-AED52A255FCF}" type="presParOf" srcId="{1FFB821D-3005-44AA-A7BA-5EE65166E439}" destId="{3D0C85EA-A364-4AF4-990E-1BC4B09E4B58}" srcOrd="1" destOrd="0" presId="urn:microsoft.com/office/officeart/2005/8/layout/cycle1"/>
    <dgm:cxn modelId="{BECD853E-D085-4DE3-9162-B898D2FBA14D}" type="presParOf" srcId="{1FFB821D-3005-44AA-A7BA-5EE65166E439}" destId="{46768807-E369-4E6F-A363-28A7FECACF93}" srcOrd="2" destOrd="0" presId="urn:microsoft.com/office/officeart/2005/8/layout/cycle1"/>
    <dgm:cxn modelId="{EBDDE1DE-8883-4E7F-AA09-94E9055679EB}" type="presParOf" srcId="{1FFB821D-3005-44AA-A7BA-5EE65166E439}" destId="{9BA7CECD-4EC8-4B99-9778-4049BE961D8D}" srcOrd="3" destOrd="0" presId="urn:microsoft.com/office/officeart/2005/8/layout/cycle1"/>
    <dgm:cxn modelId="{95A042A1-9F09-4C66-B0CE-B5024BA86BA6}" type="presParOf" srcId="{1FFB821D-3005-44AA-A7BA-5EE65166E439}" destId="{F61C9349-F176-47C8-BE21-7C4F99462F4D}" srcOrd="4" destOrd="0" presId="urn:microsoft.com/office/officeart/2005/8/layout/cycle1"/>
    <dgm:cxn modelId="{0C026FFD-D04D-427D-90C9-ED69DEC9B94A}" type="presParOf" srcId="{1FFB821D-3005-44AA-A7BA-5EE65166E439}" destId="{05434F62-1945-425B-A943-C0564BA62B0A}" srcOrd="5" destOrd="0" presId="urn:microsoft.com/office/officeart/2005/8/layout/cycle1"/>
    <dgm:cxn modelId="{51DF4486-57E5-4F47-95DD-68EEE1543BBC}" type="presParOf" srcId="{1FFB821D-3005-44AA-A7BA-5EE65166E439}" destId="{FA2AB158-C29A-4A99-A38E-1DEC0599DFBA}" srcOrd="6" destOrd="0" presId="urn:microsoft.com/office/officeart/2005/8/layout/cycle1"/>
    <dgm:cxn modelId="{8217FE96-2303-4A6D-8469-BDDD539569CC}" type="presParOf" srcId="{1FFB821D-3005-44AA-A7BA-5EE65166E439}" destId="{469EBAC1-2975-4EEE-9DBE-DD58A0C962C3}" srcOrd="7" destOrd="0" presId="urn:microsoft.com/office/officeart/2005/8/layout/cycle1"/>
    <dgm:cxn modelId="{0E6D570F-F890-450D-96CF-CB0768F29BCC}" type="presParOf" srcId="{1FFB821D-3005-44AA-A7BA-5EE65166E439}" destId="{B757D91A-88B8-4BEA-A2DC-76BD862C4D80}" srcOrd="8" destOrd="0" presId="urn:microsoft.com/office/officeart/2005/8/layout/cycle1"/>
    <dgm:cxn modelId="{3BB35210-3010-4B45-9431-C9A2AC858AE0}" type="presParOf" srcId="{1FFB821D-3005-44AA-A7BA-5EE65166E439}" destId="{EF888948-3812-4D4C-9F07-08DB9399E2A4}" srcOrd="9" destOrd="0" presId="urn:microsoft.com/office/officeart/2005/8/layout/cycle1"/>
    <dgm:cxn modelId="{86EBD4BE-AD20-4F65-AFD9-03370F6EC8B1}" type="presParOf" srcId="{1FFB821D-3005-44AA-A7BA-5EE65166E439}" destId="{9215830D-5C31-4375-96B9-4B6A9D83C7BF}" srcOrd="10" destOrd="0" presId="urn:microsoft.com/office/officeart/2005/8/layout/cycle1"/>
    <dgm:cxn modelId="{B707B6C1-E83D-4958-B2E2-0F2332055C8E}" type="presParOf" srcId="{1FFB821D-3005-44AA-A7BA-5EE65166E439}" destId="{57F597DC-5D98-41ED-A0B0-C06C8D4E4560}" srcOrd="11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5FFF2D3-06B1-45E9-9B0C-FC5D7DBAE4B9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67D69006-96E2-46CD-A587-DFAC6ADBF7F5}">
      <dgm:prSet phldrT="[Text]"/>
      <dgm:spPr/>
      <dgm:t>
        <a:bodyPr/>
        <a:lstStyle/>
        <a:p>
          <a:r>
            <a:rPr lang="en-GB" dirty="0" smtClean="0"/>
            <a:t>Marketing Campaign</a:t>
          </a:r>
          <a:endParaRPr lang="en-GB" dirty="0"/>
        </a:p>
      </dgm:t>
    </dgm:pt>
    <dgm:pt modelId="{6F4EC0E9-DD43-447F-8316-C9D749534B66}" type="parTrans" cxnId="{46EE2EDC-170A-4E0A-9753-99E7713AAB15}">
      <dgm:prSet/>
      <dgm:spPr/>
      <dgm:t>
        <a:bodyPr/>
        <a:lstStyle/>
        <a:p>
          <a:endParaRPr lang="en-GB"/>
        </a:p>
      </dgm:t>
    </dgm:pt>
    <dgm:pt modelId="{6B84C410-0F49-47AF-8F7E-8BA19D8275AB}" type="sibTrans" cxnId="{46EE2EDC-170A-4E0A-9753-99E7713AAB15}">
      <dgm:prSet/>
      <dgm:spPr/>
      <dgm:t>
        <a:bodyPr/>
        <a:lstStyle/>
        <a:p>
          <a:endParaRPr lang="en-GB"/>
        </a:p>
      </dgm:t>
    </dgm:pt>
    <dgm:pt modelId="{179058BD-E0FA-46C3-8842-962118E56954}">
      <dgm:prSet phldrT="[Text]"/>
      <dgm:spPr/>
      <dgm:t>
        <a:bodyPr/>
        <a:lstStyle/>
        <a:p>
          <a:r>
            <a:rPr lang="en-GB" dirty="0" smtClean="0"/>
            <a:t>Community Outreach</a:t>
          </a:r>
          <a:endParaRPr lang="en-GB" dirty="0"/>
        </a:p>
      </dgm:t>
    </dgm:pt>
    <dgm:pt modelId="{A63FA8EB-E1D4-4809-8E81-7251E7550F9D}" type="parTrans" cxnId="{21B60336-F73B-4C6B-A2F5-0F85C7C67BF4}">
      <dgm:prSet/>
      <dgm:spPr/>
      <dgm:t>
        <a:bodyPr/>
        <a:lstStyle/>
        <a:p>
          <a:endParaRPr lang="en-GB"/>
        </a:p>
      </dgm:t>
    </dgm:pt>
    <dgm:pt modelId="{BD988D2A-1E83-4143-92EF-9462E9667E24}" type="sibTrans" cxnId="{21B60336-F73B-4C6B-A2F5-0F85C7C67BF4}">
      <dgm:prSet/>
      <dgm:spPr/>
      <dgm:t>
        <a:bodyPr/>
        <a:lstStyle/>
        <a:p>
          <a:endParaRPr lang="en-GB"/>
        </a:p>
      </dgm:t>
    </dgm:pt>
    <dgm:pt modelId="{BF111A67-3207-4251-8A87-7BD4BC480A97}">
      <dgm:prSet phldrT="[Text]"/>
      <dgm:spPr/>
      <dgm:t>
        <a:bodyPr/>
        <a:lstStyle/>
        <a:p>
          <a:r>
            <a:rPr lang="en-GB" dirty="0" smtClean="0"/>
            <a:t>New Users</a:t>
          </a:r>
          <a:endParaRPr lang="en-GB" dirty="0"/>
        </a:p>
      </dgm:t>
    </dgm:pt>
    <dgm:pt modelId="{3F7C78CD-9818-4B9F-A815-9FDBAD02B95D}" type="parTrans" cxnId="{4D5A61C5-FE47-4CE5-8063-01D9E4470C9E}">
      <dgm:prSet/>
      <dgm:spPr/>
      <dgm:t>
        <a:bodyPr/>
        <a:lstStyle/>
        <a:p>
          <a:endParaRPr lang="en-GB"/>
        </a:p>
      </dgm:t>
    </dgm:pt>
    <dgm:pt modelId="{717CBDEE-021D-4760-ADEA-D5D143EE3049}" type="sibTrans" cxnId="{4D5A61C5-FE47-4CE5-8063-01D9E4470C9E}">
      <dgm:prSet/>
      <dgm:spPr/>
      <dgm:t>
        <a:bodyPr/>
        <a:lstStyle/>
        <a:p>
          <a:endParaRPr lang="en-GB"/>
        </a:p>
      </dgm:t>
    </dgm:pt>
    <dgm:pt modelId="{E56D49AB-9D4F-4F5F-8161-95B6989AB01F}">
      <dgm:prSet phldrT="[Text]"/>
      <dgm:spPr/>
      <dgm:t>
        <a:bodyPr/>
        <a:lstStyle/>
        <a:p>
          <a:r>
            <a:rPr lang="en-GB" dirty="0" smtClean="0"/>
            <a:t>Technical Support</a:t>
          </a:r>
          <a:endParaRPr lang="en-GB" dirty="0"/>
        </a:p>
      </dgm:t>
    </dgm:pt>
    <dgm:pt modelId="{DA4F3E8E-9F0B-47D6-BE05-7439603954A9}" type="parTrans" cxnId="{3E16E0FB-6F0F-47E8-8E9A-D9D322037071}">
      <dgm:prSet/>
      <dgm:spPr/>
      <dgm:t>
        <a:bodyPr/>
        <a:lstStyle/>
        <a:p>
          <a:endParaRPr lang="en-GB"/>
        </a:p>
      </dgm:t>
    </dgm:pt>
    <dgm:pt modelId="{486D0B7C-0FF2-4E6E-9298-2457BBA65CFA}" type="sibTrans" cxnId="{3E16E0FB-6F0F-47E8-8E9A-D9D322037071}">
      <dgm:prSet/>
      <dgm:spPr/>
      <dgm:t>
        <a:bodyPr/>
        <a:lstStyle/>
        <a:p>
          <a:endParaRPr lang="en-GB"/>
        </a:p>
      </dgm:t>
    </dgm:pt>
    <dgm:pt modelId="{D405B0B8-0493-43E8-AEB7-B9A34F80545F}">
      <dgm:prSet phldrT="[Text]"/>
      <dgm:spPr/>
      <dgm:t>
        <a:bodyPr/>
        <a:lstStyle/>
        <a:p>
          <a:r>
            <a:rPr lang="en-GB" dirty="0" smtClean="0"/>
            <a:t>Strategic Planning</a:t>
          </a:r>
          <a:endParaRPr lang="en-GB" dirty="0"/>
        </a:p>
      </dgm:t>
    </dgm:pt>
    <dgm:pt modelId="{7623223E-667D-4E6C-BCB7-8F75EC4A2CB1}" type="parTrans" cxnId="{69CFC172-53AF-48D1-BE46-FD50534AB390}">
      <dgm:prSet/>
      <dgm:spPr/>
      <dgm:t>
        <a:bodyPr/>
        <a:lstStyle/>
        <a:p>
          <a:endParaRPr lang="en-GB"/>
        </a:p>
      </dgm:t>
    </dgm:pt>
    <dgm:pt modelId="{75FC2C0B-CB94-4703-ACC7-DA35D88E6524}" type="sibTrans" cxnId="{69CFC172-53AF-48D1-BE46-FD50534AB390}">
      <dgm:prSet/>
      <dgm:spPr/>
      <dgm:t>
        <a:bodyPr/>
        <a:lstStyle/>
        <a:p>
          <a:endParaRPr lang="en-GB"/>
        </a:p>
      </dgm:t>
    </dgm:pt>
    <dgm:pt modelId="{318F7F84-4C8C-4444-986A-DADFB7A00C6F}" type="pres">
      <dgm:prSet presAssocID="{95FFF2D3-06B1-45E9-9B0C-FC5D7DBAE4B9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38A57484-328E-46B8-8CB4-FE9CB9A5F28C}" type="pres">
      <dgm:prSet presAssocID="{67D69006-96E2-46CD-A587-DFAC6ADBF7F5}" presName="dummy" presStyleCnt="0"/>
      <dgm:spPr/>
    </dgm:pt>
    <dgm:pt modelId="{5283525E-4DD7-4132-83D1-DCC1B91AD1FF}" type="pres">
      <dgm:prSet presAssocID="{67D69006-96E2-46CD-A587-DFAC6ADBF7F5}" presName="node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A1EE39E-3EE6-4455-A2F8-39F045FA79B2}" type="pres">
      <dgm:prSet presAssocID="{6B84C410-0F49-47AF-8F7E-8BA19D8275AB}" presName="sibTrans" presStyleLbl="node1" presStyleIdx="0" presStyleCnt="5"/>
      <dgm:spPr/>
      <dgm:t>
        <a:bodyPr/>
        <a:lstStyle/>
        <a:p>
          <a:endParaRPr lang="en-GB"/>
        </a:p>
      </dgm:t>
    </dgm:pt>
    <dgm:pt modelId="{77B8837B-5591-4F66-BCC8-AC783B5D9983}" type="pres">
      <dgm:prSet presAssocID="{179058BD-E0FA-46C3-8842-962118E56954}" presName="dummy" presStyleCnt="0"/>
      <dgm:spPr/>
    </dgm:pt>
    <dgm:pt modelId="{F50346E6-955E-49FF-8205-636A2BFA919A}" type="pres">
      <dgm:prSet presAssocID="{179058BD-E0FA-46C3-8842-962118E56954}" presName="node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7DFCA9D-2CA1-4199-89E1-8D80BA4079DB}" type="pres">
      <dgm:prSet presAssocID="{BD988D2A-1E83-4143-92EF-9462E9667E24}" presName="sibTrans" presStyleLbl="node1" presStyleIdx="1" presStyleCnt="5"/>
      <dgm:spPr/>
      <dgm:t>
        <a:bodyPr/>
        <a:lstStyle/>
        <a:p>
          <a:endParaRPr lang="en-GB"/>
        </a:p>
      </dgm:t>
    </dgm:pt>
    <dgm:pt modelId="{82733DBD-52BA-45AB-969D-CAA6E816004D}" type="pres">
      <dgm:prSet presAssocID="{BF111A67-3207-4251-8A87-7BD4BC480A97}" presName="dummy" presStyleCnt="0"/>
      <dgm:spPr/>
    </dgm:pt>
    <dgm:pt modelId="{4269C461-76B5-47A7-9412-65529AB22C77}" type="pres">
      <dgm:prSet presAssocID="{BF111A67-3207-4251-8A87-7BD4BC480A97}" presName="node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0128F43-00FE-426C-9368-150268027E22}" type="pres">
      <dgm:prSet presAssocID="{717CBDEE-021D-4760-ADEA-D5D143EE3049}" presName="sibTrans" presStyleLbl="node1" presStyleIdx="2" presStyleCnt="5"/>
      <dgm:spPr/>
      <dgm:t>
        <a:bodyPr/>
        <a:lstStyle/>
        <a:p>
          <a:endParaRPr lang="en-GB"/>
        </a:p>
      </dgm:t>
    </dgm:pt>
    <dgm:pt modelId="{61B64326-0C00-465D-9D80-B152EA64E672}" type="pres">
      <dgm:prSet presAssocID="{E56D49AB-9D4F-4F5F-8161-95B6989AB01F}" presName="dummy" presStyleCnt="0"/>
      <dgm:spPr/>
    </dgm:pt>
    <dgm:pt modelId="{E210FABE-3F66-4E8B-8395-F9B1AE876D9A}" type="pres">
      <dgm:prSet presAssocID="{E56D49AB-9D4F-4F5F-8161-95B6989AB01F}" presName="node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70D3550-424C-411E-8E30-7E7C934559C0}" type="pres">
      <dgm:prSet presAssocID="{486D0B7C-0FF2-4E6E-9298-2457BBA65CFA}" presName="sibTrans" presStyleLbl="node1" presStyleIdx="3" presStyleCnt="5" custLinFactNeighborX="-332"/>
      <dgm:spPr/>
      <dgm:t>
        <a:bodyPr/>
        <a:lstStyle/>
        <a:p>
          <a:endParaRPr lang="en-GB"/>
        </a:p>
      </dgm:t>
    </dgm:pt>
    <dgm:pt modelId="{9CD96B1A-753B-4DC8-A5F0-1740A9734746}" type="pres">
      <dgm:prSet presAssocID="{D405B0B8-0493-43E8-AEB7-B9A34F80545F}" presName="dummy" presStyleCnt="0"/>
      <dgm:spPr/>
    </dgm:pt>
    <dgm:pt modelId="{5F5CA807-6AAB-4B70-BE36-472EC46AC2B6}" type="pres">
      <dgm:prSet presAssocID="{D405B0B8-0493-43E8-AEB7-B9A34F80545F}" presName="node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F6D53ED-62C6-4974-9239-0CCEC906DE67}" type="pres">
      <dgm:prSet presAssocID="{75FC2C0B-CB94-4703-ACC7-DA35D88E6524}" presName="sibTrans" presStyleLbl="node1" presStyleIdx="4" presStyleCnt="5"/>
      <dgm:spPr/>
      <dgm:t>
        <a:bodyPr/>
        <a:lstStyle/>
        <a:p>
          <a:endParaRPr lang="en-GB"/>
        </a:p>
      </dgm:t>
    </dgm:pt>
  </dgm:ptLst>
  <dgm:cxnLst>
    <dgm:cxn modelId="{02798B42-C7EC-4EA5-A500-F77827455662}" type="presOf" srcId="{95FFF2D3-06B1-45E9-9B0C-FC5D7DBAE4B9}" destId="{318F7F84-4C8C-4444-986A-DADFB7A00C6F}" srcOrd="0" destOrd="0" presId="urn:microsoft.com/office/officeart/2005/8/layout/cycle1"/>
    <dgm:cxn modelId="{2233E7A0-8F1E-4551-AE56-7B527CF41ECB}" type="presOf" srcId="{E56D49AB-9D4F-4F5F-8161-95B6989AB01F}" destId="{E210FABE-3F66-4E8B-8395-F9B1AE876D9A}" srcOrd="0" destOrd="0" presId="urn:microsoft.com/office/officeart/2005/8/layout/cycle1"/>
    <dgm:cxn modelId="{46EE2EDC-170A-4E0A-9753-99E7713AAB15}" srcId="{95FFF2D3-06B1-45E9-9B0C-FC5D7DBAE4B9}" destId="{67D69006-96E2-46CD-A587-DFAC6ADBF7F5}" srcOrd="0" destOrd="0" parTransId="{6F4EC0E9-DD43-447F-8316-C9D749534B66}" sibTransId="{6B84C410-0F49-47AF-8F7E-8BA19D8275AB}"/>
    <dgm:cxn modelId="{C61026FD-7A43-41E4-AC1F-8666B6EDC899}" type="presOf" srcId="{179058BD-E0FA-46C3-8842-962118E56954}" destId="{F50346E6-955E-49FF-8205-636A2BFA919A}" srcOrd="0" destOrd="0" presId="urn:microsoft.com/office/officeart/2005/8/layout/cycle1"/>
    <dgm:cxn modelId="{69CFC172-53AF-48D1-BE46-FD50534AB390}" srcId="{95FFF2D3-06B1-45E9-9B0C-FC5D7DBAE4B9}" destId="{D405B0B8-0493-43E8-AEB7-B9A34F80545F}" srcOrd="4" destOrd="0" parTransId="{7623223E-667D-4E6C-BCB7-8F75EC4A2CB1}" sibTransId="{75FC2C0B-CB94-4703-ACC7-DA35D88E6524}"/>
    <dgm:cxn modelId="{3E16E0FB-6F0F-47E8-8E9A-D9D322037071}" srcId="{95FFF2D3-06B1-45E9-9B0C-FC5D7DBAE4B9}" destId="{E56D49AB-9D4F-4F5F-8161-95B6989AB01F}" srcOrd="3" destOrd="0" parTransId="{DA4F3E8E-9F0B-47D6-BE05-7439603954A9}" sibTransId="{486D0B7C-0FF2-4E6E-9298-2457BBA65CFA}"/>
    <dgm:cxn modelId="{194ECD3D-9042-4A3A-A50E-DE664E6D5276}" type="presOf" srcId="{6B84C410-0F49-47AF-8F7E-8BA19D8275AB}" destId="{3A1EE39E-3EE6-4455-A2F8-39F045FA79B2}" srcOrd="0" destOrd="0" presId="urn:microsoft.com/office/officeart/2005/8/layout/cycle1"/>
    <dgm:cxn modelId="{4D5A61C5-FE47-4CE5-8063-01D9E4470C9E}" srcId="{95FFF2D3-06B1-45E9-9B0C-FC5D7DBAE4B9}" destId="{BF111A67-3207-4251-8A87-7BD4BC480A97}" srcOrd="2" destOrd="0" parTransId="{3F7C78CD-9818-4B9F-A815-9FDBAD02B95D}" sibTransId="{717CBDEE-021D-4760-ADEA-D5D143EE3049}"/>
    <dgm:cxn modelId="{21B60336-F73B-4C6B-A2F5-0F85C7C67BF4}" srcId="{95FFF2D3-06B1-45E9-9B0C-FC5D7DBAE4B9}" destId="{179058BD-E0FA-46C3-8842-962118E56954}" srcOrd="1" destOrd="0" parTransId="{A63FA8EB-E1D4-4809-8E81-7251E7550F9D}" sibTransId="{BD988D2A-1E83-4143-92EF-9462E9667E24}"/>
    <dgm:cxn modelId="{E73B6B06-A8A3-4020-AF53-44870496D945}" type="presOf" srcId="{67D69006-96E2-46CD-A587-DFAC6ADBF7F5}" destId="{5283525E-4DD7-4132-83D1-DCC1B91AD1FF}" srcOrd="0" destOrd="0" presId="urn:microsoft.com/office/officeart/2005/8/layout/cycle1"/>
    <dgm:cxn modelId="{E7273164-1444-4486-A978-CB5F4C1DA645}" type="presOf" srcId="{BF111A67-3207-4251-8A87-7BD4BC480A97}" destId="{4269C461-76B5-47A7-9412-65529AB22C77}" srcOrd="0" destOrd="0" presId="urn:microsoft.com/office/officeart/2005/8/layout/cycle1"/>
    <dgm:cxn modelId="{94B0B4A7-8B78-43E9-A339-E0CAB06FCC3C}" type="presOf" srcId="{D405B0B8-0493-43E8-AEB7-B9A34F80545F}" destId="{5F5CA807-6AAB-4B70-BE36-472EC46AC2B6}" srcOrd="0" destOrd="0" presId="urn:microsoft.com/office/officeart/2005/8/layout/cycle1"/>
    <dgm:cxn modelId="{5DD6C020-7FCE-4719-8506-DA870CD49ABD}" type="presOf" srcId="{BD988D2A-1E83-4143-92EF-9462E9667E24}" destId="{97DFCA9D-2CA1-4199-89E1-8D80BA4079DB}" srcOrd="0" destOrd="0" presId="urn:microsoft.com/office/officeart/2005/8/layout/cycle1"/>
    <dgm:cxn modelId="{D5C8A146-061D-4DBE-86B0-8163631E1DE4}" type="presOf" srcId="{717CBDEE-021D-4760-ADEA-D5D143EE3049}" destId="{40128F43-00FE-426C-9368-150268027E22}" srcOrd="0" destOrd="0" presId="urn:microsoft.com/office/officeart/2005/8/layout/cycle1"/>
    <dgm:cxn modelId="{8C408A74-5FD3-48E9-8C05-196DC3F5FFA8}" type="presOf" srcId="{486D0B7C-0FF2-4E6E-9298-2457BBA65CFA}" destId="{970D3550-424C-411E-8E30-7E7C934559C0}" srcOrd="0" destOrd="0" presId="urn:microsoft.com/office/officeart/2005/8/layout/cycle1"/>
    <dgm:cxn modelId="{005B46C8-FC39-4278-8E2E-3FD6990762AD}" type="presOf" srcId="{75FC2C0B-CB94-4703-ACC7-DA35D88E6524}" destId="{8F6D53ED-62C6-4974-9239-0CCEC906DE67}" srcOrd="0" destOrd="0" presId="urn:microsoft.com/office/officeart/2005/8/layout/cycle1"/>
    <dgm:cxn modelId="{4F502C3E-0FEC-4262-B3B2-D47D5F471806}" type="presParOf" srcId="{318F7F84-4C8C-4444-986A-DADFB7A00C6F}" destId="{38A57484-328E-46B8-8CB4-FE9CB9A5F28C}" srcOrd="0" destOrd="0" presId="urn:microsoft.com/office/officeart/2005/8/layout/cycle1"/>
    <dgm:cxn modelId="{2CF9198D-2389-4893-9773-5BB610242DC7}" type="presParOf" srcId="{318F7F84-4C8C-4444-986A-DADFB7A00C6F}" destId="{5283525E-4DD7-4132-83D1-DCC1B91AD1FF}" srcOrd="1" destOrd="0" presId="urn:microsoft.com/office/officeart/2005/8/layout/cycle1"/>
    <dgm:cxn modelId="{0FC67C67-25FF-4893-AE08-E5EDAA791893}" type="presParOf" srcId="{318F7F84-4C8C-4444-986A-DADFB7A00C6F}" destId="{3A1EE39E-3EE6-4455-A2F8-39F045FA79B2}" srcOrd="2" destOrd="0" presId="urn:microsoft.com/office/officeart/2005/8/layout/cycle1"/>
    <dgm:cxn modelId="{A6B87A11-C87C-444B-B154-5B1E50D62E7F}" type="presParOf" srcId="{318F7F84-4C8C-4444-986A-DADFB7A00C6F}" destId="{77B8837B-5591-4F66-BCC8-AC783B5D9983}" srcOrd="3" destOrd="0" presId="urn:microsoft.com/office/officeart/2005/8/layout/cycle1"/>
    <dgm:cxn modelId="{9284DC5D-5974-4158-86FB-60C0AD16E1DA}" type="presParOf" srcId="{318F7F84-4C8C-4444-986A-DADFB7A00C6F}" destId="{F50346E6-955E-49FF-8205-636A2BFA919A}" srcOrd="4" destOrd="0" presId="urn:microsoft.com/office/officeart/2005/8/layout/cycle1"/>
    <dgm:cxn modelId="{A015684D-4A5B-4CBA-8EAE-67C088515D09}" type="presParOf" srcId="{318F7F84-4C8C-4444-986A-DADFB7A00C6F}" destId="{97DFCA9D-2CA1-4199-89E1-8D80BA4079DB}" srcOrd="5" destOrd="0" presId="urn:microsoft.com/office/officeart/2005/8/layout/cycle1"/>
    <dgm:cxn modelId="{D20DA1BC-D092-41C7-A9DB-4E9B45712BF4}" type="presParOf" srcId="{318F7F84-4C8C-4444-986A-DADFB7A00C6F}" destId="{82733DBD-52BA-45AB-969D-CAA6E816004D}" srcOrd="6" destOrd="0" presId="urn:microsoft.com/office/officeart/2005/8/layout/cycle1"/>
    <dgm:cxn modelId="{977DCE25-0E38-4D52-B65E-D29469D6B6BD}" type="presParOf" srcId="{318F7F84-4C8C-4444-986A-DADFB7A00C6F}" destId="{4269C461-76B5-47A7-9412-65529AB22C77}" srcOrd="7" destOrd="0" presId="urn:microsoft.com/office/officeart/2005/8/layout/cycle1"/>
    <dgm:cxn modelId="{9E618B4F-C212-40F6-B606-92941FE68422}" type="presParOf" srcId="{318F7F84-4C8C-4444-986A-DADFB7A00C6F}" destId="{40128F43-00FE-426C-9368-150268027E22}" srcOrd="8" destOrd="0" presId="urn:microsoft.com/office/officeart/2005/8/layout/cycle1"/>
    <dgm:cxn modelId="{0E49F322-6A78-4DB2-9565-E801FFF89992}" type="presParOf" srcId="{318F7F84-4C8C-4444-986A-DADFB7A00C6F}" destId="{61B64326-0C00-465D-9D80-B152EA64E672}" srcOrd="9" destOrd="0" presId="urn:microsoft.com/office/officeart/2005/8/layout/cycle1"/>
    <dgm:cxn modelId="{6C862994-251A-41DB-9E5F-3F09244F4F4E}" type="presParOf" srcId="{318F7F84-4C8C-4444-986A-DADFB7A00C6F}" destId="{E210FABE-3F66-4E8B-8395-F9B1AE876D9A}" srcOrd="10" destOrd="0" presId="urn:microsoft.com/office/officeart/2005/8/layout/cycle1"/>
    <dgm:cxn modelId="{5094BFAE-E6CF-4A58-ACE4-47E7646F4C89}" type="presParOf" srcId="{318F7F84-4C8C-4444-986A-DADFB7A00C6F}" destId="{970D3550-424C-411E-8E30-7E7C934559C0}" srcOrd="11" destOrd="0" presId="urn:microsoft.com/office/officeart/2005/8/layout/cycle1"/>
    <dgm:cxn modelId="{2F5DC070-9863-412A-AF61-7C601E44E9D4}" type="presParOf" srcId="{318F7F84-4C8C-4444-986A-DADFB7A00C6F}" destId="{9CD96B1A-753B-4DC8-A5F0-1740A9734746}" srcOrd="12" destOrd="0" presId="urn:microsoft.com/office/officeart/2005/8/layout/cycle1"/>
    <dgm:cxn modelId="{5A64F2B4-3938-4542-B77C-495E1A8B2EBA}" type="presParOf" srcId="{318F7F84-4C8C-4444-986A-DADFB7A00C6F}" destId="{5F5CA807-6AAB-4B70-BE36-472EC46AC2B6}" srcOrd="13" destOrd="0" presId="urn:microsoft.com/office/officeart/2005/8/layout/cycle1"/>
    <dgm:cxn modelId="{42F8A3A4-7E63-463F-A701-DDCF69AA6E91}" type="presParOf" srcId="{318F7F84-4C8C-4444-986A-DADFB7A00C6F}" destId="{8F6D53ED-62C6-4974-9239-0CCEC906DE67}" srcOrd="14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5FFF2D3-06B1-45E9-9B0C-FC5D7DBAE4B9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67D69006-96E2-46CD-A587-DFAC6ADBF7F5}">
      <dgm:prSet phldrT="[Text]"/>
      <dgm:spPr/>
      <dgm:t>
        <a:bodyPr/>
        <a:lstStyle/>
        <a:p>
          <a:r>
            <a:rPr lang="en-GB" dirty="0" smtClean="0"/>
            <a:t>Marketing Campaign</a:t>
          </a:r>
          <a:endParaRPr lang="en-GB" dirty="0"/>
        </a:p>
      </dgm:t>
    </dgm:pt>
    <dgm:pt modelId="{6F4EC0E9-DD43-447F-8316-C9D749534B66}" type="parTrans" cxnId="{46EE2EDC-170A-4E0A-9753-99E7713AAB15}">
      <dgm:prSet/>
      <dgm:spPr/>
      <dgm:t>
        <a:bodyPr/>
        <a:lstStyle/>
        <a:p>
          <a:endParaRPr lang="en-GB"/>
        </a:p>
      </dgm:t>
    </dgm:pt>
    <dgm:pt modelId="{6B84C410-0F49-47AF-8F7E-8BA19D8275AB}" type="sibTrans" cxnId="{46EE2EDC-170A-4E0A-9753-99E7713AAB15}">
      <dgm:prSet/>
      <dgm:spPr/>
      <dgm:t>
        <a:bodyPr/>
        <a:lstStyle/>
        <a:p>
          <a:endParaRPr lang="en-GB"/>
        </a:p>
      </dgm:t>
    </dgm:pt>
    <dgm:pt modelId="{179058BD-E0FA-46C3-8842-962118E56954}">
      <dgm:prSet phldrT="[Text]"/>
      <dgm:spPr/>
      <dgm:t>
        <a:bodyPr/>
        <a:lstStyle/>
        <a:p>
          <a:r>
            <a:rPr lang="en-GB" dirty="0" smtClean="0"/>
            <a:t>Community Outreach</a:t>
          </a:r>
          <a:endParaRPr lang="en-GB" dirty="0"/>
        </a:p>
      </dgm:t>
    </dgm:pt>
    <dgm:pt modelId="{A63FA8EB-E1D4-4809-8E81-7251E7550F9D}" type="parTrans" cxnId="{21B60336-F73B-4C6B-A2F5-0F85C7C67BF4}">
      <dgm:prSet/>
      <dgm:spPr/>
      <dgm:t>
        <a:bodyPr/>
        <a:lstStyle/>
        <a:p>
          <a:endParaRPr lang="en-GB"/>
        </a:p>
      </dgm:t>
    </dgm:pt>
    <dgm:pt modelId="{BD988D2A-1E83-4143-92EF-9462E9667E24}" type="sibTrans" cxnId="{21B60336-F73B-4C6B-A2F5-0F85C7C67BF4}">
      <dgm:prSet/>
      <dgm:spPr/>
      <dgm:t>
        <a:bodyPr/>
        <a:lstStyle/>
        <a:p>
          <a:endParaRPr lang="en-GB"/>
        </a:p>
      </dgm:t>
    </dgm:pt>
    <dgm:pt modelId="{BF111A67-3207-4251-8A87-7BD4BC480A97}">
      <dgm:prSet phldrT="[Text]"/>
      <dgm:spPr/>
      <dgm:t>
        <a:bodyPr/>
        <a:lstStyle/>
        <a:p>
          <a:r>
            <a:rPr lang="en-GB" dirty="0" smtClean="0"/>
            <a:t>New Users</a:t>
          </a:r>
          <a:endParaRPr lang="en-GB" dirty="0"/>
        </a:p>
      </dgm:t>
    </dgm:pt>
    <dgm:pt modelId="{3F7C78CD-9818-4B9F-A815-9FDBAD02B95D}" type="parTrans" cxnId="{4D5A61C5-FE47-4CE5-8063-01D9E4470C9E}">
      <dgm:prSet/>
      <dgm:spPr/>
      <dgm:t>
        <a:bodyPr/>
        <a:lstStyle/>
        <a:p>
          <a:endParaRPr lang="en-GB"/>
        </a:p>
      </dgm:t>
    </dgm:pt>
    <dgm:pt modelId="{717CBDEE-021D-4760-ADEA-D5D143EE3049}" type="sibTrans" cxnId="{4D5A61C5-FE47-4CE5-8063-01D9E4470C9E}">
      <dgm:prSet/>
      <dgm:spPr/>
      <dgm:t>
        <a:bodyPr/>
        <a:lstStyle/>
        <a:p>
          <a:endParaRPr lang="en-GB"/>
        </a:p>
      </dgm:t>
    </dgm:pt>
    <dgm:pt modelId="{E56D49AB-9D4F-4F5F-8161-95B6989AB01F}">
      <dgm:prSet phldrT="[Text]"/>
      <dgm:spPr/>
      <dgm:t>
        <a:bodyPr/>
        <a:lstStyle/>
        <a:p>
          <a:r>
            <a:rPr lang="en-GB" dirty="0" smtClean="0"/>
            <a:t>Technical Support</a:t>
          </a:r>
          <a:endParaRPr lang="en-GB" dirty="0"/>
        </a:p>
      </dgm:t>
    </dgm:pt>
    <dgm:pt modelId="{DA4F3E8E-9F0B-47D6-BE05-7439603954A9}" type="parTrans" cxnId="{3E16E0FB-6F0F-47E8-8E9A-D9D322037071}">
      <dgm:prSet/>
      <dgm:spPr/>
      <dgm:t>
        <a:bodyPr/>
        <a:lstStyle/>
        <a:p>
          <a:endParaRPr lang="en-GB"/>
        </a:p>
      </dgm:t>
    </dgm:pt>
    <dgm:pt modelId="{486D0B7C-0FF2-4E6E-9298-2457BBA65CFA}" type="sibTrans" cxnId="{3E16E0FB-6F0F-47E8-8E9A-D9D322037071}">
      <dgm:prSet/>
      <dgm:spPr/>
      <dgm:t>
        <a:bodyPr/>
        <a:lstStyle/>
        <a:p>
          <a:endParaRPr lang="en-GB"/>
        </a:p>
      </dgm:t>
    </dgm:pt>
    <dgm:pt modelId="{D405B0B8-0493-43E8-AEB7-B9A34F80545F}">
      <dgm:prSet phldrT="[Text]"/>
      <dgm:spPr/>
      <dgm:t>
        <a:bodyPr/>
        <a:lstStyle/>
        <a:p>
          <a:r>
            <a:rPr lang="en-GB" dirty="0" smtClean="0"/>
            <a:t>Strategic Planning</a:t>
          </a:r>
          <a:endParaRPr lang="en-GB" dirty="0"/>
        </a:p>
      </dgm:t>
    </dgm:pt>
    <dgm:pt modelId="{7623223E-667D-4E6C-BCB7-8F75EC4A2CB1}" type="parTrans" cxnId="{69CFC172-53AF-48D1-BE46-FD50534AB390}">
      <dgm:prSet/>
      <dgm:spPr/>
      <dgm:t>
        <a:bodyPr/>
        <a:lstStyle/>
        <a:p>
          <a:endParaRPr lang="en-GB"/>
        </a:p>
      </dgm:t>
    </dgm:pt>
    <dgm:pt modelId="{75FC2C0B-CB94-4703-ACC7-DA35D88E6524}" type="sibTrans" cxnId="{69CFC172-53AF-48D1-BE46-FD50534AB390}">
      <dgm:prSet/>
      <dgm:spPr/>
      <dgm:t>
        <a:bodyPr/>
        <a:lstStyle/>
        <a:p>
          <a:endParaRPr lang="en-GB"/>
        </a:p>
      </dgm:t>
    </dgm:pt>
    <dgm:pt modelId="{318F7F84-4C8C-4444-986A-DADFB7A00C6F}" type="pres">
      <dgm:prSet presAssocID="{95FFF2D3-06B1-45E9-9B0C-FC5D7DBAE4B9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38A57484-328E-46B8-8CB4-FE9CB9A5F28C}" type="pres">
      <dgm:prSet presAssocID="{67D69006-96E2-46CD-A587-DFAC6ADBF7F5}" presName="dummy" presStyleCnt="0"/>
      <dgm:spPr/>
    </dgm:pt>
    <dgm:pt modelId="{5283525E-4DD7-4132-83D1-DCC1B91AD1FF}" type="pres">
      <dgm:prSet presAssocID="{67D69006-96E2-46CD-A587-DFAC6ADBF7F5}" presName="node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A1EE39E-3EE6-4455-A2F8-39F045FA79B2}" type="pres">
      <dgm:prSet presAssocID="{6B84C410-0F49-47AF-8F7E-8BA19D8275AB}" presName="sibTrans" presStyleLbl="node1" presStyleIdx="0" presStyleCnt="5"/>
      <dgm:spPr/>
      <dgm:t>
        <a:bodyPr/>
        <a:lstStyle/>
        <a:p>
          <a:endParaRPr lang="en-GB"/>
        </a:p>
      </dgm:t>
    </dgm:pt>
    <dgm:pt modelId="{77B8837B-5591-4F66-BCC8-AC783B5D9983}" type="pres">
      <dgm:prSet presAssocID="{179058BD-E0FA-46C3-8842-962118E56954}" presName="dummy" presStyleCnt="0"/>
      <dgm:spPr/>
    </dgm:pt>
    <dgm:pt modelId="{F50346E6-955E-49FF-8205-636A2BFA919A}" type="pres">
      <dgm:prSet presAssocID="{179058BD-E0FA-46C3-8842-962118E56954}" presName="node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7DFCA9D-2CA1-4199-89E1-8D80BA4079DB}" type="pres">
      <dgm:prSet presAssocID="{BD988D2A-1E83-4143-92EF-9462E9667E24}" presName="sibTrans" presStyleLbl="node1" presStyleIdx="1" presStyleCnt="5"/>
      <dgm:spPr/>
      <dgm:t>
        <a:bodyPr/>
        <a:lstStyle/>
        <a:p>
          <a:endParaRPr lang="en-GB"/>
        </a:p>
      </dgm:t>
    </dgm:pt>
    <dgm:pt modelId="{82733DBD-52BA-45AB-969D-CAA6E816004D}" type="pres">
      <dgm:prSet presAssocID="{BF111A67-3207-4251-8A87-7BD4BC480A97}" presName="dummy" presStyleCnt="0"/>
      <dgm:spPr/>
    </dgm:pt>
    <dgm:pt modelId="{4269C461-76B5-47A7-9412-65529AB22C77}" type="pres">
      <dgm:prSet presAssocID="{BF111A67-3207-4251-8A87-7BD4BC480A97}" presName="node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0128F43-00FE-426C-9368-150268027E22}" type="pres">
      <dgm:prSet presAssocID="{717CBDEE-021D-4760-ADEA-D5D143EE3049}" presName="sibTrans" presStyleLbl="node1" presStyleIdx="2" presStyleCnt="5"/>
      <dgm:spPr/>
      <dgm:t>
        <a:bodyPr/>
        <a:lstStyle/>
        <a:p>
          <a:endParaRPr lang="en-GB"/>
        </a:p>
      </dgm:t>
    </dgm:pt>
    <dgm:pt modelId="{61B64326-0C00-465D-9D80-B152EA64E672}" type="pres">
      <dgm:prSet presAssocID="{E56D49AB-9D4F-4F5F-8161-95B6989AB01F}" presName="dummy" presStyleCnt="0"/>
      <dgm:spPr/>
    </dgm:pt>
    <dgm:pt modelId="{E210FABE-3F66-4E8B-8395-F9B1AE876D9A}" type="pres">
      <dgm:prSet presAssocID="{E56D49AB-9D4F-4F5F-8161-95B6989AB01F}" presName="node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70D3550-424C-411E-8E30-7E7C934559C0}" type="pres">
      <dgm:prSet presAssocID="{486D0B7C-0FF2-4E6E-9298-2457BBA65CFA}" presName="sibTrans" presStyleLbl="node1" presStyleIdx="3" presStyleCnt="5" custLinFactNeighborX="-332"/>
      <dgm:spPr/>
      <dgm:t>
        <a:bodyPr/>
        <a:lstStyle/>
        <a:p>
          <a:endParaRPr lang="en-GB"/>
        </a:p>
      </dgm:t>
    </dgm:pt>
    <dgm:pt modelId="{9CD96B1A-753B-4DC8-A5F0-1740A9734746}" type="pres">
      <dgm:prSet presAssocID="{D405B0B8-0493-43E8-AEB7-B9A34F80545F}" presName="dummy" presStyleCnt="0"/>
      <dgm:spPr/>
    </dgm:pt>
    <dgm:pt modelId="{5F5CA807-6AAB-4B70-BE36-472EC46AC2B6}" type="pres">
      <dgm:prSet presAssocID="{D405B0B8-0493-43E8-AEB7-B9A34F80545F}" presName="node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F6D53ED-62C6-4974-9239-0CCEC906DE67}" type="pres">
      <dgm:prSet presAssocID="{75FC2C0B-CB94-4703-ACC7-DA35D88E6524}" presName="sibTrans" presStyleLbl="node1" presStyleIdx="4" presStyleCnt="5"/>
      <dgm:spPr/>
      <dgm:t>
        <a:bodyPr/>
        <a:lstStyle/>
        <a:p>
          <a:endParaRPr lang="en-GB"/>
        </a:p>
      </dgm:t>
    </dgm:pt>
  </dgm:ptLst>
  <dgm:cxnLst>
    <dgm:cxn modelId="{A8FBBB46-B6AA-4E52-B754-EF380E3CFA24}" type="presOf" srcId="{717CBDEE-021D-4760-ADEA-D5D143EE3049}" destId="{40128F43-00FE-426C-9368-150268027E22}" srcOrd="0" destOrd="0" presId="urn:microsoft.com/office/officeart/2005/8/layout/cycle1"/>
    <dgm:cxn modelId="{46EE2EDC-170A-4E0A-9753-99E7713AAB15}" srcId="{95FFF2D3-06B1-45E9-9B0C-FC5D7DBAE4B9}" destId="{67D69006-96E2-46CD-A587-DFAC6ADBF7F5}" srcOrd="0" destOrd="0" parTransId="{6F4EC0E9-DD43-447F-8316-C9D749534B66}" sibTransId="{6B84C410-0F49-47AF-8F7E-8BA19D8275AB}"/>
    <dgm:cxn modelId="{4D5A61C5-FE47-4CE5-8063-01D9E4470C9E}" srcId="{95FFF2D3-06B1-45E9-9B0C-FC5D7DBAE4B9}" destId="{BF111A67-3207-4251-8A87-7BD4BC480A97}" srcOrd="2" destOrd="0" parTransId="{3F7C78CD-9818-4B9F-A815-9FDBAD02B95D}" sibTransId="{717CBDEE-021D-4760-ADEA-D5D143EE3049}"/>
    <dgm:cxn modelId="{2E598498-3154-485F-8B41-CAF209DA38E8}" type="presOf" srcId="{BF111A67-3207-4251-8A87-7BD4BC480A97}" destId="{4269C461-76B5-47A7-9412-65529AB22C77}" srcOrd="0" destOrd="0" presId="urn:microsoft.com/office/officeart/2005/8/layout/cycle1"/>
    <dgm:cxn modelId="{F674C945-C215-4895-8EDE-36F6058BD647}" type="presOf" srcId="{75FC2C0B-CB94-4703-ACC7-DA35D88E6524}" destId="{8F6D53ED-62C6-4974-9239-0CCEC906DE67}" srcOrd="0" destOrd="0" presId="urn:microsoft.com/office/officeart/2005/8/layout/cycle1"/>
    <dgm:cxn modelId="{573DD622-6280-4357-8B98-559ECCB14D4F}" type="presOf" srcId="{95FFF2D3-06B1-45E9-9B0C-FC5D7DBAE4B9}" destId="{318F7F84-4C8C-4444-986A-DADFB7A00C6F}" srcOrd="0" destOrd="0" presId="urn:microsoft.com/office/officeart/2005/8/layout/cycle1"/>
    <dgm:cxn modelId="{69CFC172-53AF-48D1-BE46-FD50534AB390}" srcId="{95FFF2D3-06B1-45E9-9B0C-FC5D7DBAE4B9}" destId="{D405B0B8-0493-43E8-AEB7-B9A34F80545F}" srcOrd="4" destOrd="0" parTransId="{7623223E-667D-4E6C-BCB7-8F75EC4A2CB1}" sibTransId="{75FC2C0B-CB94-4703-ACC7-DA35D88E6524}"/>
    <dgm:cxn modelId="{AC670A66-2298-4A95-AF46-1978A41B8D24}" type="presOf" srcId="{E56D49AB-9D4F-4F5F-8161-95B6989AB01F}" destId="{E210FABE-3F66-4E8B-8395-F9B1AE876D9A}" srcOrd="0" destOrd="0" presId="urn:microsoft.com/office/officeart/2005/8/layout/cycle1"/>
    <dgm:cxn modelId="{59700DB6-CE05-495B-AE0F-148FFC0EBD13}" type="presOf" srcId="{486D0B7C-0FF2-4E6E-9298-2457BBA65CFA}" destId="{970D3550-424C-411E-8E30-7E7C934559C0}" srcOrd="0" destOrd="0" presId="urn:microsoft.com/office/officeart/2005/8/layout/cycle1"/>
    <dgm:cxn modelId="{CD745804-9E25-4EE1-B03D-84F473C4FF13}" type="presOf" srcId="{67D69006-96E2-46CD-A587-DFAC6ADBF7F5}" destId="{5283525E-4DD7-4132-83D1-DCC1B91AD1FF}" srcOrd="0" destOrd="0" presId="urn:microsoft.com/office/officeart/2005/8/layout/cycle1"/>
    <dgm:cxn modelId="{052B0D34-535F-4834-AD75-3A9F54C5DA07}" type="presOf" srcId="{179058BD-E0FA-46C3-8842-962118E56954}" destId="{F50346E6-955E-49FF-8205-636A2BFA919A}" srcOrd="0" destOrd="0" presId="urn:microsoft.com/office/officeart/2005/8/layout/cycle1"/>
    <dgm:cxn modelId="{3D1B3EC5-28AD-41FB-B8D5-05CFE844C817}" type="presOf" srcId="{BD988D2A-1E83-4143-92EF-9462E9667E24}" destId="{97DFCA9D-2CA1-4199-89E1-8D80BA4079DB}" srcOrd="0" destOrd="0" presId="urn:microsoft.com/office/officeart/2005/8/layout/cycle1"/>
    <dgm:cxn modelId="{2215D588-183A-483D-B1A1-3CF377160D43}" type="presOf" srcId="{D405B0B8-0493-43E8-AEB7-B9A34F80545F}" destId="{5F5CA807-6AAB-4B70-BE36-472EC46AC2B6}" srcOrd="0" destOrd="0" presId="urn:microsoft.com/office/officeart/2005/8/layout/cycle1"/>
    <dgm:cxn modelId="{21B60336-F73B-4C6B-A2F5-0F85C7C67BF4}" srcId="{95FFF2D3-06B1-45E9-9B0C-FC5D7DBAE4B9}" destId="{179058BD-E0FA-46C3-8842-962118E56954}" srcOrd="1" destOrd="0" parTransId="{A63FA8EB-E1D4-4809-8E81-7251E7550F9D}" sibTransId="{BD988D2A-1E83-4143-92EF-9462E9667E24}"/>
    <dgm:cxn modelId="{2FDB0E29-9C2D-446D-AA3E-4F64DA28DC85}" type="presOf" srcId="{6B84C410-0F49-47AF-8F7E-8BA19D8275AB}" destId="{3A1EE39E-3EE6-4455-A2F8-39F045FA79B2}" srcOrd="0" destOrd="0" presId="urn:microsoft.com/office/officeart/2005/8/layout/cycle1"/>
    <dgm:cxn modelId="{3E16E0FB-6F0F-47E8-8E9A-D9D322037071}" srcId="{95FFF2D3-06B1-45E9-9B0C-FC5D7DBAE4B9}" destId="{E56D49AB-9D4F-4F5F-8161-95B6989AB01F}" srcOrd="3" destOrd="0" parTransId="{DA4F3E8E-9F0B-47D6-BE05-7439603954A9}" sibTransId="{486D0B7C-0FF2-4E6E-9298-2457BBA65CFA}"/>
    <dgm:cxn modelId="{89BF3B86-5C8C-45DB-9342-F920B18BE9AE}" type="presParOf" srcId="{318F7F84-4C8C-4444-986A-DADFB7A00C6F}" destId="{38A57484-328E-46B8-8CB4-FE9CB9A5F28C}" srcOrd="0" destOrd="0" presId="urn:microsoft.com/office/officeart/2005/8/layout/cycle1"/>
    <dgm:cxn modelId="{E7530B2C-8C84-4145-9118-50A653B4B0C8}" type="presParOf" srcId="{318F7F84-4C8C-4444-986A-DADFB7A00C6F}" destId="{5283525E-4DD7-4132-83D1-DCC1B91AD1FF}" srcOrd="1" destOrd="0" presId="urn:microsoft.com/office/officeart/2005/8/layout/cycle1"/>
    <dgm:cxn modelId="{CEB55D66-4137-4EBA-AF7B-21B7CAA2038D}" type="presParOf" srcId="{318F7F84-4C8C-4444-986A-DADFB7A00C6F}" destId="{3A1EE39E-3EE6-4455-A2F8-39F045FA79B2}" srcOrd="2" destOrd="0" presId="urn:microsoft.com/office/officeart/2005/8/layout/cycle1"/>
    <dgm:cxn modelId="{689139DB-18BE-44A5-9F5C-0DDCD05F5218}" type="presParOf" srcId="{318F7F84-4C8C-4444-986A-DADFB7A00C6F}" destId="{77B8837B-5591-4F66-BCC8-AC783B5D9983}" srcOrd="3" destOrd="0" presId="urn:microsoft.com/office/officeart/2005/8/layout/cycle1"/>
    <dgm:cxn modelId="{BC33030C-7D37-4754-9102-2D166B2A564C}" type="presParOf" srcId="{318F7F84-4C8C-4444-986A-DADFB7A00C6F}" destId="{F50346E6-955E-49FF-8205-636A2BFA919A}" srcOrd="4" destOrd="0" presId="urn:microsoft.com/office/officeart/2005/8/layout/cycle1"/>
    <dgm:cxn modelId="{915559D5-F18C-483D-9EB4-8677764EE740}" type="presParOf" srcId="{318F7F84-4C8C-4444-986A-DADFB7A00C6F}" destId="{97DFCA9D-2CA1-4199-89E1-8D80BA4079DB}" srcOrd="5" destOrd="0" presId="urn:microsoft.com/office/officeart/2005/8/layout/cycle1"/>
    <dgm:cxn modelId="{C4FA895E-BE62-4D80-809C-06028C515991}" type="presParOf" srcId="{318F7F84-4C8C-4444-986A-DADFB7A00C6F}" destId="{82733DBD-52BA-45AB-969D-CAA6E816004D}" srcOrd="6" destOrd="0" presId="urn:microsoft.com/office/officeart/2005/8/layout/cycle1"/>
    <dgm:cxn modelId="{995F6213-EB59-4727-8CE0-6BE2E80EFDA5}" type="presParOf" srcId="{318F7F84-4C8C-4444-986A-DADFB7A00C6F}" destId="{4269C461-76B5-47A7-9412-65529AB22C77}" srcOrd="7" destOrd="0" presId="urn:microsoft.com/office/officeart/2005/8/layout/cycle1"/>
    <dgm:cxn modelId="{130B59AD-A228-4FE9-B74A-24FB59D654B7}" type="presParOf" srcId="{318F7F84-4C8C-4444-986A-DADFB7A00C6F}" destId="{40128F43-00FE-426C-9368-150268027E22}" srcOrd="8" destOrd="0" presId="urn:microsoft.com/office/officeart/2005/8/layout/cycle1"/>
    <dgm:cxn modelId="{D45858C0-67BD-4955-917E-FB1760247F92}" type="presParOf" srcId="{318F7F84-4C8C-4444-986A-DADFB7A00C6F}" destId="{61B64326-0C00-465D-9D80-B152EA64E672}" srcOrd="9" destOrd="0" presId="urn:microsoft.com/office/officeart/2005/8/layout/cycle1"/>
    <dgm:cxn modelId="{4B15ED6E-8E9D-4DA5-807D-615089B4C8AE}" type="presParOf" srcId="{318F7F84-4C8C-4444-986A-DADFB7A00C6F}" destId="{E210FABE-3F66-4E8B-8395-F9B1AE876D9A}" srcOrd="10" destOrd="0" presId="urn:microsoft.com/office/officeart/2005/8/layout/cycle1"/>
    <dgm:cxn modelId="{6EEED308-D23B-4F61-8535-E5D7205A086B}" type="presParOf" srcId="{318F7F84-4C8C-4444-986A-DADFB7A00C6F}" destId="{970D3550-424C-411E-8E30-7E7C934559C0}" srcOrd="11" destOrd="0" presId="urn:microsoft.com/office/officeart/2005/8/layout/cycle1"/>
    <dgm:cxn modelId="{65D0DD54-F3E2-4B6D-ADB9-02A350A4EFC3}" type="presParOf" srcId="{318F7F84-4C8C-4444-986A-DADFB7A00C6F}" destId="{9CD96B1A-753B-4DC8-A5F0-1740A9734746}" srcOrd="12" destOrd="0" presId="urn:microsoft.com/office/officeart/2005/8/layout/cycle1"/>
    <dgm:cxn modelId="{67F8985F-24F2-48C3-A896-32564ADF3F51}" type="presParOf" srcId="{318F7F84-4C8C-4444-986A-DADFB7A00C6F}" destId="{5F5CA807-6AAB-4B70-BE36-472EC46AC2B6}" srcOrd="13" destOrd="0" presId="urn:microsoft.com/office/officeart/2005/8/layout/cycle1"/>
    <dgm:cxn modelId="{ED7BF926-AC6F-4AB2-AB01-286A99D21D89}" type="presParOf" srcId="{318F7F84-4C8C-4444-986A-DADFB7A00C6F}" destId="{8F6D53ED-62C6-4974-9239-0CCEC906DE67}" srcOrd="14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57EEC9-963C-A74D-AAD4-653716E6868D}">
      <dsp:nvSpPr>
        <dsp:cNvPr id="0" name=""/>
        <dsp:cNvSpPr/>
      </dsp:nvSpPr>
      <dsp:spPr>
        <a:xfrm>
          <a:off x="1842" y="0"/>
          <a:ext cx="1808167" cy="330182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Technology</a:t>
          </a:r>
          <a:endParaRPr lang="en-US" sz="2700" kern="1200" dirty="0"/>
        </a:p>
      </dsp:txBody>
      <dsp:txXfrm>
        <a:off x="1842" y="0"/>
        <a:ext cx="1808167" cy="990548"/>
      </dsp:txXfrm>
    </dsp:sp>
    <dsp:sp modelId="{08B2ED3B-66D6-8944-A697-D8403E036221}">
      <dsp:nvSpPr>
        <dsp:cNvPr id="0" name=""/>
        <dsp:cNvSpPr/>
      </dsp:nvSpPr>
      <dsp:spPr>
        <a:xfrm>
          <a:off x="204805" y="1012924"/>
          <a:ext cx="1446533" cy="2144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Technical Coordination Board</a:t>
          </a:r>
          <a:endParaRPr lang="en-US" sz="1800" kern="1200" dirty="0"/>
        </a:p>
      </dsp:txBody>
      <dsp:txXfrm>
        <a:off x="247173" y="1055292"/>
        <a:ext cx="1361797" cy="2060150"/>
      </dsp:txXfrm>
    </dsp:sp>
    <dsp:sp modelId="{4F9F824C-AA00-EF4A-82D1-140F8C9D8665}">
      <dsp:nvSpPr>
        <dsp:cNvPr id="0" name=""/>
        <dsp:cNvSpPr/>
      </dsp:nvSpPr>
      <dsp:spPr>
        <a:xfrm>
          <a:off x="1945622" y="0"/>
          <a:ext cx="1808167" cy="330182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Security</a:t>
          </a:r>
          <a:endParaRPr lang="en-US" sz="2700" kern="1200" dirty="0"/>
        </a:p>
      </dsp:txBody>
      <dsp:txXfrm>
        <a:off x="1945622" y="0"/>
        <a:ext cx="1808167" cy="990548"/>
      </dsp:txXfrm>
    </dsp:sp>
    <dsp:sp modelId="{C11F3355-6AE3-4072-9110-F01FE5B4E186}">
      <dsp:nvSpPr>
        <dsp:cNvPr id="0" name=""/>
        <dsp:cNvSpPr/>
      </dsp:nvSpPr>
      <dsp:spPr>
        <a:xfrm>
          <a:off x="2126439" y="990548"/>
          <a:ext cx="1446533" cy="214618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Security Coordination Group</a:t>
          </a:r>
          <a:endParaRPr lang="en-US" sz="1800" kern="1200" dirty="0"/>
        </a:p>
      </dsp:txBody>
      <dsp:txXfrm>
        <a:off x="2168807" y="1032916"/>
        <a:ext cx="1361797" cy="2061451"/>
      </dsp:txXfrm>
    </dsp:sp>
    <dsp:sp modelId="{FDC9BE7C-721E-46A1-A34E-8EE47B50E3C0}">
      <dsp:nvSpPr>
        <dsp:cNvPr id="0" name=""/>
        <dsp:cNvSpPr/>
      </dsp:nvSpPr>
      <dsp:spPr>
        <a:xfrm>
          <a:off x="3889402" y="0"/>
          <a:ext cx="1808167" cy="330182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smtClean="0"/>
            <a:t>Operations</a:t>
          </a:r>
          <a:endParaRPr lang="en-GB" sz="2700" kern="1200"/>
        </a:p>
      </dsp:txBody>
      <dsp:txXfrm>
        <a:off x="3889402" y="0"/>
        <a:ext cx="1808167" cy="990548"/>
      </dsp:txXfrm>
    </dsp:sp>
    <dsp:sp modelId="{3653C915-2BA8-D046-A7DA-5E5B02FBFE31}">
      <dsp:nvSpPr>
        <dsp:cNvPr id="0" name=""/>
        <dsp:cNvSpPr/>
      </dsp:nvSpPr>
      <dsp:spPr>
        <a:xfrm>
          <a:off x="4070218" y="990548"/>
          <a:ext cx="1446533" cy="214618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Operations Management Board</a:t>
          </a:r>
          <a:endParaRPr lang="en-US" sz="1800" kern="1200" dirty="0"/>
        </a:p>
      </dsp:txBody>
      <dsp:txXfrm>
        <a:off x="4112586" y="1032916"/>
        <a:ext cx="1361797" cy="2061451"/>
      </dsp:txXfrm>
    </dsp:sp>
    <dsp:sp modelId="{F522C09E-724B-7947-A6DE-CCADAAC87F41}">
      <dsp:nvSpPr>
        <dsp:cNvPr id="0" name=""/>
        <dsp:cNvSpPr/>
      </dsp:nvSpPr>
      <dsp:spPr>
        <a:xfrm>
          <a:off x="5833182" y="0"/>
          <a:ext cx="1808167" cy="330182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Users</a:t>
          </a:r>
          <a:endParaRPr lang="en-US" sz="2700" kern="1200" dirty="0"/>
        </a:p>
      </dsp:txBody>
      <dsp:txXfrm>
        <a:off x="5833182" y="0"/>
        <a:ext cx="1808167" cy="990548"/>
      </dsp:txXfrm>
    </dsp:sp>
    <dsp:sp modelId="{B8C10021-6C8E-5843-8121-648E34210D40}">
      <dsp:nvSpPr>
        <dsp:cNvPr id="0" name=""/>
        <dsp:cNvSpPr/>
      </dsp:nvSpPr>
      <dsp:spPr>
        <a:xfrm>
          <a:off x="6033266" y="1013568"/>
          <a:ext cx="1446533" cy="214423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User Community Board</a:t>
          </a:r>
          <a:endParaRPr lang="en-US" sz="1800" kern="1200" dirty="0"/>
        </a:p>
      </dsp:txBody>
      <dsp:txXfrm>
        <a:off x="6075634" y="1055936"/>
        <a:ext cx="1361797" cy="205950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770F19C-784A-4887-BC66-A6799F867013}" type="datetimeFigureOut">
              <a:rPr lang="en-US"/>
              <a:pPr>
                <a:defRPr/>
              </a:pPr>
              <a:t>9/20/2011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97492A5-CA6B-4884-B35F-8B1D82C935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6520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7492A5-CA6B-4884-B35F-8B1D82C935B0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1086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7492A5-CA6B-4884-B35F-8B1D82C935B0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4386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7492A5-CA6B-4884-B35F-8B1D82C935B0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6712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6FC97E-D4CA-4D5D-8F3D-BA3B2C598123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439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7492A5-CA6B-4884-B35F-8B1D82C935B0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1328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7492A5-CA6B-4884-B35F-8B1D82C935B0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7489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7492A5-CA6B-4884-B35F-8B1D82C935B0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2249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6FC97E-D4CA-4D5D-8F3D-BA3B2C598123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6439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7492A5-CA6B-4884-B35F-8B1D82C935B0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52545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7492A5-CA6B-4884-B35F-8B1D82C935B0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64997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7492A5-CA6B-4884-B35F-8B1D82C935B0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0472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7492A5-CA6B-4884-B35F-8B1D82C935B0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28195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fld id="{FEE91FE7-8AE3-45B9-BFE7-FDA62B6FC4BB}" type="datetime5">
              <a:rPr lang="en-US" smtClean="0"/>
              <a:pPr/>
              <a:t>20-Sep-11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9B431ABA-AD42-455F-8F9F-1EB0A974B345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72952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7492A5-CA6B-4884-B35F-8B1D82C935B0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23684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7492A5-CA6B-4884-B35F-8B1D82C935B0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93313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7492A5-CA6B-4884-B35F-8B1D82C935B0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56937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7492A5-CA6B-4884-B35F-8B1D82C935B0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29641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7492A5-CA6B-4884-B35F-8B1D82C935B0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91210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7492A5-CA6B-4884-B35F-8B1D82C935B0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9664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7492A5-CA6B-4884-B35F-8B1D82C935B0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591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6FC97E-D4CA-4D5D-8F3D-BA3B2C598123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5235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7492A5-CA6B-4884-B35F-8B1D82C935B0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3007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6FC97E-D4CA-4D5D-8F3D-BA3B2C598123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8084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7492A5-CA6B-4884-B35F-8B1D82C935B0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796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6FC97E-D4CA-4D5D-8F3D-BA3B2C598123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891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6FC97E-D4CA-4D5D-8F3D-BA3B2C598123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7091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6FC97E-D4CA-4D5D-8F3D-BA3B2C598123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5299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1447800" cy="579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67B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>
              <a:latin typeface="Calibri" pitchFamily="34" charset="0"/>
            </a:endParaRPr>
          </a:p>
        </p:txBody>
      </p:sp>
      <p:grpSp>
        <p:nvGrpSpPr>
          <p:cNvPr id="6" name="Group 21"/>
          <p:cNvGrpSpPr>
            <a:grpSpLocks/>
          </p:cNvGrpSpPr>
          <p:nvPr/>
        </p:nvGrpSpPr>
        <p:grpSpPr bwMode="auto">
          <a:xfrm>
            <a:off x="0" y="0"/>
            <a:ext cx="9215438" cy="1081088"/>
            <a:chOff x="-1" y="0"/>
            <a:chExt cx="9215439" cy="1081088"/>
          </a:xfrm>
        </p:grpSpPr>
        <p:sp>
          <p:nvSpPr>
            <p:cNvPr id="7" name="Rectangle 4"/>
            <p:cNvSpPr>
              <a:spLocks noChangeArrowheads="1"/>
            </p:cNvSpPr>
            <p:nvPr/>
          </p:nvSpPr>
          <p:spPr bwMode="auto">
            <a:xfrm>
              <a:off x="-1" y="0"/>
              <a:ext cx="9144001" cy="1044575"/>
            </a:xfrm>
            <a:prstGeom prst="rect">
              <a:avLst/>
            </a:pr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pic>
          <p:nvPicPr>
            <p:cNvPr id="8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735138" cy="979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9" name="Rectangle 6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0" name="Freeform 7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custGeom>
              <a:avLst/>
              <a:gdLst>
                <a:gd name="T0" fmla="*/ 5000 w 5001"/>
                <a:gd name="T1" fmla="*/ 0 h 2721"/>
                <a:gd name="T2" fmla="*/ 5000 w 5001"/>
                <a:gd name="T3" fmla="*/ 2720 h 2721"/>
                <a:gd name="T4" fmla="*/ 0 w 5001"/>
                <a:gd name="T5" fmla="*/ 2720 h 2721"/>
                <a:gd name="T6" fmla="*/ 2000 w 5001"/>
                <a:gd name="T7" fmla="*/ 0 h 2721"/>
                <a:gd name="T8" fmla="*/ 5000 w 5001"/>
                <a:gd name="T9" fmla="*/ 0 h 27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001" h="2721">
                  <a:moveTo>
                    <a:pt x="5000" y="0"/>
                  </a:moveTo>
                  <a:lnTo>
                    <a:pt x="5000" y="2720"/>
                  </a:lnTo>
                  <a:lnTo>
                    <a:pt x="0" y="2720"/>
                  </a:lnTo>
                  <a:cubicBezTo>
                    <a:pt x="2000" y="2720"/>
                    <a:pt x="0" y="0"/>
                    <a:pt x="2000" y="0"/>
                  </a:cubicBezTo>
                  <a:cubicBezTo>
                    <a:pt x="2667" y="0"/>
                    <a:pt x="4333" y="0"/>
                    <a:pt x="5000" y="0"/>
                  </a:cubicBezTo>
                </a:path>
              </a:pathLst>
            </a:cu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" name="Text Box 12"/>
            <p:cNvSpPr txBox="1">
              <a:spLocks noChangeArrowheads="1"/>
            </p:cNvSpPr>
            <p:nvPr/>
          </p:nvSpPr>
          <p:spPr bwMode="auto">
            <a:xfrm>
              <a:off x="6551613" y="503238"/>
              <a:ext cx="2663825" cy="577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5000" rIns="90000" bIns="45000"/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GB" sz="3200" b="1">
                  <a:solidFill>
                    <a:srgbClr val="FFFFFF"/>
                  </a:solidFill>
                  <a:ea typeface="SimSun" pitchFamily="2" charset="-122"/>
                  <a:cs typeface="Arial" charset="0"/>
                </a:rPr>
                <a:t>EGI-InSPIRE</a:t>
              </a:r>
            </a:p>
          </p:txBody>
        </p:sp>
      </p:grp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5713413"/>
            <a:ext cx="7810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5640388"/>
            <a:ext cx="1447800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4" name="Rectangle 17"/>
          <p:cNvSpPr>
            <a:spLocks noChangeArrowheads="1"/>
          </p:cNvSpPr>
          <p:nvPr/>
        </p:nvSpPr>
        <p:spPr bwMode="auto">
          <a:xfrm>
            <a:off x="7667625" y="6586538"/>
            <a:ext cx="14478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 algn="r">
              <a:spcBef>
                <a:spcPts val="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200">
                <a:solidFill>
                  <a:srgbClr val="FFFFFF"/>
                </a:solidFill>
                <a:ea typeface="SimSun" pitchFamily="2" charset="-122"/>
                <a:cs typeface="Arial" charset="0"/>
              </a:rPr>
              <a:t>www.egi.eu</a:t>
            </a:r>
          </a:p>
        </p:txBody>
      </p:sp>
      <p:sp>
        <p:nvSpPr>
          <p:cNvPr id="15" name="Rectangle 18"/>
          <p:cNvSpPr>
            <a:spLocks noChangeArrowheads="1"/>
          </p:cNvSpPr>
          <p:nvPr/>
        </p:nvSpPr>
        <p:spPr bwMode="auto">
          <a:xfrm>
            <a:off x="53975" y="6605588"/>
            <a:ext cx="22860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ts val="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200">
                <a:solidFill>
                  <a:srgbClr val="FFFFFF"/>
                </a:solidFill>
                <a:ea typeface="SimSun" pitchFamily="2" charset="-122"/>
                <a:cs typeface="Arial" charset="0"/>
              </a:rPr>
              <a:t>EGI-InSPIRE RI-261323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19672" y="2130425"/>
            <a:ext cx="7200800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67744" y="3886200"/>
            <a:ext cx="5832648" cy="1343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8DD6DC5F-64C1-4481-B7F4-A025EE92CBDB}" type="datetime1">
              <a:rPr lang="en-US" smtClean="0"/>
              <a:t>9/20/2011</a:t>
            </a:fld>
            <a:endParaRPr lang="en-US" dirty="0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EGI-InSPIRE Update, Lyon 2011</a:t>
            </a:r>
            <a:endParaRPr lang="en-US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75475" y="6356350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22EAEA14-DBF8-43B4-9A3C-B987AA546CB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34705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188" y="1412776"/>
            <a:ext cx="8075612" cy="4525963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7C989D-3814-4CC4-B20D-39B1E89B2D57}" type="datetime1">
              <a:rPr lang="en-US" smtClean="0"/>
              <a:t>9/20/2011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EGI-InSPIRE Update, Lyon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398377-E93E-4F4D-B216-752D7869D54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51448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882F18-77ED-4C93-92F2-B8927427E5AF}" type="datetime1">
              <a:rPr lang="en-US" smtClean="0"/>
              <a:t>9/20/2011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EGI-InSPIRE Update, Lyon 2011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863DA0-BE5D-4633-87E3-85A0E7012BF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32692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EGI-InSPIRE Update, Lyon 2011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3BA7E-98DB-430E-AE39-8AE2A08777D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90180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2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983674" y="1878061"/>
            <a:ext cx="5069994" cy="2478424"/>
          </a:xfrm>
          <a:prstGeom prst="rect">
            <a:avLst/>
          </a:prstGeom>
          <a:noFill/>
        </p:spPr>
        <p:txBody>
          <a:bodyPr lIns="72000" tIns="72000" rIns="72000" bIns="72000" anchor="ctr">
            <a:normAutofit/>
          </a:bodyPr>
          <a:lstStyle>
            <a:lvl1pPr algn="l">
              <a:lnSpc>
                <a:spcPct val="100000"/>
              </a:lnSpc>
              <a:defRPr sz="40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983383" y="4566940"/>
            <a:ext cx="5070285" cy="4001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FontTx/>
              <a:buNone/>
              <a:defRPr sz="2000" baseline="0">
                <a:solidFill>
                  <a:srgbClr val="FFFFFF"/>
                </a:solidFill>
                <a:latin typeface="Arial"/>
              </a:defRPr>
            </a:lvl1pPr>
            <a:lvl2pPr>
              <a:buFontTx/>
              <a:buNone/>
              <a:defRPr sz="2000"/>
            </a:lvl2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08686483"/>
      </p:ext>
    </p:extLst>
  </p:cSld>
  <p:clrMapOvr>
    <a:masterClrMapping/>
  </p:clrMapOvr>
  <p:transition spd="slow" advTm="15000"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Box 2"/>
          <p:cNvSpPr txBox="1"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67B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>
              <a:latin typeface="Calibri" pitchFamily="34" charset="0"/>
            </a:endParaRPr>
          </a:p>
        </p:txBody>
      </p:sp>
      <p:grpSp>
        <p:nvGrpSpPr>
          <p:cNvPr id="1027" name="Group 12"/>
          <p:cNvGrpSpPr>
            <a:grpSpLocks/>
          </p:cNvGrpSpPr>
          <p:nvPr/>
        </p:nvGrpSpPr>
        <p:grpSpPr bwMode="auto">
          <a:xfrm>
            <a:off x="0" y="0"/>
            <a:ext cx="9144000" cy="1044575"/>
            <a:chOff x="-1" y="0"/>
            <a:chExt cx="9144001" cy="1044575"/>
          </a:xfrm>
        </p:grpSpPr>
        <p:sp>
          <p:nvSpPr>
            <p:cNvPr id="1035" name="Rectangle 4"/>
            <p:cNvSpPr>
              <a:spLocks noChangeArrowheads="1"/>
            </p:cNvSpPr>
            <p:nvPr/>
          </p:nvSpPr>
          <p:spPr bwMode="auto">
            <a:xfrm>
              <a:off x="-1" y="0"/>
              <a:ext cx="9144001" cy="1044575"/>
            </a:xfrm>
            <a:prstGeom prst="rect">
              <a:avLst/>
            </a:pr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pic>
          <p:nvPicPr>
            <p:cNvPr id="1036" name="Picture 5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735138" cy="979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1037" name="Rectangle 6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038" name="Freeform 7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custGeom>
              <a:avLst/>
              <a:gdLst>
                <a:gd name="T0" fmla="*/ 5000 w 5001"/>
                <a:gd name="T1" fmla="*/ 0 h 2721"/>
                <a:gd name="T2" fmla="*/ 5000 w 5001"/>
                <a:gd name="T3" fmla="*/ 2720 h 2721"/>
                <a:gd name="T4" fmla="*/ 0 w 5001"/>
                <a:gd name="T5" fmla="*/ 2720 h 2721"/>
                <a:gd name="T6" fmla="*/ 2000 w 5001"/>
                <a:gd name="T7" fmla="*/ 0 h 2721"/>
                <a:gd name="T8" fmla="*/ 5000 w 5001"/>
                <a:gd name="T9" fmla="*/ 0 h 27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001" h="2721">
                  <a:moveTo>
                    <a:pt x="5000" y="0"/>
                  </a:moveTo>
                  <a:lnTo>
                    <a:pt x="5000" y="2720"/>
                  </a:lnTo>
                  <a:lnTo>
                    <a:pt x="0" y="2720"/>
                  </a:lnTo>
                  <a:cubicBezTo>
                    <a:pt x="2000" y="2720"/>
                    <a:pt x="0" y="0"/>
                    <a:pt x="2000" y="0"/>
                  </a:cubicBezTo>
                  <a:cubicBezTo>
                    <a:pt x="2667" y="0"/>
                    <a:pt x="4333" y="0"/>
                    <a:pt x="5000" y="0"/>
                  </a:cubicBezTo>
                </a:path>
              </a:pathLst>
            </a:cu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2124075" y="115888"/>
            <a:ext cx="6840538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11188" y="1600200"/>
            <a:ext cx="807561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913" y="63769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4A682C9-5046-4476-9A14-4877B81411FE}" type="datetime1">
              <a:rPr lang="en-US" smtClean="0"/>
              <a:t>9/20/2011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EGI-InSPIRE Update, Lyon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9925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8DD9860-ACC9-49BC-B813-ADA150F23C1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33" name="Rectangle 17"/>
          <p:cNvSpPr>
            <a:spLocks noChangeArrowheads="1"/>
          </p:cNvSpPr>
          <p:nvPr/>
        </p:nvSpPr>
        <p:spPr bwMode="auto">
          <a:xfrm>
            <a:off x="7667625" y="6586538"/>
            <a:ext cx="14478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 algn="r">
              <a:spcBef>
                <a:spcPts val="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200">
                <a:solidFill>
                  <a:srgbClr val="FFFFFF"/>
                </a:solidFill>
                <a:ea typeface="SimSun" pitchFamily="2" charset="-122"/>
                <a:cs typeface="Arial" charset="0"/>
              </a:rPr>
              <a:t>www.egi.eu</a:t>
            </a:r>
          </a:p>
        </p:txBody>
      </p:sp>
      <p:sp>
        <p:nvSpPr>
          <p:cNvPr id="1034" name="Rectangle 18"/>
          <p:cNvSpPr>
            <a:spLocks noChangeArrowheads="1"/>
          </p:cNvSpPr>
          <p:nvPr/>
        </p:nvSpPr>
        <p:spPr bwMode="auto">
          <a:xfrm>
            <a:off x="53975" y="6605588"/>
            <a:ext cx="22860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ts val="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200">
                <a:solidFill>
                  <a:srgbClr val="FFFFFF"/>
                </a:solidFill>
                <a:ea typeface="SimSun" pitchFamily="2" charset="-122"/>
                <a:cs typeface="Arial" charset="0"/>
              </a:rPr>
              <a:t>EGI-InSPIRE RI-261323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0" r:id="rId2"/>
    <p:sldLayoutId id="2147483661" r:id="rId3"/>
    <p:sldLayoutId id="2147483663" r:id="rId4"/>
    <p:sldLayoutId id="2147483664" r:id="rId5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4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4" Type="http://schemas.openxmlformats.org/officeDocument/2006/relationships/image" Target="../media/image18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hyperlink" Target="http://www.gridcast.org/" TargetMode="External"/><Relationship Id="rId7" Type="http://schemas.openxmlformats.org/officeDocument/2006/relationships/hyperlink" Target="http://www.egi.eu/blog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youtube.com/europeangrid" TargetMode="External"/><Relationship Id="rId11" Type="http://schemas.openxmlformats.org/officeDocument/2006/relationships/image" Target="../media/image29.jpeg"/><Relationship Id="rId5" Type="http://schemas.openxmlformats.org/officeDocument/2006/relationships/hyperlink" Target="http://www.flickr.com/photos/european_grid_initiative" TargetMode="External"/><Relationship Id="rId10" Type="http://schemas.openxmlformats.org/officeDocument/2006/relationships/image" Target="../media/image28.png"/><Relationship Id="rId4" Type="http://schemas.openxmlformats.org/officeDocument/2006/relationships/hyperlink" Target="http://twitter.com/egi_inspire" TargetMode="External"/><Relationship Id="rId9" Type="http://schemas.openxmlformats.org/officeDocument/2006/relationships/image" Target="../media/image2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egi.eu/collaoboration/" TargetMode="Externa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EGI-</a:t>
            </a:r>
            <a:r>
              <a:rPr lang="en-GB" dirty="0" err="1" smtClean="0"/>
              <a:t>InSPIRE</a:t>
            </a:r>
            <a:r>
              <a:rPr lang="en-GB" dirty="0" smtClean="0"/>
              <a:t>: Current Status &amp; Future Plans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Steven Newhouse</a:t>
            </a:r>
          </a:p>
          <a:p>
            <a:r>
              <a:rPr lang="en-GB" dirty="0" smtClean="0"/>
              <a:t>EGI-</a:t>
            </a:r>
            <a:r>
              <a:rPr lang="en-GB" dirty="0" err="1" smtClean="0"/>
              <a:t>InSPIRE</a:t>
            </a:r>
            <a:r>
              <a:rPr lang="en-GB" dirty="0" smtClean="0"/>
              <a:t> Project Director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EGI-InSPIRE Update, Lyon 2011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EAEA14-DBF8-43B4-9A3C-B987AA546CB3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7084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UMD Releases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EGI-InSPIRE Update, Lyon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398377-E93E-4F4D-B216-752D7869D54D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11188" y="1268760"/>
            <a:ext cx="8075612" cy="4896543"/>
          </a:xfrm>
        </p:spPr>
        <p:txBody>
          <a:bodyPr/>
          <a:lstStyle/>
          <a:p>
            <a:r>
              <a:rPr lang="en-US" sz="2400" dirty="0" smtClean="0"/>
              <a:t>UMD 1.0.0 (11 July 2011)</a:t>
            </a:r>
          </a:p>
          <a:p>
            <a:pPr lvl="1"/>
            <a:r>
              <a:rPr lang="en-US" sz="2000" dirty="0" smtClean="0"/>
              <a:t>29 EMI products</a:t>
            </a:r>
          </a:p>
          <a:p>
            <a:pPr lvl="1"/>
            <a:r>
              <a:rPr lang="en-US" sz="2000" dirty="0" smtClean="0"/>
              <a:t>Security (8), Information (3), Operations (2), Storage (1), Data (1), Compute (10) and Clients (4)</a:t>
            </a:r>
          </a:p>
          <a:p>
            <a:r>
              <a:rPr lang="en-US" sz="2400" dirty="0" smtClean="0"/>
              <a:t>UMD 1.1.0 (1 August 2011)</a:t>
            </a:r>
          </a:p>
          <a:p>
            <a:pPr lvl="1"/>
            <a:r>
              <a:rPr lang="en-US" sz="2000" dirty="0" smtClean="0"/>
              <a:t>2 new EMI products and 5 updated EMI products</a:t>
            </a:r>
          </a:p>
          <a:p>
            <a:pPr lvl="1"/>
            <a:r>
              <a:rPr lang="en-US" sz="2000" dirty="0" smtClean="0"/>
              <a:t>Security (2), Information (3), Storage (1), Compute (1)</a:t>
            </a:r>
          </a:p>
          <a:p>
            <a:r>
              <a:rPr lang="en-US" sz="2400" dirty="0" smtClean="0"/>
              <a:t>UMD 1.2.0 (13 September </a:t>
            </a:r>
            <a:r>
              <a:rPr lang="en-US" sz="2400" dirty="0"/>
              <a:t>2011)</a:t>
            </a:r>
          </a:p>
          <a:p>
            <a:pPr lvl="1"/>
            <a:r>
              <a:rPr lang="en-US" sz="2000" dirty="0" smtClean="0"/>
              <a:t>5 </a:t>
            </a:r>
            <a:r>
              <a:rPr lang="en-US" sz="2000" dirty="0"/>
              <a:t>new EMI </a:t>
            </a:r>
            <a:r>
              <a:rPr lang="en-US" sz="2000" dirty="0" smtClean="0"/>
              <a:t>and IGE products</a:t>
            </a:r>
            <a:r>
              <a:rPr lang="en-US" sz="2000" dirty="0"/>
              <a:t>, and </a:t>
            </a:r>
            <a:r>
              <a:rPr lang="en-US" sz="2000" dirty="0" smtClean="0"/>
              <a:t>4 updated </a:t>
            </a:r>
            <a:r>
              <a:rPr lang="en-US" sz="2000" dirty="0"/>
              <a:t>EMI </a:t>
            </a:r>
            <a:r>
              <a:rPr lang="en-US" sz="2000" dirty="0" smtClean="0"/>
              <a:t>products</a:t>
            </a:r>
          </a:p>
          <a:p>
            <a:pPr lvl="1"/>
            <a:r>
              <a:rPr lang="en-US" sz="2000" dirty="0" smtClean="0"/>
              <a:t>Security </a:t>
            </a:r>
            <a:r>
              <a:rPr lang="en-US" sz="2000" dirty="0"/>
              <a:t>(2), </a:t>
            </a:r>
            <a:r>
              <a:rPr lang="en-US" sz="2000" dirty="0" smtClean="0"/>
              <a:t>Information (1), Storage (2), Data (1), Compute (2), Clients (1)</a:t>
            </a:r>
          </a:p>
          <a:p>
            <a:pPr lvl="1"/>
            <a:endParaRPr lang="en-US" sz="2000" dirty="0" smtClean="0"/>
          </a:p>
          <a:p>
            <a:pPr marL="0" indent="0" algn="ctr">
              <a:buNone/>
            </a:pPr>
            <a:r>
              <a:rPr lang="en-US" dirty="0" smtClean="0">
                <a:solidFill>
                  <a:srgbClr val="FF0000"/>
                </a:solidFill>
              </a:rPr>
              <a:t>http://repository.egi.eu</a:t>
            </a:r>
          </a:p>
          <a:p>
            <a:pPr marL="457200" lvl="1" indent="0">
              <a:buNone/>
            </a:pPr>
            <a:endParaRPr lang="en-GB" sz="20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1" y="5445224"/>
            <a:ext cx="1905000" cy="866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5253142"/>
            <a:ext cx="2267744" cy="1031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9650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Software &amp; Services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268760"/>
            <a:ext cx="4608884" cy="4525963"/>
          </a:xfrm>
        </p:spPr>
        <p:txBody>
          <a:bodyPr/>
          <a:lstStyle/>
          <a:p>
            <a:r>
              <a:rPr lang="en-GB" dirty="0" smtClean="0"/>
              <a:t>Central Services</a:t>
            </a:r>
          </a:p>
          <a:p>
            <a:pPr lvl="1"/>
            <a:r>
              <a:rPr lang="en-GB" dirty="0" smtClean="0"/>
              <a:t>Software: Dashboards, </a:t>
            </a:r>
            <a:r>
              <a:rPr lang="en-GB" dirty="0" err="1" smtClean="0"/>
              <a:t>AppDB</a:t>
            </a:r>
            <a:r>
              <a:rPr lang="en-GB" dirty="0" smtClean="0"/>
              <a:t>, Training, Ganga, DIANE, ….</a:t>
            </a:r>
          </a:p>
          <a:p>
            <a:pPr lvl="1"/>
            <a:r>
              <a:rPr lang="en-GB" dirty="0" smtClean="0"/>
              <a:t>Support: MPI, Workflow, VO, ….</a:t>
            </a:r>
          </a:p>
          <a:p>
            <a:r>
              <a:rPr lang="en-GB" dirty="0" smtClean="0"/>
              <a:t>Domain Services</a:t>
            </a:r>
          </a:p>
          <a:p>
            <a:pPr lvl="1"/>
            <a:r>
              <a:rPr lang="en-GB" dirty="0" smtClean="0"/>
              <a:t>HEP, LS, ES, A&amp;A</a:t>
            </a:r>
          </a:p>
          <a:p>
            <a:r>
              <a:rPr lang="en-GB" dirty="0" smtClean="0"/>
              <a:t>Community Services</a:t>
            </a:r>
          </a:p>
          <a:p>
            <a:pPr lvl="1"/>
            <a:r>
              <a:rPr lang="en-GB" dirty="0" smtClean="0"/>
              <a:t>NGIs, projects, …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7664" y="1052736"/>
            <a:ext cx="3816424" cy="5013020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82330" y="2676608"/>
            <a:ext cx="5346254" cy="3632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EGI-InSPIRE Update, Lyon 2011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398377-E93E-4F4D-B216-752D7869D54D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9416" y="3380709"/>
            <a:ext cx="4681096" cy="2928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8"/>
          <p:cNvSpPr/>
          <p:nvPr/>
        </p:nvSpPr>
        <p:spPr>
          <a:xfrm>
            <a:off x="35496" y="4149080"/>
            <a:ext cx="4968552" cy="2160240"/>
          </a:xfrm>
          <a:prstGeom prst="rect">
            <a:avLst/>
          </a:prstGeom>
          <a:ln w="5715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200" b="1" dirty="0" smtClean="0"/>
              <a:t>EGI Gadgets</a:t>
            </a:r>
          </a:p>
          <a:p>
            <a:pPr algn="ctr"/>
            <a:r>
              <a:rPr lang="en-GB" sz="2000" dirty="0" smtClean="0"/>
              <a:t>www.egi.eu/user-support/gadgets</a:t>
            </a:r>
          </a:p>
          <a:p>
            <a:pPr algn="ctr"/>
            <a:endParaRPr lang="en-GB" sz="2000" dirty="0"/>
          </a:p>
          <a:p>
            <a:pPr marL="342900" indent="-342900">
              <a:buFont typeface="Arial" pitchFamily="34" charset="0"/>
              <a:buChar char="•"/>
            </a:pPr>
            <a:r>
              <a:rPr lang="en-GB" sz="2000" dirty="0" smtClean="0"/>
              <a:t>www.egi.eu/user-support/gadgets/appdb</a:t>
            </a:r>
            <a:endParaRPr lang="en-GB" sz="2000" dirty="0"/>
          </a:p>
          <a:p>
            <a:pPr marL="342900" indent="-342900">
              <a:buFont typeface="Arial" pitchFamily="34" charset="0"/>
              <a:buChar char="•"/>
            </a:pPr>
            <a:r>
              <a:rPr lang="en-GB" sz="2000" dirty="0"/>
              <a:t>www.egi.eu/user-support/gadgets/rt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000" dirty="0" smtClean="0"/>
              <a:t>www.egi.eu/user-support/gadgets/training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00846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4075" y="94622"/>
            <a:ext cx="6840538" cy="865187"/>
          </a:xfrm>
        </p:spPr>
        <p:txBody>
          <a:bodyPr/>
          <a:lstStyle/>
          <a:p>
            <a:r>
              <a:rPr lang="en-GB" dirty="0" smtClean="0"/>
              <a:t>EGI Usage (July 2011)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EGI-InSPIRE Update, Lyon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5546455" y="1052736"/>
            <a:ext cx="359754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lvl="0" indent="0" eaLnBrk="1" hangingPunct="1"/>
            <a:r>
              <a:rPr lang="en-GB" sz="1800" b="1" dirty="0" smtClean="0">
                <a:solidFill>
                  <a:prstClr val="black"/>
                </a:solidFill>
                <a:latin typeface="Arial" pitchFamily="34" charset="0"/>
              </a:rPr>
              <a:t>Year to Year Increase</a:t>
            </a:r>
          </a:p>
          <a:p>
            <a:pPr marL="0" lvl="0" indent="0" eaLnBrk="1" hangingPunct="1"/>
            <a:r>
              <a:rPr lang="en-GB" sz="1800" dirty="0" smtClean="0">
                <a:solidFill>
                  <a:prstClr val="black"/>
                </a:solidFill>
                <a:latin typeface="Arial" pitchFamily="34" charset="0"/>
              </a:rPr>
              <a:t>19,980 End-users (+61%)</a:t>
            </a:r>
            <a:endParaRPr lang="en-GB" sz="1800" dirty="0">
              <a:solidFill>
                <a:srgbClr val="FF0000"/>
              </a:solidFill>
              <a:latin typeface="Arial" pitchFamily="34" charset="0"/>
            </a:endParaRPr>
          </a:p>
          <a:p>
            <a:pPr marL="0" lvl="0" indent="0" eaLnBrk="1" hangingPunct="1"/>
            <a:r>
              <a:rPr lang="en-GB" sz="1800" dirty="0" smtClean="0">
                <a:solidFill>
                  <a:prstClr val="black"/>
                </a:solidFill>
                <a:latin typeface="Arial" pitchFamily="34" charset="0"/>
              </a:rPr>
              <a:t>278 VOs (+17.7</a:t>
            </a:r>
            <a:r>
              <a:rPr lang="en-GB" sz="1800" dirty="0">
                <a:solidFill>
                  <a:prstClr val="black"/>
                </a:solidFill>
                <a:latin typeface="Arial" pitchFamily="34" charset="0"/>
              </a:rPr>
              <a:t>%)</a:t>
            </a:r>
          </a:p>
          <a:p>
            <a:pPr marL="0" lvl="0" indent="0" eaLnBrk="1" hangingPunct="1"/>
            <a:r>
              <a:rPr lang="en-GB" sz="1800" dirty="0">
                <a:solidFill>
                  <a:prstClr val="black"/>
                </a:solidFill>
                <a:latin typeface="Arial" pitchFamily="34" charset="0"/>
              </a:rPr>
              <a:t>~</a:t>
            </a:r>
            <a:r>
              <a:rPr lang="en-GB" sz="1800" dirty="0" smtClean="0">
                <a:solidFill>
                  <a:prstClr val="black"/>
                </a:solidFill>
                <a:latin typeface="Arial" pitchFamily="34" charset="0"/>
              </a:rPr>
              <a:t>30 high activity VOs  (no change)</a:t>
            </a:r>
            <a:endParaRPr lang="en-GB" sz="1800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1052736"/>
            <a:ext cx="556222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Average </a:t>
            </a:r>
            <a:r>
              <a:rPr lang="en-GB" b="1" dirty="0"/>
              <a:t>usage </a:t>
            </a:r>
            <a:r>
              <a:rPr lang="en-GB" b="1" dirty="0" smtClean="0"/>
              <a:t>May 2010-July 2011 </a:t>
            </a:r>
            <a:r>
              <a:rPr lang="en-GB" b="1" dirty="0" err="1"/>
              <a:t>vs</a:t>
            </a:r>
            <a:r>
              <a:rPr lang="en-GB" b="1" dirty="0"/>
              <a:t> </a:t>
            </a:r>
            <a:r>
              <a:rPr lang="en-GB" b="1" dirty="0" smtClean="0"/>
              <a:t>2009-2010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/>
              <a:t>28.9M jobs/month</a:t>
            </a:r>
            <a:r>
              <a:rPr lang="en-GB" dirty="0"/>
              <a:t>, </a:t>
            </a:r>
            <a:r>
              <a:rPr lang="en-GB" dirty="0" smtClean="0"/>
              <a:t>949,000  jobs/day (+ 90%)</a:t>
            </a:r>
            <a:endParaRPr lang="en-GB" dirty="0">
              <a:solidFill>
                <a:srgbClr val="FF000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/>
              <a:t>79.5M CPU </a:t>
            </a:r>
            <a:r>
              <a:rPr lang="en-GB" dirty="0"/>
              <a:t>wall clock hours/month </a:t>
            </a:r>
            <a:r>
              <a:rPr lang="en-GB" dirty="0" smtClean="0"/>
              <a:t>   (+31%)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/>
              <a:t> </a:t>
            </a:r>
            <a:r>
              <a:rPr lang="en-GB" dirty="0" smtClean="0"/>
              <a:t> 2.8M jobs/month for non-HEP users (+47%)</a:t>
            </a:r>
            <a:endParaRPr lang="en-GB" dirty="0"/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4608512" y="3083671"/>
            <a:ext cx="4644008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numCol="2">
            <a:no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b="1" dirty="0" smtClean="0">
                <a:latin typeface="Arial" pitchFamily="34" charset="0"/>
                <a:cs typeface="Arial" pitchFamily="34" charset="0"/>
              </a:rPr>
              <a:t>User Communities</a:t>
            </a:r>
          </a:p>
          <a:p>
            <a:pPr eaLnBrk="1" hangingPunct="1"/>
            <a:r>
              <a:rPr lang="en-US" sz="1800" dirty="0" smtClean="0">
                <a:latin typeface="Arial" pitchFamily="34" charset="0"/>
                <a:cs typeface="Arial" pitchFamily="34" charset="0"/>
              </a:rPr>
              <a:t>Archeology</a:t>
            </a:r>
            <a:endParaRPr lang="en-US" sz="1800" dirty="0">
              <a:latin typeface="Arial" pitchFamily="34" charset="0"/>
              <a:cs typeface="Arial" pitchFamily="34" charset="0"/>
            </a:endParaRPr>
          </a:p>
          <a:p>
            <a:pPr eaLnBrk="1" hangingPunct="1"/>
            <a:r>
              <a:rPr lang="en-US" sz="1800" dirty="0">
                <a:latin typeface="Arial" pitchFamily="34" charset="0"/>
                <a:cs typeface="Arial" pitchFamily="34" charset="0"/>
              </a:rPr>
              <a:t>Astronomy</a:t>
            </a:r>
          </a:p>
          <a:p>
            <a:pPr eaLnBrk="1" hangingPunct="1"/>
            <a:r>
              <a:rPr lang="en-GB" sz="1800" dirty="0">
                <a:latin typeface="Arial" pitchFamily="34" charset="0"/>
                <a:cs typeface="Arial" pitchFamily="34" charset="0"/>
              </a:rPr>
              <a:t>Astrophysics</a:t>
            </a:r>
          </a:p>
          <a:p>
            <a:pPr eaLnBrk="1" hangingPunct="1"/>
            <a:r>
              <a:rPr lang="en-US" sz="1800" dirty="0">
                <a:latin typeface="Arial" pitchFamily="34" charset="0"/>
                <a:cs typeface="Arial" pitchFamily="34" charset="0"/>
              </a:rPr>
              <a:t>Civil Protection</a:t>
            </a:r>
            <a:endParaRPr lang="en-GB" sz="1800" dirty="0">
              <a:latin typeface="Arial" pitchFamily="34" charset="0"/>
              <a:cs typeface="Arial" pitchFamily="34" charset="0"/>
            </a:endParaRPr>
          </a:p>
          <a:p>
            <a:pPr eaLnBrk="1" hangingPunct="1"/>
            <a:r>
              <a:rPr lang="en-GB" sz="1800" dirty="0">
                <a:latin typeface="Arial" pitchFamily="34" charset="0"/>
                <a:cs typeface="Arial" pitchFamily="34" charset="0"/>
              </a:rPr>
              <a:t>Comp. Chemistry</a:t>
            </a:r>
          </a:p>
          <a:p>
            <a:pPr eaLnBrk="1" hangingPunct="1"/>
            <a:r>
              <a:rPr lang="en-GB" sz="1800" dirty="0">
                <a:latin typeface="Arial" pitchFamily="34" charset="0"/>
                <a:cs typeface="Arial" pitchFamily="34" charset="0"/>
              </a:rPr>
              <a:t>Earth Sciences</a:t>
            </a:r>
          </a:p>
          <a:p>
            <a:pPr eaLnBrk="1" hangingPunct="1"/>
            <a:r>
              <a:rPr lang="en-GB" sz="1800" dirty="0" smtClean="0">
                <a:latin typeface="Arial" pitchFamily="34" charset="0"/>
                <a:cs typeface="Arial" pitchFamily="34" charset="0"/>
              </a:rPr>
              <a:t>Finance</a:t>
            </a:r>
          </a:p>
          <a:p>
            <a:pPr eaLnBrk="1" hangingPunct="1"/>
            <a:endParaRPr lang="en-GB" sz="1800" dirty="0">
              <a:latin typeface="Arial" pitchFamily="34" charset="0"/>
              <a:cs typeface="Arial" pitchFamily="34" charset="0"/>
            </a:endParaRPr>
          </a:p>
          <a:p>
            <a:pPr eaLnBrk="1" hangingPunct="1"/>
            <a:r>
              <a:rPr lang="en-GB" sz="1800" dirty="0">
                <a:latin typeface="Arial" pitchFamily="34" charset="0"/>
                <a:cs typeface="Arial" pitchFamily="34" charset="0"/>
              </a:rPr>
              <a:t>Fusion</a:t>
            </a:r>
          </a:p>
          <a:p>
            <a:pPr eaLnBrk="1" hangingPunct="1"/>
            <a:r>
              <a:rPr lang="en-GB" sz="1800" dirty="0">
                <a:latin typeface="Arial" pitchFamily="34" charset="0"/>
                <a:cs typeface="Arial" pitchFamily="34" charset="0"/>
              </a:rPr>
              <a:t>Geophysics</a:t>
            </a:r>
          </a:p>
          <a:p>
            <a:pPr eaLnBrk="1" hangingPunct="1"/>
            <a:r>
              <a:rPr lang="en-US" sz="1800" dirty="0">
                <a:latin typeface="Arial" pitchFamily="34" charset="0"/>
                <a:cs typeface="Arial" pitchFamily="34" charset="0"/>
              </a:rPr>
              <a:t>High Energy Physics</a:t>
            </a:r>
          </a:p>
          <a:p>
            <a:pPr eaLnBrk="1" hangingPunct="1"/>
            <a:r>
              <a:rPr lang="en-GB" sz="1800" dirty="0">
                <a:latin typeface="Arial" pitchFamily="34" charset="0"/>
                <a:cs typeface="Arial" pitchFamily="34" charset="0"/>
              </a:rPr>
              <a:t>Life Sciences</a:t>
            </a:r>
          </a:p>
          <a:p>
            <a:pPr eaLnBrk="1" hangingPunct="1"/>
            <a:r>
              <a:rPr lang="en-GB" sz="1800" dirty="0">
                <a:latin typeface="Arial" pitchFamily="34" charset="0"/>
                <a:cs typeface="Arial" pitchFamily="34" charset="0"/>
              </a:rPr>
              <a:t>Multimedia</a:t>
            </a:r>
          </a:p>
          <a:p>
            <a:pPr eaLnBrk="1" hangingPunct="1"/>
            <a:r>
              <a:rPr lang="en-GB" sz="1800" dirty="0">
                <a:latin typeface="Arial" pitchFamily="34" charset="0"/>
                <a:cs typeface="Arial" pitchFamily="34" charset="0"/>
              </a:rPr>
              <a:t>Material Sciences</a:t>
            </a:r>
          </a:p>
          <a:p>
            <a:pPr lvl="1" eaLnBrk="1" hangingPunct="1"/>
            <a:r>
              <a:rPr lang="en-GB" sz="1800" dirty="0">
                <a:latin typeface="Arial" pitchFamily="34" charset="0"/>
                <a:cs typeface="Arial" pitchFamily="34" charset="0"/>
              </a:rPr>
              <a:t>…</a:t>
            </a:r>
            <a:endParaRPr lang="en-US" sz="1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2166347"/>
            <a:ext cx="4568576" cy="4142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5854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PY1 – EC Assessment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Technical:</a:t>
            </a:r>
          </a:p>
          <a:p>
            <a:pPr lvl="1"/>
            <a:r>
              <a:rPr lang="en-GB" dirty="0" smtClean="0"/>
              <a:t>All activities established and working well</a:t>
            </a:r>
          </a:p>
          <a:p>
            <a:pPr lvl="1"/>
            <a:r>
              <a:rPr lang="en-GB" dirty="0" smtClean="0"/>
              <a:t>Delivering to the </a:t>
            </a:r>
            <a:r>
              <a:rPr lang="en-GB" dirty="0" err="1" smtClean="0"/>
              <a:t>DoW</a:t>
            </a:r>
            <a:r>
              <a:rPr lang="en-GB" dirty="0" smtClean="0"/>
              <a:t> in PY1</a:t>
            </a:r>
          </a:p>
          <a:p>
            <a:r>
              <a:rPr lang="en-GB" dirty="0" smtClean="0"/>
              <a:t>Administrative:</a:t>
            </a:r>
          </a:p>
          <a:p>
            <a:pPr lvl="1"/>
            <a:r>
              <a:rPr lang="en-GB" dirty="0" smtClean="0"/>
              <a:t>Concern about inconsistent cost &amp; effort</a:t>
            </a:r>
          </a:p>
          <a:p>
            <a:pPr lvl="1"/>
            <a:r>
              <a:rPr lang="en-GB" dirty="0" smtClean="0"/>
              <a:t>Better monitoring of EGI Global Tasks costs</a:t>
            </a:r>
          </a:p>
          <a:p>
            <a:pPr lvl="1"/>
            <a:endParaRPr lang="en-GB" dirty="0" smtClean="0"/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EGI-InSPIRE Update, Lyon 2011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398377-E93E-4F4D-B216-752D7869D54D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8720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EC Recommendations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188" y="1268760"/>
            <a:ext cx="8353300" cy="5112568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Concern about lack of integrated planning</a:t>
            </a:r>
          </a:p>
          <a:p>
            <a:pPr lvl="1"/>
            <a:r>
              <a:rPr lang="en-GB" dirty="0" smtClean="0"/>
              <a:t>NGIs &amp; EGI.eu about sustainability</a:t>
            </a:r>
          </a:p>
          <a:p>
            <a:pPr lvl="1"/>
            <a:r>
              <a:rPr lang="en-GB" dirty="0" smtClean="0"/>
              <a:t>Growth and outreach to new communities</a:t>
            </a:r>
          </a:p>
          <a:p>
            <a:pPr lvl="1"/>
            <a:r>
              <a:rPr lang="en-GB" dirty="0" smtClean="0"/>
              <a:t>Technical planning to support new users</a:t>
            </a:r>
          </a:p>
          <a:p>
            <a:pPr lvl="1"/>
            <a:r>
              <a:rPr lang="en-GB" dirty="0" smtClean="0"/>
              <a:t>Demonstrating added European value</a:t>
            </a:r>
          </a:p>
          <a:p>
            <a:r>
              <a:rPr lang="en-GB" dirty="0" smtClean="0"/>
              <a:t>EGI</a:t>
            </a:r>
          </a:p>
          <a:p>
            <a:pPr lvl="1"/>
            <a:r>
              <a:rPr lang="en-GB" dirty="0" smtClean="0"/>
              <a:t>Change EGI &amp; EGI.eu governance models</a:t>
            </a:r>
          </a:p>
          <a:p>
            <a:pPr lvl="1"/>
            <a:r>
              <a:rPr lang="en-GB" dirty="0" smtClean="0"/>
              <a:t>Better EGI financial monitoring, review &amp; control</a:t>
            </a:r>
          </a:p>
          <a:p>
            <a:pPr lvl="1"/>
            <a:r>
              <a:rPr lang="en-GB" dirty="0" smtClean="0"/>
              <a:t>Business models to support NGI &amp; EGI.eu</a:t>
            </a:r>
            <a:endParaRPr lang="en-GB" dirty="0"/>
          </a:p>
          <a:p>
            <a:r>
              <a:rPr lang="en-GB" dirty="0" smtClean="0"/>
              <a:t>Specific technical issues</a:t>
            </a:r>
          </a:p>
          <a:p>
            <a:pPr lvl="1"/>
            <a:r>
              <a:rPr lang="en-GB" dirty="0" smtClean="0"/>
              <a:t>Website, UMD testing, security, metrics, cloud, ….</a:t>
            </a:r>
          </a:p>
          <a:p>
            <a:pPr lvl="1"/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EGI-InSPIRE Update, Lyon 2011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398377-E93E-4F4D-B216-752D7869D54D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0185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Key EC Message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412776"/>
            <a:ext cx="9036496" cy="4525963"/>
          </a:xfrm>
        </p:spPr>
        <p:txBody>
          <a:bodyPr/>
          <a:lstStyle/>
          <a:p>
            <a:r>
              <a:rPr lang="en-GB" dirty="0" smtClean="0"/>
              <a:t>A production infrastructure is necessary…</a:t>
            </a:r>
          </a:p>
          <a:p>
            <a:pPr lvl="1"/>
            <a:r>
              <a:rPr lang="en-GB" dirty="0" smtClean="0"/>
              <a:t>But it is no longer sufficient for project success</a:t>
            </a:r>
          </a:p>
          <a:p>
            <a:r>
              <a:rPr lang="en-GB" dirty="0" smtClean="0"/>
              <a:t>We need to go beyond our comfort zones</a:t>
            </a:r>
          </a:p>
          <a:p>
            <a:pPr lvl="1"/>
            <a:r>
              <a:rPr lang="en-GB" dirty="0" smtClean="0"/>
              <a:t>Sustainability: What can we truly afford to do?</a:t>
            </a:r>
          </a:p>
          <a:p>
            <a:pPr lvl="1"/>
            <a:r>
              <a:rPr lang="en-GB" dirty="0" smtClean="0"/>
              <a:t>New User Communities: What do they want?</a:t>
            </a:r>
          </a:p>
          <a:p>
            <a:pPr lvl="1"/>
            <a:r>
              <a:rPr lang="en-GB" dirty="0" smtClean="0"/>
              <a:t>Technology: How do we relate to the cloud?</a:t>
            </a:r>
          </a:p>
          <a:p>
            <a:pPr lvl="1"/>
            <a:endParaRPr lang="en-GB" dirty="0" smtClean="0"/>
          </a:p>
          <a:p>
            <a:pPr marL="0" indent="0" algn="ctr">
              <a:buNone/>
            </a:pPr>
            <a:r>
              <a:rPr lang="en-GB" dirty="0" smtClean="0"/>
              <a:t>To succeed </a:t>
            </a:r>
            <a:r>
              <a:rPr lang="en-GB" b="1" i="1" dirty="0" smtClean="0"/>
              <a:t>we will</a:t>
            </a:r>
            <a:r>
              <a:rPr lang="en-GB" dirty="0" smtClean="0"/>
              <a:t> have to change</a:t>
            </a:r>
          </a:p>
          <a:p>
            <a:pPr marL="0" indent="0" algn="ctr">
              <a:buNone/>
            </a:pPr>
            <a:r>
              <a:rPr lang="en-GB" dirty="0" smtClean="0">
                <a:sym typeface="Wingdings" pitchFamily="2" charset="2"/>
              </a:rPr>
              <a:t>EGI-</a:t>
            </a:r>
            <a:r>
              <a:rPr lang="en-GB" dirty="0" err="1" smtClean="0">
                <a:sym typeface="Wingdings" pitchFamily="2" charset="2"/>
              </a:rPr>
              <a:t>InSPIRE</a:t>
            </a:r>
            <a:r>
              <a:rPr lang="en-GB" dirty="0" smtClean="0">
                <a:sym typeface="Wingdings" pitchFamily="2" charset="2"/>
              </a:rPr>
              <a:t> </a:t>
            </a:r>
            <a:r>
              <a:rPr lang="en-GB" b="1" i="1" dirty="0" smtClean="0">
                <a:sym typeface="Wingdings" pitchFamily="2" charset="2"/>
              </a:rPr>
              <a:t>provides</a:t>
            </a:r>
            <a:r>
              <a:rPr lang="en-GB" dirty="0" smtClean="0">
                <a:sym typeface="Wingdings" pitchFamily="2" charset="2"/>
              </a:rPr>
              <a:t> the means for change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EGI-InSPIRE Update, Lyon 2011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398377-E93E-4F4D-B216-752D7869D54D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482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747849" y="1124744"/>
            <a:ext cx="1396152" cy="2088232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Key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Alignment to the Cloud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EGI-InSPIRE Update, Lyon 2011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3BA7E-98DB-430E-AE39-8AE2A08777D6}" type="slidenum">
              <a:rPr lang="en-GB" smtClean="0"/>
              <a:pPr/>
              <a:t>16</a:t>
            </a:fld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35496" y="5109051"/>
            <a:ext cx="2448272" cy="79208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3200" dirty="0" smtClean="0"/>
              <a:t>Infrastructure</a:t>
            </a:r>
            <a:endParaRPr lang="en-GB" sz="3200" dirty="0"/>
          </a:p>
        </p:txBody>
      </p:sp>
      <p:sp>
        <p:nvSpPr>
          <p:cNvPr id="7" name="Rectangle 6"/>
          <p:cNvSpPr/>
          <p:nvPr/>
        </p:nvSpPr>
        <p:spPr>
          <a:xfrm>
            <a:off x="35496" y="4244955"/>
            <a:ext cx="2448272" cy="79208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3200" dirty="0" smtClean="0"/>
              <a:t>Platforms</a:t>
            </a:r>
            <a:endParaRPr lang="en-GB" sz="3200" dirty="0"/>
          </a:p>
        </p:txBody>
      </p:sp>
      <p:sp>
        <p:nvSpPr>
          <p:cNvPr id="8" name="Rectangle 7"/>
          <p:cNvSpPr/>
          <p:nvPr/>
        </p:nvSpPr>
        <p:spPr>
          <a:xfrm>
            <a:off x="35496" y="3380859"/>
            <a:ext cx="2448272" cy="79208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3200" dirty="0" smtClean="0"/>
              <a:t>Software</a:t>
            </a:r>
            <a:endParaRPr lang="en-GB" sz="3200" dirty="0"/>
          </a:p>
        </p:txBody>
      </p:sp>
      <p:grpSp>
        <p:nvGrpSpPr>
          <p:cNvPr id="14" name="Group 13"/>
          <p:cNvGrpSpPr/>
          <p:nvPr/>
        </p:nvGrpSpPr>
        <p:grpSpPr>
          <a:xfrm>
            <a:off x="2627784" y="4231721"/>
            <a:ext cx="4968552" cy="792088"/>
            <a:chOff x="2627784" y="4231721"/>
            <a:chExt cx="4968552" cy="792088"/>
          </a:xfrm>
        </p:grpSpPr>
        <p:sp>
          <p:nvSpPr>
            <p:cNvPr id="11" name="Rectangle 10"/>
            <p:cNvSpPr/>
            <p:nvPr/>
          </p:nvSpPr>
          <p:spPr>
            <a:xfrm>
              <a:off x="2627784" y="4231721"/>
              <a:ext cx="4968552" cy="79208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200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843808" y="4449010"/>
              <a:ext cx="766133" cy="369332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GB" dirty="0" err="1" smtClean="0"/>
                <a:t>gLite</a:t>
              </a:r>
              <a:endParaRPr lang="en-GB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679438" y="4449010"/>
              <a:ext cx="1127210" cy="369332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/>
                <a:t>UNICORE</a:t>
              </a:r>
              <a:endParaRPr lang="en-GB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876145" y="4449010"/>
              <a:ext cx="921746" cy="369332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GB" dirty="0" err="1" smtClean="0"/>
                <a:t>dCache</a:t>
              </a:r>
              <a:endParaRPr lang="en-GB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867388" y="4449010"/>
              <a:ext cx="582199" cy="369332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/>
                <a:t>ARC</a:t>
              </a:r>
              <a:endParaRPr lang="en-GB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519084" y="4449010"/>
              <a:ext cx="840054" cy="369332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/>
                <a:t>Globus</a:t>
              </a:r>
              <a:endParaRPr lang="en-GB" dirty="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2627784" y="3367625"/>
            <a:ext cx="4968552" cy="792088"/>
            <a:chOff x="2627784" y="3367625"/>
            <a:chExt cx="4968552" cy="792088"/>
          </a:xfrm>
        </p:grpSpPr>
        <p:sp>
          <p:nvSpPr>
            <p:cNvPr id="12" name="Rectangle 11"/>
            <p:cNvSpPr/>
            <p:nvPr/>
          </p:nvSpPr>
          <p:spPr>
            <a:xfrm>
              <a:off x="2627784" y="3367625"/>
              <a:ext cx="4968552" cy="79208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200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3093266" y="3440503"/>
              <a:ext cx="1067917" cy="646331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/>
                <a:t>Central Services</a:t>
              </a:r>
              <a:endParaRPr lang="en-GB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4332376" y="3440502"/>
              <a:ext cx="1044116" cy="646331"/>
            </a:xfrm>
            <a:prstGeom prst="rect">
              <a:avLst/>
            </a:prstGeom>
            <a:gradFill>
              <a:gsLst>
                <a:gs pos="0">
                  <a:schemeClr val="accent3">
                    <a:shade val="51000"/>
                    <a:satMod val="130000"/>
                  </a:schemeClr>
                </a:gs>
                <a:gs pos="49000">
                  <a:schemeClr val="accent3">
                    <a:shade val="93000"/>
                    <a:satMod val="130000"/>
                  </a:schemeClr>
                </a:gs>
                <a:gs pos="100000">
                  <a:srgbClr val="FF0000"/>
                </a:gs>
              </a:gsLst>
            </a:gra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/>
                <a:t>Domain Services</a:t>
              </a:r>
              <a:endParaRPr lang="en-GB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5580113" y="3440501"/>
              <a:ext cx="1368151" cy="646331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/>
                <a:t>Community Services</a:t>
              </a:r>
              <a:endParaRPr lang="en-GB" dirty="0"/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2627784" y="1556792"/>
            <a:ext cx="5018551" cy="1288895"/>
            <a:chOff x="3203848" y="1492033"/>
            <a:chExt cx="5018551" cy="1288895"/>
          </a:xfrm>
        </p:grpSpPr>
        <p:pic>
          <p:nvPicPr>
            <p:cNvPr id="39" name="Picture 2" descr="http://t3.gstatic.com/images?q=tbn:ANd9GcRxZirNJaDSMBgCW8ttLiaq-lmmv6bSeXrnnzndTBhfMqJ4ELS7Bw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3848" y="1492035"/>
              <a:ext cx="1288892" cy="12888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" name="Picture 2" descr="http://t3.gstatic.com/images?q=tbn:ANd9GcRxZirNJaDSMBgCW8ttLiaq-lmmv6bSeXrnnzndTBhfMqJ4ELS7Bw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0479" y="1492034"/>
              <a:ext cx="1288892" cy="12888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" name="Picture 2" descr="http://t3.gstatic.com/images?q=tbn:ANd9GcRxZirNJaDSMBgCW8ttLiaq-lmmv6bSeXrnnzndTBhfMqJ4ELS7Bw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82616" y="1492035"/>
              <a:ext cx="1288892" cy="12888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" name="Picture 2" descr="http://t3.gstatic.com/images?q=tbn:ANd9GcRxZirNJaDSMBgCW8ttLiaq-lmmv6bSeXrnnzndTBhfMqJ4ELS7Bw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33507" y="1492033"/>
              <a:ext cx="1288892" cy="12888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3" name="Rectangle 42"/>
          <p:cNvSpPr/>
          <p:nvPr/>
        </p:nvSpPr>
        <p:spPr>
          <a:xfrm>
            <a:off x="35496" y="1196752"/>
            <a:ext cx="2448272" cy="208823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3200" dirty="0" smtClean="0"/>
              <a:t>Virtual Research Communities</a:t>
            </a:r>
          </a:p>
          <a:p>
            <a:pPr algn="ctr"/>
            <a:r>
              <a:rPr lang="en-GB" sz="3200" dirty="0" smtClean="0"/>
              <a:t>(Users)</a:t>
            </a:r>
            <a:endParaRPr lang="en-GB" sz="3200" dirty="0"/>
          </a:p>
        </p:txBody>
      </p:sp>
      <p:grpSp>
        <p:nvGrpSpPr>
          <p:cNvPr id="25" name="Group 24"/>
          <p:cNvGrpSpPr/>
          <p:nvPr/>
        </p:nvGrpSpPr>
        <p:grpSpPr>
          <a:xfrm>
            <a:off x="2627784" y="5095817"/>
            <a:ext cx="4968552" cy="792088"/>
            <a:chOff x="2627784" y="5095817"/>
            <a:chExt cx="4968552" cy="792088"/>
          </a:xfrm>
        </p:grpSpPr>
        <p:sp>
          <p:nvSpPr>
            <p:cNvPr id="10" name="Rectangle 9"/>
            <p:cNvSpPr/>
            <p:nvPr/>
          </p:nvSpPr>
          <p:spPr>
            <a:xfrm>
              <a:off x="2627784" y="5095817"/>
              <a:ext cx="4968552" cy="79208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200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870777" y="5293711"/>
              <a:ext cx="648071" cy="369332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/>
                <a:t>NGI</a:t>
              </a:r>
              <a:endParaRPr lang="en-GB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785616" y="5293711"/>
              <a:ext cx="648071" cy="369332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/>
                <a:t>NGI</a:t>
              </a:r>
              <a:endParaRPr lang="en-GB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649711" y="5293711"/>
              <a:ext cx="720080" cy="369332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/>
                <a:t>EIRO</a:t>
              </a:r>
              <a:endParaRPr lang="en-GB" dirty="0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5657823" y="5285320"/>
              <a:ext cx="648071" cy="369332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/>
                <a:t>NGI</a:t>
              </a:r>
              <a:endParaRPr lang="en-GB" dirty="0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6588225" y="5285320"/>
              <a:ext cx="648071" cy="369332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/>
                <a:t>NGI</a:t>
              </a:r>
              <a:endParaRPr lang="en-GB" dirty="0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7668344" y="3367625"/>
            <a:ext cx="1399306" cy="2509647"/>
            <a:chOff x="7668344" y="3367624"/>
            <a:chExt cx="1399306" cy="2509647"/>
          </a:xfrm>
        </p:grpSpPr>
        <p:sp>
          <p:nvSpPr>
            <p:cNvPr id="49" name="Rectangle 48"/>
            <p:cNvSpPr/>
            <p:nvPr/>
          </p:nvSpPr>
          <p:spPr>
            <a:xfrm rot="16200000">
              <a:off x="7113173" y="3922795"/>
              <a:ext cx="2509647" cy="139930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GB" sz="3200" dirty="0" smtClean="0"/>
                <a:t>Planning &amp; Coordination</a:t>
              </a:r>
              <a:endParaRPr lang="en-GB" sz="3200" dirty="0"/>
            </a:p>
          </p:txBody>
        </p:sp>
        <p:sp>
          <p:nvSpPr>
            <p:cNvPr id="38" name="TextBox 37"/>
            <p:cNvSpPr txBox="1"/>
            <p:nvPr/>
          </p:nvSpPr>
          <p:spPr>
            <a:xfrm rot="16200000">
              <a:off x="7342537" y="4995720"/>
              <a:ext cx="1146378" cy="369332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/>
                <a:t>Support</a:t>
              </a:r>
              <a:endParaRPr lang="en-GB" dirty="0"/>
            </a:p>
          </p:txBody>
        </p:sp>
        <p:sp>
          <p:nvSpPr>
            <p:cNvPr id="48" name="TextBox 47"/>
            <p:cNvSpPr txBox="1"/>
            <p:nvPr/>
          </p:nvSpPr>
          <p:spPr>
            <a:xfrm rot="16200000">
              <a:off x="7411670" y="3785498"/>
              <a:ext cx="1008112" cy="335756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/>
                <a:t>Services</a:t>
              </a:r>
              <a:endParaRPr lang="en-GB" dirty="0"/>
            </a:p>
          </p:txBody>
        </p:sp>
      </p:grpSp>
      <p:sp>
        <p:nvSpPr>
          <p:cNvPr id="50" name="TextBox 49"/>
          <p:cNvSpPr txBox="1"/>
          <p:nvPr/>
        </p:nvSpPr>
        <p:spPr>
          <a:xfrm>
            <a:off x="7884368" y="1484784"/>
            <a:ext cx="1176665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Ecosystem</a:t>
            </a:r>
          </a:p>
          <a:p>
            <a:pPr algn="ctr"/>
            <a:r>
              <a:rPr lang="en-GB" dirty="0" smtClean="0"/>
              <a:t>Partners</a:t>
            </a:r>
            <a:endParaRPr lang="en-GB" dirty="0"/>
          </a:p>
        </p:txBody>
      </p:sp>
      <p:sp>
        <p:nvSpPr>
          <p:cNvPr id="51" name="TextBox 50"/>
          <p:cNvSpPr txBox="1"/>
          <p:nvPr/>
        </p:nvSpPr>
        <p:spPr>
          <a:xfrm>
            <a:off x="7884368" y="2229513"/>
            <a:ext cx="1148095" cy="92333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NGIs + EIRO EGI.eu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57521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3" grpId="0" animBg="1"/>
      <p:bldP spid="50" grpId="0" animBg="1"/>
      <p:bldP spid="5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1720" y="115888"/>
            <a:ext cx="7019925" cy="865187"/>
          </a:xfrm>
        </p:spPr>
        <p:txBody>
          <a:bodyPr/>
          <a:lstStyle/>
          <a:p>
            <a:r>
              <a:rPr lang="en-GB" dirty="0" smtClean="0"/>
              <a:t>Planning &amp; Implementation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23528" y="1567333"/>
            <a:ext cx="8424936" cy="4525963"/>
          </a:xfrm>
        </p:spPr>
        <p:txBody>
          <a:bodyPr/>
          <a:lstStyle/>
          <a:p>
            <a:r>
              <a:rPr lang="en-GB" dirty="0" smtClean="0"/>
              <a:t>Need integrated planning</a:t>
            </a:r>
          </a:p>
          <a:p>
            <a:pPr lvl="1"/>
            <a:r>
              <a:rPr lang="en-GB" dirty="0" smtClean="0"/>
              <a:t>Strategic aims &amp; messages</a:t>
            </a:r>
          </a:p>
          <a:p>
            <a:pPr lvl="1"/>
            <a:r>
              <a:rPr lang="en-GB" dirty="0" smtClean="0"/>
              <a:t>Communication &amp; support</a:t>
            </a:r>
          </a:p>
          <a:p>
            <a:r>
              <a:rPr lang="en-GB" dirty="0" smtClean="0"/>
              <a:t>Need strong implementation</a:t>
            </a:r>
            <a:endParaRPr lang="en-GB" dirty="0"/>
          </a:p>
          <a:p>
            <a:pPr lvl="1"/>
            <a:r>
              <a:rPr lang="en-GB" dirty="0" smtClean="0"/>
              <a:t>The same structures as operations</a:t>
            </a:r>
          </a:p>
          <a:p>
            <a:pPr lvl="1"/>
            <a:r>
              <a:rPr lang="en-GB" dirty="0" smtClean="0"/>
              <a:t>The same focused, dedicated effort</a:t>
            </a:r>
          </a:p>
          <a:p>
            <a:r>
              <a:rPr lang="en-GB" b="1" i="1" dirty="0" smtClean="0"/>
              <a:t>We</a:t>
            </a:r>
            <a:r>
              <a:rPr lang="en-GB" dirty="0" smtClean="0"/>
              <a:t> need </a:t>
            </a:r>
            <a:r>
              <a:rPr lang="en-GB" b="1" i="1" dirty="0" smtClean="0"/>
              <a:t>your</a:t>
            </a:r>
            <a:r>
              <a:rPr lang="en-GB" dirty="0" smtClean="0"/>
              <a:t> cooperation and contribution</a:t>
            </a:r>
          </a:p>
          <a:p>
            <a:pPr lvl="1"/>
            <a:r>
              <a:rPr lang="en-GB" dirty="0" smtClean="0"/>
              <a:t>Improving the delivery of non-operational tasks</a:t>
            </a:r>
            <a:endParaRPr lang="en-GB" dirty="0"/>
          </a:p>
          <a:p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EGI-InSPIRE Update, Lyon 2011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3BA7E-98DB-430E-AE39-8AE2A08777D6}" type="slidenum">
              <a:rPr lang="en-GB" smtClean="0"/>
              <a:pPr/>
              <a:t>17</a:t>
            </a:fld>
            <a:endParaRPr lang="en-GB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848520576"/>
              </p:ext>
            </p:extLst>
          </p:nvPr>
        </p:nvGraphicFramePr>
        <p:xfrm>
          <a:off x="4788024" y="980728"/>
          <a:ext cx="5231904" cy="33843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56015798"/>
              </p:ext>
            </p:extLst>
          </p:nvPr>
        </p:nvGraphicFramePr>
        <p:xfrm>
          <a:off x="611560" y="1124744"/>
          <a:ext cx="7056784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3150666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Graphic spid="6" grpId="0">
        <p:bldAsOne/>
      </p:bldGraphic>
      <p:bldGraphic spid="7" grpId="0">
        <p:bldAsOne/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Down Arrow 51"/>
          <p:cNvSpPr/>
          <p:nvPr/>
        </p:nvSpPr>
        <p:spPr>
          <a:xfrm rot="7640476">
            <a:off x="2930163" y="3343143"/>
            <a:ext cx="484632" cy="1427970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Down Arrow 52"/>
          <p:cNvSpPr/>
          <p:nvPr/>
        </p:nvSpPr>
        <p:spPr>
          <a:xfrm rot="13579041">
            <a:off x="5749204" y="3413232"/>
            <a:ext cx="484632" cy="1427970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Oval 50"/>
          <p:cNvSpPr/>
          <p:nvPr/>
        </p:nvSpPr>
        <p:spPr>
          <a:xfrm>
            <a:off x="220152" y="5301207"/>
            <a:ext cx="8878192" cy="90372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User Communities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5696" y="115888"/>
            <a:ext cx="7488832" cy="865187"/>
          </a:xfrm>
        </p:spPr>
        <p:txBody>
          <a:bodyPr/>
          <a:lstStyle/>
          <a:p>
            <a:r>
              <a:rPr lang="en-GB" sz="4200" dirty="0" smtClean="0"/>
              <a:t>Non-operational Coordination</a:t>
            </a:r>
            <a:endParaRPr lang="en-GB" sz="4200" dirty="0"/>
          </a:p>
        </p:txBody>
      </p:sp>
      <p:sp>
        <p:nvSpPr>
          <p:cNvPr id="4" name="Rectangle 3"/>
          <p:cNvSpPr/>
          <p:nvPr/>
        </p:nvSpPr>
        <p:spPr>
          <a:xfrm>
            <a:off x="76136" y="2204864"/>
            <a:ext cx="2520280" cy="22322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NGI</a:t>
            </a:r>
            <a:endParaRPr lang="en-GB" dirty="0"/>
          </a:p>
        </p:txBody>
      </p:sp>
      <p:sp>
        <p:nvSpPr>
          <p:cNvPr id="5" name="Oval 4"/>
          <p:cNvSpPr/>
          <p:nvPr/>
        </p:nvSpPr>
        <p:spPr>
          <a:xfrm>
            <a:off x="3779912" y="2564904"/>
            <a:ext cx="1728192" cy="15121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EGI.eu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6537424" y="2204864"/>
            <a:ext cx="2520280" cy="22322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NGI</a:t>
            </a:r>
            <a:endParaRPr lang="en-GB" dirty="0"/>
          </a:p>
        </p:txBody>
      </p:sp>
      <p:sp>
        <p:nvSpPr>
          <p:cNvPr id="7" name="Oval 6"/>
          <p:cNvSpPr/>
          <p:nvPr/>
        </p:nvSpPr>
        <p:spPr>
          <a:xfrm>
            <a:off x="1588304" y="2987484"/>
            <a:ext cx="1584176" cy="63722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dirty="0" smtClean="0"/>
              <a:t>NGI Coordinator</a:t>
            </a:r>
            <a:endParaRPr lang="en-GB" dirty="0"/>
          </a:p>
        </p:txBody>
      </p:sp>
      <p:sp>
        <p:nvSpPr>
          <p:cNvPr id="8" name="Oval 7"/>
          <p:cNvSpPr/>
          <p:nvPr/>
        </p:nvSpPr>
        <p:spPr>
          <a:xfrm>
            <a:off x="5961360" y="3002378"/>
            <a:ext cx="1584176" cy="63722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dirty="0" smtClean="0"/>
              <a:t>NGI Coordinator</a:t>
            </a:r>
            <a:endParaRPr lang="en-GB" dirty="0"/>
          </a:p>
        </p:txBody>
      </p:sp>
      <p:sp>
        <p:nvSpPr>
          <p:cNvPr id="10" name="Circular Arrow 9"/>
          <p:cNvSpPr/>
          <p:nvPr/>
        </p:nvSpPr>
        <p:spPr>
          <a:xfrm rot="19735586">
            <a:off x="2979972" y="2712531"/>
            <a:ext cx="978408" cy="978408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3977520"/>
              <a:gd name="adj5" fmla="val 12500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2" name="Circular Arrow 11"/>
          <p:cNvSpPr/>
          <p:nvPr/>
        </p:nvSpPr>
        <p:spPr>
          <a:xfrm rot="9527721">
            <a:off x="2945712" y="2954840"/>
            <a:ext cx="978408" cy="978408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3977520"/>
              <a:gd name="adj5" fmla="val 12500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3" name="Circular Arrow 12"/>
          <p:cNvSpPr/>
          <p:nvPr/>
        </p:nvSpPr>
        <p:spPr>
          <a:xfrm rot="19735586">
            <a:off x="5427517" y="2712531"/>
            <a:ext cx="978408" cy="978408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3977520"/>
              <a:gd name="adj5" fmla="val 12500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4" name="Circular Arrow 13"/>
          <p:cNvSpPr/>
          <p:nvPr/>
        </p:nvSpPr>
        <p:spPr>
          <a:xfrm rot="9527721">
            <a:off x="5393257" y="2954840"/>
            <a:ext cx="978408" cy="978408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3977520"/>
              <a:gd name="adj5" fmla="val 12500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179512" y="1124744"/>
            <a:ext cx="8878192" cy="50405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National &amp; European Policy, Planning and Funding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6" name="Up-Down Arrow 15"/>
          <p:cNvSpPr/>
          <p:nvPr/>
        </p:nvSpPr>
        <p:spPr>
          <a:xfrm>
            <a:off x="1043608" y="1556792"/>
            <a:ext cx="484632" cy="608076"/>
          </a:xfrm>
          <a:prstGeom prst="upDownArrow">
            <a:avLst>
              <a:gd name="adj1" fmla="val 50000"/>
              <a:gd name="adj2" fmla="val 37421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Up-Down Arrow 16"/>
          <p:cNvSpPr/>
          <p:nvPr/>
        </p:nvSpPr>
        <p:spPr>
          <a:xfrm>
            <a:off x="7545536" y="1586463"/>
            <a:ext cx="484632" cy="608076"/>
          </a:xfrm>
          <a:prstGeom prst="upDownArrow">
            <a:avLst>
              <a:gd name="adj1" fmla="val 50000"/>
              <a:gd name="adj2" fmla="val 37421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Up-Down Arrow 17"/>
          <p:cNvSpPr/>
          <p:nvPr/>
        </p:nvSpPr>
        <p:spPr>
          <a:xfrm>
            <a:off x="4376292" y="1680262"/>
            <a:ext cx="484632" cy="849970"/>
          </a:xfrm>
          <a:prstGeom prst="upDownArrow">
            <a:avLst>
              <a:gd name="adj1" fmla="val 50000"/>
              <a:gd name="adj2" fmla="val 37421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0" name="Group 19"/>
          <p:cNvGrpSpPr/>
          <p:nvPr/>
        </p:nvGrpSpPr>
        <p:grpSpPr>
          <a:xfrm>
            <a:off x="844144" y="2599876"/>
            <a:ext cx="7472272" cy="1477196"/>
            <a:chOff x="844144" y="2599876"/>
            <a:chExt cx="7472272" cy="1477196"/>
          </a:xfrm>
        </p:grpSpPr>
        <p:cxnSp>
          <p:nvCxnSpPr>
            <p:cNvPr id="26" name="Straight Arrow Connector 25"/>
            <p:cNvCxnSpPr>
              <a:endCxn id="7" idx="1"/>
            </p:cNvCxnSpPr>
            <p:nvPr/>
          </p:nvCxnSpPr>
          <p:spPr>
            <a:xfrm>
              <a:off x="844144" y="2708920"/>
              <a:ext cx="976157" cy="371883"/>
            </a:xfrm>
            <a:prstGeom prst="straightConnector1">
              <a:avLst/>
            </a:prstGeom>
            <a:ln w="57150">
              <a:headEnd type="arrow"/>
              <a:tailEnd type="arrow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 flipV="1">
              <a:off x="899592" y="3624704"/>
              <a:ext cx="936104" cy="452368"/>
            </a:xfrm>
            <a:prstGeom prst="straightConnector1">
              <a:avLst/>
            </a:prstGeom>
            <a:ln w="57150">
              <a:headEnd type="arrow"/>
              <a:tailEnd type="arrow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/>
            <p:nvPr/>
          </p:nvCxnSpPr>
          <p:spPr>
            <a:xfrm flipV="1">
              <a:off x="7452320" y="2599876"/>
              <a:ext cx="820192" cy="601859"/>
            </a:xfrm>
            <a:prstGeom prst="straightConnector1">
              <a:avLst/>
            </a:prstGeom>
            <a:ln w="57150">
              <a:headEnd type="arrow"/>
              <a:tailEnd type="arrow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/>
            <p:nvPr/>
          </p:nvCxnSpPr>
          <p:spPr>
            <a:xfrm>
              <a:off x="7452320" y="3501008"/>
              <a:ext cx="864096" cy="467020"/>
            </a:xfrm>
            <a:prstGeom prst="straightConnector1">
              <a:avLst/>
            </a:prstGeom>
            <a:ln w="57150">
              <a:headEnd type="arrow"/>
              <a:tailEnd type="arrow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49" name="Down Arrow 48"/>
          <p:cNvSpPr/>
          <p:nvPr/>
        </p:nvSpPr>
        <p:spPr>
          <a:xfrm>
            <a:off x="4124208" y="3458856"/>
            <a:ext cx="1095864" cy="2058376"/>
          </a:xfrm>
          <a:prstGeom prst="downArrow">
            <a:avLst>
              <a:gd name="adj1" fmla="val 50000"/>
              <a:gd name="adj2" fmla="val 34273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0" name="Rectangle 39"/>
          <p:cNvSpPr/>
          <p:nvPr/>
        </p:nvSpPr>
        <p:spPr>
          <a:xfrm>
            <a:off x="3491880" y="4005063"/>
            <a:ext cx="2345533" cy="2640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GB" b="1" dirty="0" smtClean="0"/>
              <a:t>S</a:t>
            </a:r>
            <a:r>
              <a:rPr lang="en-GB" dirty="0" smtClean="0"/>
              <a:t>trategic </a:t>
            </a:r>
            <a:r>
              <a:rPr lang="en-GB" b="1" dirty="0" smtClean="0"/>
              <a:t>P</a:t>
            </a:r>
            <a:r>
              <a:rPr lang="en-GB" dirty="0" smtClean="0"/>
              <a:t>lans &amp; </a:t>
            </a:r>
            <a:r>
              <a:rPr lang="en-GB" b="1" dirty="0" smtClean="0"/>
              <a:t>P</a:t>
            </a:r>
            <a:r>
              <a:rPr lang="en-GB" dirty="0" smtClean="0"/>
              <a:t>olicy</a:t>
            </a:r>
            <a:endParaRPr lang="en-GB" dirty="0"/>
          </a:p>
        </p:txBody>
      </p:sp>
      <p:sp>
        <p:nvSpPr>
          <p:cNvPr id="41" name="Rectangle 40"/>
          <p:cNvSpPr/>
          <p:nvPr/>
        </p:nvSpPr>
        <p:spPr>
          <a:xfrm>
            <a:off x="3491880" y="4269092"/>
            <a:ext cx="2345533" cy="2640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M</a:t>
            </a:r>
            <a:r>
              <a:rPr lang="en-GB" dirty="0" smtClean="0"/>
              <a:t>arketing</a:t>
            </a:r>
            <a:endParaRPr lang="en-GB" dirty="0"/>
          </a:p>
        </p:txBody>
      </p:sp>
      <p:sp>
        <p:nvSpPr>
          <p:cNvPr id="42" name="Rectangle 41"/>
          <p:cNvSpPr/>
          <p:nvPr/>
        </p:nvSpPr>
        <p:spPr>
          <a:xfrm>
            <a:off x="3491880" y="4533121"/>
            <a:ext cx="2345533" cy="2640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C</a:t>
            </a:r>
            <a:r>
              <a:rPr lang="en-GB" dirty="0" smtClean="0"/>
              <a:t>ommunity </a:t>
            </a:r>
            <a:r>
              <a:rPr lang="en-GB" b="1" dirty="0" smtClean="0"/>
              <a:t>O</a:t>
            </a:r>
            <a:r>
              <a:rPr lang="en-GB" dirty="0" smtClean="0"/>
              <a:t>utreach</a:t>
            </a:r>
            <a:endParaRPr lang="en-GB" dirty="0"/>
          </a:p>
        </p:txBody>
      </p:sp>
      <p:sp>
        <p:nvSpPr>
          <p:cNvPr id="43" name="Rectangle 42"/>
          <p:cNvSpPr/>
          <p:nvPr/>
        </p:nvSpPr>
        <p:spPr>
          <a:xfrm>
            <a:off x="3491880" y="4797151"/>
            <a:ext cx="2345533" cy="2640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T</a:t>
            </a:r>
            <a:r>
              <a:rPr lang="en-GB" dirty="0" smtClean="0"/>
              <a:t>echnical </a:t>
            </a:r>
            <a:r>
              <a:rPr lang="en-GB" b="1" dirty="0" smtClean="0"/>
              <a:t>O</a:t>
            </a:r>
            <a:r>
              <a:rPr lang="en-GB" dirty="0" smtClean="0"/>
              <a:t>utreach</a:t>
            </a:r>
            <a:endParaRPr lang="en-GB" dirty="0"/>
          </a:p>
        </p:txBody>
      </p:sp>
      <p:sp>
        <p:nvSpPr>
          <p:cNvPr id="54" name="Down Arrow 53"/>
          <p:cNvSpPr/>
          <p:nvPr/>
        </p:nvSpPr>
        <p:spPr>
          <a:xfrm rot="13811572">
            <a:off x="2836493" y="4421387"/>
            <a:ext cx="484632" cy="1015563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Down Arrow 54"/>
          <p:cNvSpPr/>
          <p:nvPr/>
        </p:nvSpPr>
        <p:spPr>
          <a:xfrm rot="8135961">
            <a:off x="6010219" y="4400287"/>
            <a:ext cx="484632" cy="1015563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Up-Down Arrow 56"/>
          <p:cNvSpPr/>
          <p:nvPr/>
        </p:nvSpPr>
        <p:spPr>
          <a:xfrm>
            <a:off x="7111704" y="4437112"/>
            <a:ext cx="484632" cy="978396"/>
          </a:xfrm>
          <a:prstGeom prst="upDownArrow">
            <a:avLst>
              <a:gd name="adj1" fmla="val 50000"/>
              <a:gd name="adj2" fmla="val 37421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Up-Down Arrow 57"/>
          <p:cNvSpPr/>
          <p:nvPr/>
        </p:nvSpPr>
        <p:spPr>
          <a:xfrm>
            <a:off x="1528240" y="4407396"/>
            <a:ext cx="484632" cy="1008112"/>
          </a:xfrm>
          <a:prstGeom prst="upDownArrow">
            <a:avLst>
              <a:gd name="adj1" fmla="val 50000"/>
              <a:gd name="adj2" fmla="val 37421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3491880" y="4005063"/>
            <a:ext cx="2345533" cy="105611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1" name="Group 10"/>
          <p:cNvGrpSpPr/>
          <p:nvPr/>
        </p:nvGrpSpPr>
        <p:grpSpPr>
          <a:xfrm>
            <a:off x="75132" y="2250582"/>
            <a:ext cx="8961364" cy="2167353"/>
            <a:chOff x="75132" y="2250582"/>
            <a:chExt cx="8961364" cy="2167353"/>
          </a:xfrm>
        </p:grpSpPr>
        <p:sp>
          <p:nvSpPr>
            <p:cNvPr id="19" name="Oval 18"/>
            <p:cNvSpPr/>
            <p:nvPr/>
          </p:nvSpPr>
          <p:spPr>
            <a:xfrm>
              <a:off x="76136" y="2276872"/>
              <a:ext cx="823456" cy="509972"/>
            </a:xfrm>
            <a:prstGeom prst="ellipse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SPP</a:t>
              </a:r>
              <a:endParaRPr lang="en-GB" dirty="0"/>
            </a:p>
          </p:txBody>
        </p:sp>
        <p:sp>
          <p:nvSpPr>
            <p:cNvPr id="39" name="Oval 38"/>
            <p:cNvSpPr/>
            <p:nvPr/>
          </p:nvSpPr>
          <p:spPr>
            <a:xfrm>
              <a:off x="75132" y="2825817"/>
              <a:ext cx="823456" cy="509972"/>
            </a:xfrm>
            <a:prstGeom prst="ellipse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M</a:t>
              </a:r>
              <a:endParaRPr lang="en-GB" dirty="0"/>
            </a:p>
          </p:txBody>
        </p:sp>
        <p:sp>
          <p:nvSpPr>
            <p:cNvPr id="44" name="Oval 43"/>
            <p:cNvSpPr/>
            <p:nvPr/>
          </p:nvSpPr>
          <p:spPr>
            <a:xfrm>
              <a:off x="103787" y="3351076"/>
              <a:ext cx="823456" cy="509972"/>
            </a:xfrm>
            <a:prstGeom prst="ellipse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CO</a:t>
              </a:r>
              <a:endParaRPr lang="en-GB" dirty="0"/>
            </a:p>
          </p:txBody>
        </p:sp>
        <p:sp>
          <p:nvSpPr>
            <p:cNvPr id="45" name="Oval 44"/>
            <p:cNvSpPr/>
            <p:nvPr/>
          </p:nvSpPr>
          <p:spPr>
            <a:xfrm>
              <a:off x="103787" y="3907963"/>
              <a:ext cx="823456" cy="509972"/>
            </a:xfrm>
            <a:prstGeom prst="ellipse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TO</a:t>
              </a:r>
              <a:endParaRPr lang="en-GB" dirty="0"/>
            </a:p>
          </p:txBody>
        </p:sp>
        <p:sp>
          <p:nvSpPr>
            <p:cNvPr id="46" name="Oval 45"/>
            <p:cNvSpPr/>
            <p:nvPr/>
          </p:nvSpPr>
          <p:spPr>
            <a:xfrm>
              <a:off x="8185389" y="2250582"/>
              <a:ext cx="823456" cy="509972"/>
            </a:xfrm>
            <a:prstGeom prst="ellipse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SPP</a:t>
              </a:r>
              <a:endParaRPr lang="en-GB" dirty="0"/>
            </a:p>
          </p:txBody>
        </p:sp>
        <p:sp>
          <p:nvSpPr>
            <p:cNvPr id="47" name="Oval 46"/>
            <p:cNvSpPr/>
            <p:nvPr/>
          </p:nvSpPr>
          <p:spPr>
            <a:xfrm>
              <a:off x="8184385" y="2799527"/>
              <a:ext cx="823456" cy="509972"/>
            </a:xfrm>
            <a:prstGeom prst="ellipse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M</a:t>
              </a:r>
              <a:endParaRPr lang="en-GB" dirty="0"/>
            </a:p>
          </p:txBody>
        </p:sp>
        <p:sp>
          <p:nvSpPr>
            <p:cNvPr id="48" name="Oval 47"/>
            <p:cNvSpPr/>
            <p:nvPr/>
          </p:nvSpPr>
          <p:spPr>
            <a:xfrm>
              <a:off x="8213040" y="3324786"/>
              <a:ext cx="823456" cy="509972"/>
            </a:xfrm>
            <a:prstGeom prst="ellipse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CO</a:t>
              </a:r>
              <a:endParaRPr lang="en-GB" dirty="0"/>
            </a:p>
          </p:txBody>
        </p:sp>
        <p:sp>
          <p:nvSpPr>
            <p:cNvPr id="50" name="Oval 49"/>
            <p:cNvSpPr/>
            <p:nvPr/>
          </p:nvSpPr>
          <p:spPr>
            <a:xfrm>
              <a:off x="8213040" y="3881673"/>
              <a:ext cx="823456" cy="509972"/>
            </a:xfrm>
            <a:prstGeom prst="ellipse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TO</a:t>
              </a:r>
              <a:endParaRPr lang="en-GB" dirty="0"/>
            </a:p>
          </p:txBody>
        </p:sp>
      </p:grpSp>
      <p:sp>
        <p:nvSpPr>
          <p:cNvPr id="23" name="Footer Placeholder 2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EGI-InSPIRE Update, Lyon 2011</a:t>
            </a:r>
            <a:endParaRPr lang="en-US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863DA0-BE5D-4633-87E3-85A0E7012BF0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0535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3" grpId="0" animBg="1"/>
      <p:bldP spid="51" grpId="0" animBg="1"/>
      <p:bldP spid="7" grpId="0" animBg="1"/>
      <p:bldP spid="8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49" grpId="0" animBg="1"/>
      <p:bldP spid="40" grpId="0" animBg="1"/>
      <p:bldP spid="41" grpId="0" animBg="1"/>
      <p:bldP spid="42" grpId="0" animBg="1"/>
      <p:bldP spid="43" grpId="0" animBg="1"/>
      <p:bldP spid="54" grpId="0" animBg="1"/>
      <p:bldP spid="55" grpId="0" animBg="1"/>
      <p:bldP spid="57" grpId="0" animBg="1"/>
      <p:bldP spid="58" grpId="0" animBg="1"/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Looking to Lyon &amp; beyond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340768"/>
            <a:ext cx="8291636" cy="4525963"/>
          </a:xfrm>
        </p:spPr>
        <p:txBody>
          <a:bodyPr/>
          <a:lstStyle/>
          <a:p>
            <a:r>
              <a:rPr lang="en-GB" dirty="0" smtClean="0"/>
              <a:t>Agreement this week on the next steps</a:t>
            </a:r>
          </a:p>
          <a:p>
            <a:pPr lvl="1"/>
            <a:r>
              <a:rPr lang="en-GB" dirty="0" smtClean="0"/>
              <a:t>We have suggestions from the EC Reviewers</a:t>
            </a:r>
          </a:p>
          <a:p>
            <a:pPr lvl="1"/>
            <a:endParaRPr lang="en-GB" dirty="0" smtClean="0"/>
          </a:p>
          <a:p>
            <a:r>
              <a:rPr lang="en-GB" dirty="0" smtClean="0"/>
              <a:t>Start implementing these new structures</a:t>
            </a:r>
          </a:p>
          <a:p>
            <a:pPr lvl="1"/>
            <a:r>
              <a:rPr lang="en-GB" dirty="0" smtClean="0"/>
              <a:t>Provide consolidated non-operational activities</a:t>
            </a:r>
          </a:p>
          <a:p>
            <a:pPr lvl="1"/>
            <a:endParaRPr lang="en-GB" dirty="0" smtClean="0"/>
          </a:p>
          <a:p>
            <a:r>
              <a:rPr lang="en-GB" dirty="0" smtClean="0"/>
              <a:t>Focus on new communities &amp; sustainability</a:t>
            </a:r>
          </a:p>
          <a:p>
            <a:pPr lvl="1"/>
            <a:r>
              <a:rPr lang="en-GB" dirty="0" smtClean="0"/>
              <a:t>Refine plans and implement by the end of PY2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EGI-InSPIRE Update, Lyon 2011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98377-E93E-4F4D-B216-752D7869D54D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9608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EGI-</a:t>
            </a:r>
            <a:r>
              <a:rPr lang="en-GB" dirty="0" err="1" smtClean="0"/>
              <a:t>InSPIRE</a:t>
            </a:r>
            <a:r>
              <a:rPr lang="en-GB" dirty="0" smtClean="0"/>
              <a:t> Overview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340768"/>
            <a:ext cx="8075612" cy="4525963"/>
          </a:xfrm>
        </p:spPr>
        <p:txBody>
          <a:bodyPr/>
          <a:lstStyle/>
          <a:p>
            <a:r>
              <a:rPr lang="en-GB" b="1" dirty="0" smtClean="0">
                <a:solidFill>
                  <a:srgbClr val="FF0000"/>
                </a:solidFill>
              </a:rPr>
              <a:t>Current Status</a:t>
            </a:r>
          </a:p>
          <a:p>
            <a:endParaRPr lang="en-GB" b="1" dirty="0" smtClean="0">
              <a:solidFill>
                <a:srgbClr val="FF0000"/>
              </a:solidFill>
            </a:endParaRPr>
          </a:p>
          <a:p>
            <a:r>
              <a:rPr lang="en-GB" b="1" dirty="0" smtClean="0">
                <a:solidFill>
                  <a:srgbClr val="FF0000"/>
                </a:solidFill>
              </a:rPr>
              <a:t>Future Plans</a:t>
            </a:r>
          </a:p>
          <a:p>
            <a:endParaRPr lang="en-GB" b="1" dirty="0" smtClean="0">
              <a:solidFill>
                <a:srgbClr val="FF0000"/>
              </a:solidFill>
            </a:endParaRPr>
          </a:p>
          <a:p>
            <a:r>
              <a:rPr lang="en-GB" b="1" dirty="0" smtClean="0">
                <a:solidFill>
                  <a:srgbClr val="FF0000"/>
                </a:solidFill>
              </a:rPr>
              <a:t>EGI Technical Forum</a:t>
            </a:r>
            <a:endParaRPr lang="en-GB" b="1" dirty="0">
              <a:solidFill>
                <a:srgbClr val="FF0000"/>
              </a:solidFill>
            </a:endParaRPr>
          </a:p>
        </p:txBody>
      </p:sp>
      <p:pic>
        <p:nvPicPr>
          <p:cNvPr id="4" name="Picture 3" descr="2011ReviewMap_Overview.g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081009"/>
            <a:ext cx="3960440" cy="4076183"/>
          </a:xfrm>
          <a:prstGeom prst="rect">
            <a:avLst/>
          </a:prstGeom>
        </p:spPr>
      </p:pic>
      <p:sp>
        <p:nvSpPr>
          <p:cNvPr id="5" name="Content Placeholder 4"/>
          <p:cNvSpPr txBox="1">
            <a:spLocks/>
          </p:cNvSpPr>
          <p:nvPr/>
        </p:nvSpPr>
        <p:spPr bwMode="auto">
          <a:xfrm>
            <a:off x="251520" y="4797152"/>
            <a:ext cx="4536504" cy="115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ctr">
              <a:buNone/>
            </a:pPr>
            <a:r>
              <a:rPr lang="en-GB" sz="2400" dirty="0" smtClean="0"/>
              <a:t>A 4-year </a:t>
            </a:r>
            <a:r>
              <a:rPr lang="en-GB" sz="2400" dirty="0"/>
              <a:t>€</a:t>
            </a:r>
            <a:r>
              <a:rPr lang="en-GB" sz="2400" dirty="0" smtClean="0"/>
              <a:t>72M project ~190FTE with €25M EC contribution with ~€330M additional activities May 2010 </a:t>
            </a:r>
            <a:r>
              <a:rPr lang="en-GB" sz="2400" dirty="0" smtClean="0">
                <a:sym typeface="Wingdings" pitchFamily="2" charset="2"/>
              </a:rPr>
              <a:t> April 2014</a:t>
            </a:r>
            <a:endParaRPr lang="en-GB" sz="2400" dirty="0" smtClean="0"/>
          </a:p>
          <a:p>
            <a:endParaRPr lang="en-GB" sz="2400" dirty="0" smtClean="0"/>
          </a:p>
          <a:p>
            <a:pPr>
              <a:buFontTx/>
              <a:buNone/>
            </a:pPr>
            <a:endParaRPr lang="en-GB" sz="2400" dirty="0" smtClean="0"/>
          </a:p>
        </p:txBody>
      </p:sp>
      <p:sp>
        <p:nvSpPr>
          <p:cNvPr id="6" name="TextBox 7"/>
          <p:cNvSpPr txBox="1">
            <a:spLocks noChangeArrowheads="1"/>
          </p:cNvSpPr>
          <p:nvPr/>
        </p:nvSpPr>
        <p:spPr bwMode="auto">
          <a:xfrm>
            <a:off x="4860032" y="5157192"/>
            <a:ext cx="3960440" cy="113877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FFCC66"/>
              </a:buClr>
            </a:pPr>
            <a:r>
              <a:rPr lang="en-GB" sz="2000" b="1" dirty="0">
                <a:solidFill>
                  <a:srgbClr val="333399"/>
                </a:solidFill>
                <a:latin typeface="Arial" charset="0"/>
              </a:rPr>
              <a:t>Project Partners </a:t>
            </a:r>
            <a:r>
              <a:rPr lang="en-GB" sz="2000" b="1" dirty="0" smtClean="0">
                <a:solidFill>
                  <a:srgbClr val="333399"/>
                </a:solidFill>
                <a:latin typeface="Arial" charset="0"/>
              </a:rPr>
              <a:t>(50)</a:t>
            </a:r>
            <a:endParaRPr lang="en-GB" sz="2000" b="1" dirty="0">
              <a:solidFill>
                <a:srgbClr val="333399"/>
              </a:solidFill>
              <a:latin typeface="Arial" charset="0"/>
            </a:endParaRPr>
          </a:p>
          <a:p>
            <a:pPr algn="ctr" eaLnBrk="1" hangingPunct="1">
              <a:spcBef>
                <a:spcPct val="20000"/>
              </a:spcBef>
            </a:pPr>
            <a:r>
              <a:rPr lang="en-GB" sz="2000" dirty="0">
                <a:solidFill>
                  <a:srgbClr val="333399"/>
                </a:solidFill>
                <a:latin typeface="Arial" charset="0"/>
              </a:rPr>
              <a:t> EGI.eu, </a:t>
            </a:r>
            <a:r>
              <a:rPr lang="en-GB" sz="2000" dirty="0" smtClean="0">
                <a:solidFill>
                  <a:srgbClr val="333399"/>
                </a:solidFill>
                <a:latin typeface="Arial" charset="0"/>
              </a:rPr>
              <a:t>38 </a:t>
            </a:r>
            <a:r>
              <a:rPr lang="en-GB" sz="2000" dirty="0">
                <a:solidFill>
                  <a:srgbClr val="333399"/>
                </a:solidFill>
                <a:latin typeface="Arial" charset="0"/>
              </a:rPr>
              <a:t>NGIs, 2 EIROs</a:t>
            </a:r>
          </a:p>
          <a:p>
            <a:pPr algn="ctr" eaLnBrk="1" hangingPunct="1">
              <a:spcBef>
                <a:spcPct val="20000"/>
              </a:spcBef>
            </a:pPr>
            <a:r>
              <a:rPr lang="en-GB" sz="2000" dirty="0">
                <a:solidFill>
                  <a:srgbClr val="333399"/>
                </a:solidFill>
                <a:latin typeface="Arial" charset="0"/>
              </a:rPr>
              <a:t> Asia Pacific </a:t>
            </a:r>
            <a:r>
              <a:rPr lang="en-GB" sz="2000" dirty="0" smtClean="0">
                <a:solidFill>
                  <a:srgbClr val="333399"/>
                </a:solidFill>
                <a:latin typeface="Arial" charset="0"/>
              </a:rPr>
              <a:t>(9 unfunded)</a:t>
            </a:r>
            <a:endParaRPr lang="en-GB" sz="2000" dirty="0">
              <a:solidFill>
                <a:srgbClr val="333399"/>
              </a:solidFill>
              <a:latin typeface="Arial" charset="0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EGI-InSPIRE Update, Lyon 2011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398377-E93E-4F4D-B216-752D7869D54D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9602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323528" y="176765"/>
            <a:ext cx="5544616" cy="5184576"/>
            <a:chOff x="1763688" y="1628800"/>
            <a:chExt cx="3744416" cy="3547794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63688" y="1854116"/>
              <a:ext cx="3744416" cy="3322478"/>
            </a:xfrm>
            <a:prstGeom prst="rect">
              <a:avLst/>
            </a:prstGeom>
          </p:spPr>
        </p:pic>
        <p:sp>
          <p:nvSpPr>
            <p:cNvPr id="2" name="TextBox 1"/>
            <p:cNvSpPr txBox="1"/>
            <p:nvPr/>
          </p:nvSpPr>
          <p:spPr>
            <a:xfrm>
              <a:off x="1763688" y="1628800"/>
              <a:ext cx="3744416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/>
                <a:t>Registered Attendees</a:t>
              </a:r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3251847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5000"/>
    </mc:Choice>
    <mc:Fallback xmlns="">
      <p:transition advTm="1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EGI-InSPIRE Update, Lyon 2011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398377-E93E-4F4D-B216-752D7869D54D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0677"/>
            <a:ext cx="8297167" cy="64886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588224" y="4075568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OGF</a:t>
            </a:r>
            <a:endParaRPr lang="en-GB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588224" y="5517232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OGF</a:t>
            </a:r>
            <a:endParaRPr lang="en-GB" b="1" dirty="0"/>
          </a:p>
        </p:txBody>
      </p:sp>
      <p:sp>
        <p:nvSpPr>
          <p:cNvPr id="8" name="Rectangle 7"/>
          <p:cNvSpPr/>
          <p:nvPr/>
        </p:nvSpPr>
        <p:spPr>
          <a:xfrm>
            <a:off x="5292080" y="836712"/>
            <a:ext cx="1080120" cy="5400600"/>
          </a:xfrm>
          <a:prstGeom prst="rect">
            <a:avLst/>
          </a:prstGeom>
          <a:solidFill>
            <a:srgbClr val="FFFF00">
              <a:alpha val="30000"/>
            </a:srgb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7524328" y="836712"/>
            <a:ext cx="1080120" cy="5400600"/>
          </a:xfrm>
          <a:prstGeom prst="rect">
            <a:avLst/>
          </a:prstGeom>
          <a:solidFill>
            <a:srgbClr val="FFFF00">
              <a:alpha val="30000"/>
            </a:srgb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827584" y="816421"/>
            <a:ext cx="1152128" cy="5400600"/>
          </a:xfrm>
          <a:prstGeom prst="rect">
            <a:avLst/>
          </a:prstGeom>
          <a:solidFill>
            <a:srgbClr val="FFFF00">
              <a:alpha val="30000"/>
            </a:srgb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Open Grid Foru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853" y="29977"/>
            <a:ext cx="2201590" cy="1182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8216" y="46810"/>
            <a:ext cx="1887848" cy="933918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030" name="Picture 6" descr="http://france-grilles-2011.sciencesconf.org/conference/france-grilles-2011/Logo_FG_BD_largeur20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249314"/>
            <a:ext cx="2259219" cy="587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6188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8241"/>
            <a:ext cx="8675788" cy="6885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4716016" y="3789041"/>
            <a:ext cx="1008112" cy="2664294"/>
          </a:xfrm>
          <a:prstGeom prst="rect">
            <a:avLst/>
          </a:prstGeom>
          <a:solidFill>
            <a:srgbClr val="FFFF00">
              <a:alpha val="30000"/>
            </a:srgb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7740352" y="2271702"/>
            <a:ext cx="1008112" cy="4176463"/>
          </a:xfrm>
          <a:prstGeom prst="rect">
            <a:avLst/>
          </a:prstGeom>
          <a:solidFill>
            <a:srgbClr val="FFFF00">
              <a:alpha val="30000"/>
            </a:srgb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6921461" y="4175267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OGF</a:t>
            </a:r>
            <a:endParaRPr lang="en-GB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1631547" y="2240489"/>
            <a:ext cx="1075513" cy="1165821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>
                <a:lumMod val="75000"/>
              </a:schemeClr>
            </a:solidFill>
          </a:ln>
        </p:spPr>
        <p:txBody>
          <a:bodyPr wrap="none" rtlCol="0">
            <a:noAutofit/>
          </a:bodyPr>
          <a:lstStyle/>
          <a:p>
            <a:pPr algn="ctr"/>
            <a:endParaRPr lang="en-GB" b="1" dirty="0" smtClean="0"/>
          </a:p>
          <a:p>
            <a:pPr algn="ctr"/>
            <a:r>
              <a:rPr lang="en-GB" b="1" dirty="0" smtClean="0"/>
              <a:t>Globus</a:t>
            </a:r>
          </a:p>
          <a:p>
            <a:pPr algn="ctr"/>
            <a:r>
              <a:rPr lang="en-GB" b="1" dirty="0" smtClean="0"/>
              <a:t>Online</a:t>
            </a:r>
            <a:endParaRPr lang="en-GB" b="1" dirty="0"/>
          </a:p>
        </p:txBody>
      </p:sp>
      <p:sp>
        <p:nvSpPr>
          <p:cNvPr id="15" name="TextBox 14"/>
          <p:cNvSpPr txBox="1"/>
          <p:nvPr/>
        </p:nvSpPr>
        <p:spPr>
          <a:xfrm rot="16200000">
            <a:off x="2624918" y="5326426"/>
            <a:ext cx="1165821" cy="1072788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>
                <a:lumMod val="75000"/>
              </a:schemeClr>
            </a:solidFill>
          </a:ln>
        </p:spPr>
        <p:txBody>
          <a:bodyPr wrap="none" rtlCol="0">
            <a:noAutofit/>
          </a:bodyPr>
          <a:lstStyle/>
          <a:p>
            <a:pPr algn="ctr"/>
            <a:endParaRPr lang="en-GB" b="1" dirty="0">
              <a:latin typeface="Arial Narrow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 rot="16200000">
            <a:off x="2615501" y="2368205"/>
            <a:ext cx="1165821" cy="946226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>
                <a:lumMod val="75000"/>
              </a:schemeClr>
            </a:solidFill>
          </a:ln>
        </p:spPr>
        <p:txBody>
          <a:bodyPr wrap="none" rtlCol="0">
            <a:noAutofit/>
          </a:bodyPr>
          <a:lstStyle/>
          <a:p>
            <a:pPr algn="ctr"/>
            <a:endParaRPr lang="en-GB" b="1" dirty="0">
              <a:latin typeface="Arial Narrow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 rot="16200000">
            <a:off x="2622694" y="5366368"/>
            <a:ext cx="1165821" cy="1008113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>
                <a:lumMod val="75000"/>
              </a:schemeClr>
            </a:solidFill>
          </a:ln>
        </p:spPr>
        <p:txBody>
          <a:bodyPr wrap="none" rtlCol="0">
            <a:noAutofit/>
          </a:bodyPr>
          <a:lstStyle/>
          <a:p>
            <a:pPr algn="ctr"/>
            <a:r>
              <a:rPr lang="en-GB" b="1" dirty="0" smtClean="0">
                <a:latin typeface="Arial Narrow" pitchFamily="34" charset="0"/>
              </a:rPr>
              <a:t>Individual </a:t>
            </a:r>
          </a:p>
          <a:p>
            <a:pPr algn="ctr"/>
            <a:r>
              <a:rPr lang="en-GB" b="1" dirty="0">
                <a:latin typeface="Arial Narrow" pitchFamily="34" charset="0"/>
              </a:rPr>
              <a:t>p</a:t>
            </a:r>
            <a:r>
              <a:rPr lang="en-GB" b="1" dirty="0" smtClean="0">
                <a:latin typeface="Arial Narrow" pitchFamily="34" charset="0"/>
              </a:rPr>
              <a:t>resentations</a:t>
            </a:r>
          </a:p>
          <a:p>
            <a:pPr algn="ctr"/>
            <a:r>
              <a:rPr lang="en-GB" b="1" dirty="0" smtClean="0">
                <a:latin typeface="Arial Narrow" pitchFamily="34" charset="0"/>
              </a:rPr>
              <a:t>(Portals)</a:t>
            </a:r>
            <a:endParaRPr lang="en-GB" b="1" dirty="0">
              <a:latin typeface="Arial Narrow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724128" y="3789041"/>
            <a:ext cx="1008112" cy="2664294"/>
          </a:xfrm>
          <a:prstGeom prst="rect">
            <a:avLst/>
          </a:prstGeom>
          <a:solidFill>
            <a:srgbClr val="FFFF00">
              <a:alpha val="30000"/>
            </a:srgb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5724128" y="3379224"/>
            <a:ext cx="982961" cy="400110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2000" dirty="0" smtClean="0"/>
              <a:t>Portals</a:t>
            </a:r>
            <a:endParaRPr lang="en-GB" dirty="0"/>
          </a:p>
        </p:txBody>
      </p:sp>
      <p:sp>
        <p:nvSpPr>
          <p:cNvPr id="21" name="Rectangle 20"/>
          <p:cNvSpPr/>
          <p:nvPr/>
        </p:nvSpPr>
        <p:spPr>
          <a:xfrm>
            <a:off x="2689672" y="2240489"/>
            <a:ext cx="1008112" cy="1183740"/>
          </a:xfrm>
          <a:prstGeom prst="rect">
            <a:avLst/>
          </a:prstGeom>
          <a:solidFill>
            <a:srgbClr val="FFFF00">
              <a:alpha val="30000"/>
            </a:srgb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5724127" y="2276872"/>
            <a:ext cx="982961" cy="1101184"/>
          </a:xfrm>
          <a:prstGeom prst="rect">
            <a:avLst/>
          </a:prstGeom>
          <a:solidFill>
            <a:srgbClr val="FFFF00">
              <a:alpha val="30000"/>
            </a:srgb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Box 22"/>
          <p:cNvSpPr txBox="1"/>
          <p:nvPr/>
        </p:nvSpPr>
        <p:spPr>
          <a:xfrm>
            <a:off x="4716016" y="3378056"/>
            <a:ext cx="1991072" cy="400110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/>
              <a:t>Sustainability</a:t>
            </a:r>
            <a:endParaRPr lang="en-GB" dirty="0"/>
          </a:p>
        </p:txBody>
      </p:sp>
      <p:sp>
        <p:nvSpPr>
          <p:cNvPr id="24" name="TextBox 23"/>
          <p:cNvSpPr txBox="1"/>
          <p:nvPr/>
        </p:nvSpPr>
        <p:spPr>
          <a:xfrm>
            <a:off x="7752125" y="1878931"/>
            <a:ext cx="984565" cy="400110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GB" sz="2000" dirty="0" smtClean="0"/>
              <a:t>Clouds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755576" y="2276872"/>
            <a:ext cx="936104" cy="4176463"/>
          </a:xfrm>
          <a:prstGeom prst="rect">
            <a:avLst/>
          </a:prstGeom>
          <a:solidFill>
            <a:srgbClr val="FFFF00">
              <a:alpha val="30000"/>
            </a:srgb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482440" y="1844824"/>
            <a:ext cx="1353256" cy="400110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GB" sz="2000" dirty="0" smtClean="0"/>
              <a:t>Standards</a:t>
            </a:r>
            <a:endParaRPr lang="en-GB" dirty="0"/>
          </a:p>
        </p:txBody>
      </p:sp>
      <p:sp>
        <p:nvSpPr>
          <p:cNvPr id="19" name="Rectangle 18"/>
          <p:cNvSpPr/>
          <p:nvPr/>
        </p:nvSpPr>
        <p:spPr>
          <a:xfrm>
            <a:off x="6732240" y="3789040"/>
            <a:ext cx="1008112" cy="1179747"/>
          </a:xfrm>
          <a:prstGeom prst="rect">
            <a:avLst/>
          </a:prstGeom>
          <a:solidFill>
            <a:srgbClr val="FFFF00">
              <a:alpha val="30000"/>
            </a:srgb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/>
          <p:cNvSpPr/>
          <p:nvPr/>
        </p:nvSpPr>
        <p:spPr>
          <a:xfrm>
            <a:off x="3696566" y="2279041"/>
            <a:ext cx="1008112" cy="1183740"/>
          </a:xfrm>
          <a:prstGeom prst="rect">
            <a:avLst/>
          </a:prstGeom>
          <a:solidFill>
            <a:srgbClr val="FFFF00">
              <a:alpha val="30000"/>
            </a:srgb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3578313" y="1878931"/>
            <a:ext cx="1168911" cy="400110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GB" sz="2000" dirty="0" smtClean="0"/>
              <a:t>Services</a:t>
            </a:r>
            <a:endParaRPr lang="en-GB" dirty="0"/>
          </a:p>
        </p:txBody>
      </p:sp>
      <p:sp>
        <p:nvSpPr>
          <p:cNvPr id="27" name="Rectangle 26"/>
          <p:cNvSpPr/>
          <p:nvPr/>
        </p:nvSpPr>
        <p:spPr>
          <a:xfrm>
            <a:off x="2051720" y="4022867"/>
            <a:ext cx="5688632" cy="2430468"/>
          </a:xfrm>
          <a:prstGeom prst="rect">
            <a:avLst/>
          </a:prstGeom>
          <a:solidFill>
            <a:srgbClr val="FF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solidFill>
                  <a:schemeClr val="tx1"/>
                </a:solidFill>
              </a:rPr>
              <a:t>Visits to the new CC-IN2P3 computer room are available daily at:</a:t>
            </a:r>
          </a:p>
          <a:p>
            <a:pPr marL="457200" indent="-457200" algn="ctr">
              <a:buFont typeface="Wingdings" pitchFamily="2" charset="2"/>
              <a:buChar char="§"/>
            </a:pPr>
            <a:r>
              <a:rPr lang="en-GB" sz="2800" dirty="0" smtClean="0">
                <a:solidFill>
                  <a:schemeClr val="tx1"/>
                </a:solidFill>
              </a:rPr>
              <a:t>10:30</a:t>
            </a:r>
          </a:p>
          <a:p>
            <a:pPr marL="457200" indent="-457200" algn="ctr">
              <a:buFont typeface="Wingdings" pitchFamily="2" charset="2"/>
              <a:buChar char="§"/>
            </a:pPr>
            <a:r>
              <a:rPr lang="en-GB" sz="2800" dirty="0" smtClean="0">
                <a:solidFill>
                  <a:schemeClr val="tx1"/>
                </a:solidFill>
              </a:rPr>
              <a:t>15:30</a:t>
            </a:r>
          </a:p>
          <a:p>
            <a:pPr algn="ctr"/>
            <a:r>
              <a:rPr lang="en-GB" sz="2800" dirty="0" smtClean="0">
                <a:solidFill>
                  <a:schemeClr val="tx1"/>
                </a:solidFill>
              </a:rPr>
              <a:t>Meet at the registration desk</a:t>
            </a:r>
            <a:endParaRPr lang="en-GB" sz="2800" dirty="0">
              <a:solidFill>
                <a:schemeClr val="tx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398377-E93E-4F4D-B216-752D7869D54D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3799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3.358E-6 L -0.00243 -0.4396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" y="-219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4" grpId="0" animBg="1"/>
      <p:bldP spid="17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8" grpId="0" animBg="1"/>
      <p:bldP spid="12" grpId="0" animBg="1"/>
      <p:bldP spid="19" grpId="0" animBg="1"/>
      <p:bldP spid="25" grpId="1" animBg="1"/>
      <p:bldP spid="26" grpId="0" animBg="1"/>
      <p:bldP spid="2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EGI-InSPIRE Update, Lyon 2011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398377-E93E-4F4D-B216-752D7869D54D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343" y="25672"/>
            <a:ext cx="8482209" cy="683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611560" y="2204864"/>
            <a:ext cx="1152128" cy="4176463"/>
          </a:xfrm>
          <a:prstGeom prst="rect">
            <a:avLst/>
          </a:prstGeom>
          <a:solidFill>
            <a:srgbClr val="FFFF00">
              <a:alpha val="30000"/>
            </a:srgb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5663995" y="2175188"/>
            <a:ext cx="936104" cy="4176463"/>
          </a:xfrm>
          <a:prstGeom prst="rect">
            <a:avLst/>
          </a:prstGeom>
          <a:solidFill>
            <a:srgbClr val="FFFF00">
              <a:alpha val="30000"/>
            </a:srgb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7611550" y="3717032"/>
            <a:ext cx="920890" cy="2664294"/>
          </a:xfrm>
          <a:prstGeom prst="rect">
            <a:avLst/>
          </a:prstGeom>
          <a:solidFill>
            <a:srgbClr val="FFFF00">
              <a:alpha val="30000"/>
            </a:srgb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3707904" y="3687357"/>
            <a:ext cx="1008112" cy="2664294"/>
          </a:xfrm>
          <a:prstGeom prst="rect">
            <a:avLst/>
          </a:prstGeom>
          <a:solidFill>
            <a:srgbClr val="FFFF00">
              <a:alpha val="30000"/>
            </a:srgb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4704049" y="2216739"/>
            <a:ext cx="948071" cy="1082383"/>
          </a:xfrm>
          <a:prstGeom prst="rect">
            <a:avLst/>
          </a:prstGeom>
          <a:solidFill>
            <a:srgbClr val="FFFF00">
              <a:alpha val="30000"/>
            </a:srgb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482440" y="1844824"/>
            <a:ext cx="1353256" cy="400110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GB" sz="2000" dirty="0" smtClean="0"/>
              <a:t>Standards</a:t>
            </a:r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5778509" y="1765372"/>
            <a:ext cx="755335" cy="400110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GB" sz="2000" dirty="0" smtClean="0"/>
              <a:t>DCIs</a:t>
            </a:r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>
            <a:off x="3492855" y="3287247"/>
            <a:ext cx="1438214" cy="400110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GB" sz="2000" dirty="0" smtClean="0"/>
              <a:t>Operations</a:t>
            </a:r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7682331" y="3287247"/>
            <a:ext cx="787395" cy="369332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GB" dirty="0" smtClean="0"/>
              <a:t>VRCs</a:t>
            </a:r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611560" y="811265"/>
            <a:ext cx="3291766" cy="2308324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algn="ctr"/>
            <a:r>
              <a:rPr lang="en-GB" b="1" dirty="0" smtClean="0"/>
              <a:t>Gala Dinner</a:t>
            </a:r>
          </a:p>
          <a:p>
            <a:endParaRPr lang="en-GB" dirty="0" smtClean="0"/>
          </a:p>
          <a:p>
            <a:r>
              <a:rPr lang="en-GB" dirty="0" smtClean="0"/>
              <a:t>Meet at the </a:t>
            </a:r>
            <a:r>
              <a:rPr lang="en-GB" b="1" dirty="0" smtClean="0"/>
              <a:t>quay</a:t>
            </a:r>
            <a:r>
              <a:rPr lang="en-GB" dirty="0" smtClean="0"/>
              <a:t> on the river by 6.30pm. Bring your invitation! At the end of the dinner:</a:t>
            </a:r>
          </a:p>
          <a:p>
            <a:pPr marL="285750" indent="-285750">
              <a:buFont typeface="Arial" charset="0"/>
              <a:buChar char="•"/>
            </a:pPr>
            <a:r>
              <a:rPr lang="en-GB" dirty="0" smtClean="0"/>
              <a:t>One bus to </a:t>
            </a:r>
            <a:r>
              <a:rPr lang="en-GB" dirty="0" err="1" smtClean="0"/>
              <a:t>Bellecour</a:t>
            </a:r>
            <a:endParaRPr lang="en-GB" dirty="0" smtClean="0"/>
          </a:p>
          <a:p>
            <a:pPr marL="285750" indent="-285750">
              <a:buFont typeface="Arial" charset="0"/>
              <a:buChar char="•"/>
            </a:pPr>
            <a:r>
              <a:rPr lang="en-GB" dirty="0" smtClean="0"/>
              <a:t>One bus to Les </a:t>
            </a:r>
            <a:r>
              <a:rPr lang="en-GB" dirty="0" err="1" smtClean="0"/>
              <a:t>Terreaux</a:t>
            </a:r>
            <a:endParaRPr lang="en-GB" dirty="0" smtClean="0"/>
          </a:p>
          <a:p>
            <a:pPr marL="285750" indent="-285750">
              <a:buFont typeface="Arial" charset="0"/>
              <a:buChar char="•"/>
            </a:pPr>
            <a:r>
              <a:rPr lang="en-GB" dirty="0" smtClean="0"/>
              <a:t>One bus to Part-</a:t>
            </a:r>
            <a:r>
              <a:rPr lang="en-GB" dirty="0" err="1" smtClean="0"/>
              <a:t>Dieu</a:t>
            </a:r>
            <a:endParaRPr lang="en-GB" dirty="0" smtClean="0"/>
          </a:p>
        </p:txBody>
      </p:sp>
      <p:grpSp>
        <p:nvGrpSpPr>
          <p:cNvPr id="7" name="Group 6"/>
          <p:cNvGrpSpPr/>
          <p:nvPr/>
        </p:nvGrpSpPr>
        <p:grpSpPr>
          <a:xfrm>
            <a:off x="3970611" y="784592"/>
            <a:ext cx="4672941" cy="5314487"/>
            <a:chOff x="3970611" y="784592"/>
            <a:chExt cx="4672941" cy="5314487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782" t="27131" r="44555" b="10874"/>
            <a:stretch/>
          </p:blipFill>
          <p:spPr bwMode="auto">
            <a:xfrm>
              <a:off x="3970611" y="784592"/>
              <a:ext cx="4672941" cy="531448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" name="Rectangle 2"/>
            <p:cNvSpPr/>
            <p:nvPr/>
          </p:nvSpPr>
          <p:spPr>
            <a:xfrm rot="19084677">
              <a:off x="7902776" y="1236451"/>
              <a:ext cx="556695" cy="28431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 smtClean="0">
                  <a:solidFill>
                    <a:schemeClr val="tx1"/>
                  </a:solidFill>
                </a:rPr>
                <a:t>LCC</a:t>
              </a:r>
              <a:endParaRPr lang="en-GB" b="1" dirty="0">
                <a:solidFill>
                  <a:schemeClr val="tx1"/>
                </a:solidFill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5783327" y="4803247"/>
              <a:ext cx="540701" cy="25212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b="1" dirty="0" smtClean="0">
                  <a:solidFill>
                    <a:schemeClr val="tx1"/>
                  </a:solidFill>
                </a:rPr>
                <a:t>QUAY</a:t>
              </a:r>
              <a:endParaRPr lang="en-GB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1687062" y="3656579"/>
            <a:ext cx="5045178" cy="2695072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algn="ctr"/>
            <a:r>
              <a:rPr lang="en-GB" b="1" dirty="0" smtClean="0"/>
              <a:t>Best Demo &amp; Poster</a:t>
            </a:r>
          </a:p>
          <a:p>
            <a:endParaRPr lang="en-GB" dirty="0" smtClean="0"/>
          </a:p>
          <a:p>
            <a:pPr marL="342900" indent="-342900">
              <a:buAutoNum type="arabicPeriod"/>
            </a:pPr>
            <a:r>
              <a:rPr lang="en-GB" dirty="0" smtClean="0"/>
              <a:t>Voting </a:t>
            </a:r>
            <a:r>
              <a:rPr lang="en-GB" dirty="0"/>
              <a:t>slips are </a:t>
            </a:r>
            <a:r>
              <a:rPr lang="en-GB" dirty="0" smtClean="0"/>
              <a:t>provided</a:t>
            </a:r>
          </a:p>
          <a:p>
            <a:pPr marL="342900" indent="-342900">
              <a:buAutoNum type="arabicPeriod"/>
            </a:pPr>
            <a:r>
              <a:rPr lang="en-GB" dirty="0" smtClean="0"/>
              <a:t>Ballot box at the registration desk</a:t>
            </a:r>
          </a:p>
          <a:p>
            <a:pPr marL="342900" indent="-342900">
              <a:buAutoNum type="arabicPeriod"/>
            </a:pPr>
            <a:r>
              <a:rPr lang="en-GB" dirty="0" smtClean="0"/>
              <a:t>Voting closes at </a:t>
            </a:r>
            <a:r>
              <a:rPr lang="en-GB" dirty="0"/>
              <a:t>17:30 on </a:t>
            </a:r>
            <a:r>
              <a:rPr lang="en-GB" dirty="0" smtClean="0"/>
              <a:t>Wednesday</a:t>
            </a:r>
            <a:r>
              <a:rPr lang="en-GB" dirty="0"/>
              <a:t> </a:t>
            </a:r>
          </a:p>
          <a:p>
            <a:pPr algn="ctr"/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>Put </a:t>
            </a:r>
            <a:r>
              <a:rPr lang="en-GB" dirty="0"/>
              <a:t>the </a:t>
            </a:r>
            <a:r>
              <a:rPr lang="en-GB" b="1" dirty="0"/>
              <a:t>name</a:t>
            </a:r>
            <a:r>
              <a:rPr lang="en-GB" dirty="0"/>
              <a:t> of the demo/poster </a:t>
            </a:r>
            <a:r>
              <a:rPr lang="en-GB" dirty="0" smtClean="0"/>
              <a:t>and its </a:t>
            </a:r>
            <a:r>
              <a:rPr lang="en-GB" b="1" dirty="0" smtClean="0"/>
              <a:t>number</a:t>
            </a:r>
            <a:r>
              <a:rPr lang="en-GB" dirty="0" smtClean="0"/>
              <a:t>!</a:t>
            </a:r>
          </a:p>
          <a:p>
            <a:pPr algn="ctr"/>
            <a:endParaRPr lang="en-GB" dirty="0"/>
          </a:p>
          <a:p>
            <a:pPr algn="ctr"/>
            <a:r>
              <a:rPr lang="en-GB" sz="2800" dirty="0" smtClean="0"/>
              <a:t>New gadgets – email ucst@egi.eu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634623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1" animBg="1"/>
      <p:bldP spid="2" grpId="0" animBg="1"/>
      <p:bldP spid="1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EGI-InSPIRE Update, Lyon 2011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863DA0-BE5D-4633-87E3-85A0E7012BF0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025" y="116632"/>
            <a:ext cx="8381423" cy="6538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2267744" y="3861048"/>
            <a:ext cx="1512168" cy="2794496"/>
          </a:xfrm>
          <a:prstGeom prst="rect">
            <a:avLst/>
          </a:prstGeom>
          <a:solidFill>
            <a:srgbClr val="FFFF00">
              <a:alpha val="30000"/>
            </a:srgb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7776356" y="3862524"/>
            <a:ext cx="756084" cy="2793020"/>
          </a:xfrm>
          <a:prstGeom prst="rect">
            <a:avLst/>
          </a:prstGeom>
          <a:solidFill>
            <a:srgbClr val="FFFF00">
              <a:alpha val="30000"/>
            </a:srgb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7020272" y="2276872"/>
            <a:ext cx="756084" cy="1224136"/>
          </a:xfrm>
          <a:prstGeom prst="rect">
            <a:avLst/>
          </a:prstGeom>
          <a:solidFill>
            <a:srgbClr val="FFFF00">
              <a:alpha val="30000"/>
            </a:srgb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7020272" y="3862524"/>
            <a:ext cx="756084" cy="2793020"/>
          </a:xfrm>
          <a:prstGeom prst="rect">
            <a:avLst/>
          </a:prstGeom>
          <a:solidFill>
            <a:srgbClr val="FFFF00">
              <a:alpha val="30000"/>
            </a:srgb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7776356" y="764704"/>
            <a:ext cx="756084" cy="2736304"/>
          </a:xfrm>
          <a:prstGeom prst="rect">
            <a:avLst/>
          </a:prstGeom>
          <a:solidFill>
            <a:srgbClr val="FFFF00">
              <a:alpha val="30000"/>
            </a:srgb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611560" y="3838330"/>
            <a:ext cx="864096" cy="2794496"/>
          </a:xfrm>
          <a:prstGeom prst="rect">
            <a:avLst/>
          </a:prstGeom>
          <a:solidFill>
            <a:srgbClr val="FFFF00">
              <a:alpha val="30000"/>
            </a:srgb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316486" y="3087784"/>
            <a:ext cx="1454244" cy="707886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GB" sz="2000" dirty="0" smtClean="0"/>
              <a:t>Accounting</a:t>
            </a:r>
          </a:p>
          <a:p>
            <a:pPr algn="ctr"/>
            <a:r>
              <a:rPr lang="en-GB" sz="2000" dirty="0" smtClean="0"/>
              <a:t>Roadmap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6858457" y="3429000"/>
            <a:ext cx="1781258" cy="400110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GB" sz="2000" dirty="0" err="1" smtClean="0"/>
              <a:t>eConcertation</a:t>
            </a:r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7022090" y="3427249"/>
            <a:ext cx="1510350" cy="400110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GB" sz="2000" dirty="0" smtClean="0"/>
              <a:t>Conference</a:t>
            </a:r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>
            <a:off x="2281978" y="3481406"/>
            <a:ext cx="1497933" cy="369332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HUC Activity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9020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EGI-InSPIRE Update, Lyon 2011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863DA0-BE5D-4633-87E3-85A0E7012BF0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19088"/>
            <a:ext cx="6400800" cy="621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5420402" y="908720"/>
            <a:ext cx="1512168" cy="2664296"/>
          </a:xfrm>
          <a:prstGeom prst="rect">
            <a:avLst/>
          </a:prstGeom>
          <a:solidFill>
            <a:srgbClr val="FFFF00">
              <a:alpha val="30000"/>
            </a:srgb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3908234" y="936686"/>
            <a:ext cx="1512168" cy="5516649"/>
          </a:xfrm>
          <a:prstGeom prst="rect">
            <a:avLst/>
          </a:prstGeom>
          <a:solidFill>
            <a:srgbClr val="FFFF00">
              <a:alpha val="30000"/>
            </a:srgb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6940352" y="921367"/>
            <a:ext cx="1512168" cy="5516649"/>
          </a:xfrm>
          <a:prstGeom prst="rect">
            <a:avLst/>
          </a:prstGeom>
          <a:solidFill>
            <a:srgbClr val="FFFF00">
              <a:alpha val="30000"/>
            </a:srgb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GB" sz="4000" dirty="0" err="1" smtClean="0">
                <a:solidFill>
                  <a:schemeClr val="tx1"/>
                </a:solidFill>
              </a:rPr>
              <a:t>eConcertation</a:t>
            </a:r>
            <a:endParaRPr lang="en-GB" sz="4000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18669" y="262389"/>
            <a:ext cx="1497933" cy="646331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Security Training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36420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Arial" charset="0"/>
                <a:cs typeface="Arial" charset="0"/>
              </a:rPr>
              <a:t>Follow EGI live online</a:t>
            </a:r>
          </a:p>
        </p:txBody>
      </p:sp>
      <p:sp>
        <p:nvSpPr>
          <p:cNvPr id="4099" name="Content Placeholder 13"/>
          <p:cNvSpPr>
            <a:spLocks noGrp="1"/>
          </p:cNvSpPr>
          <p:nvPr>
            <p:ph idx="1"/>
          </p:nvPr>
        </p:nvSpPr>
        <p:spPr>
          <a:xfrm>
            <a:off x="3872408" y="1268760"/>
            <a:ext cx="5122912" cy="4525963"/>
          </a:xfrm>
        </p:spPr>
        <p:txBody>
          <a:bodyPr/>
          <a:lstStyle/>
          <a:p>
            <a:pPr eaLnBrk="1" hangingPunct="1"/>
            <a:r>
              <a:rPr lang="en-US" sz="1800" dirty="0" smtClean="0">
                <a:latin typeface="Arial" charset="0"/>
                <a:cs typeface="Arial" charset="0"/>
              </a:rPr>
              <a:t>Read the conference blog at </a:t>
            </a:r>
            <a:r>
              <a:rPr lang="en-US" sz="1800" dirty="0" smtClean="0">
                <a:latin typeface="Arial" charset="0"/>
                <a:cs typeface="Arial" charset="0"/>
                <a:hlinkClick r:id="rId3"/>
              </a:rPr>
              <a:t>www.gridcast.org</a:t>
            </a:r>
            <a:endParaRPr lang="en-US" sz="1800" dirty="0" smtClean="0">
              <a:latin typeface="Arial" charset="0"/>
              <a:cs typeface="Arial" charset="0"/>
            </a:endParaRPr>
          </a:p>
          <a:p>
            <a:pPr eaLnBrk="1" hangingPunct="1"/>
            <a:endParaRPr lang="en-US" sz="1800" dirty="0" smtClean="0">
              <a:latin typeface="Arial" charset="0"/>
              <a:cs typeface="Arial" charset="0"/>
            </a:endParaRPr>
          </a:p>
          <a:p>
            <a:r>
              <a:rPr lang="en-US" sz="1800" dirty="0" smtClean="0">
                <a:latin typeface="Arial" charset="0"/>
                <a:cs typeface="Arial" charset="0"/>
              </a:rPr>
              <a:t>Follow EGI on                    at </a:t>
            </a:r>
            <a:r>
              <a:rPr lang="en-GB" sz="1800" dirty="0">
                <a:hlinkClick r:id="rId4"/>
              </a:rPr>
              <a:t>http://twitter.com/egi_inspire</a:t>
            </a:r>
            <a:r>
              <a:rPr lang="en-GB" sz="1800" dirty="0"/>
              <a:t> (#</a:t>
            </a:r>
            <a:r>
              <a:rPr lang="en-GB" sz="1800" dirty="0" smtClean="0"/>
              <a:t>egitf11)</a:t>
            </a:r>
          </a:p>
          <a:p>
            <a:endParaRPr lang="en-GB" sz="1800" dirty="0" smtClean="0"/>
          </a:p>
          <a:p>
            <a:r>
              <a:rPr lang="en-GB" sz="1800" dirty="0" smtClean="0"/>
              <a:t>Photos </a:t>
            </a:r>
            <a:r>
              <a:rPr lang="en-GB" sz="1800" dirty="0"/>
              <a:t>will appear on our </a:t>
            </a:r>
            <a:r>
              <a:rPr lang="en-GB" sz="1800" dirty="0" smtClean="0"/>
              <a:t>                   stream </a:t>
            </a:r>
            <a:r>
              <a:rPr lang="en-GB" sz="1800" dirty="0"/>
              <a:t>at </a:t>
            </a:r>
            <a:r>
              <a:rPr lang="en-GB" sz="1800" dirty="0">
                <a:hlinkClick r:id="rId5"/>
              </a:rPr>
              <a:t>http://www.flickr.com/photos/european_grid_initiative</a:t>
            </a:r>
            <a:r>
              <a:rPr lang="en-GB" sz="1800" dirty="0"/>
              <a:t> (use the </a:t>
            </a:r>
            <a:r>
              <a:rPr lang="en-GB" sz="1800" dirty="0" smtClean="0"/>
              <a:t>egitf11 </a:t>
            </a:r>
            <a:r>
              <a:rPr lang="en-GB" sz="1800" dirty="0"/>
              <a:t>tag for your own photos</a:t>
            </a:r>
            <a:r>
              <a:rPr lang="en-GB" sz="1800" dirty="0" smtClean="0"/>
              <a:t>)</a:t>
            </a:r>
          </a:p>
          <a:p>
            <a:endParaRPr lang="en-GB" sz="1800" dirty="0"/>
          </a:p>
          <a:p>
            <a:r>
              <a:rPr lang="en-GB" sz="1800" dirty="0" smtClean="0"/>
              <a:t>Videos online on                     at </a:t>
            </a:r>
            <a:r>
              <a:rPr lang="en-GB" sz="1800" dirty="0" smtClean="0">
                <a:hlinkClick r:id="rId6"/>
              </a:rPr>
              <a:t>http://www.youtube.com/europeangrid</a:t>
            </a:r>
            <a:endParaRPr lang="en-GB" sz="1800" dirty="0" smtClean="0"/>
          </a:p>
          <a:p>
            <a:endParaRPr lang="en-GB" sz="1800" dirty="0"/>
          </a:p>
          <a:p>
            <a:r>
              <a:rPr lang="en-GB" sz="1800" dirty="0" smtClean="0"/>
              <a:t>Read the EGI blog at </a:t>
            </a:r>
            <a:r>
              <a:rPr lang="en-GB" sz="1800" dirty="0" smtClean="0">
                <a:hlinkClick r:id="rId7"/>
              </a:rPr>
              <a:t>www.egi.eu/blog</a:t>
            </a:r>
            <a:endParaRPr lang="en-GB" sz="1800" dirty="0"/>
          </a:p>
          <a:p>
            <a:endParaRPr lang="en-US" sz="1800" dirty="0" smtClean="0">
              <a:latin typeface="Arial" charset="0"/>
              <a:cs typeface="Arial" charset="0"/>
            </a:endParaRPr>
          </a:p>
        </p:txBody>
      </p:sp>
      <p:sp>
        <p:nvSpPr>
          <p:cNvPr id="4101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chemeClr val="bg1"/>
                </a:solidFill>
                <a:cs typeface="Arial" charset="0"/>
              </a:rPr>
              <a:t>EGI-InSPIRE Update, Lyon 2011</a:t>
            </a:r>
          </a:p>
        </p:txBody>
      </p:sp>
      <p:sp>
        <p:nvSpPr>
          <p:cNvPr id="410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9C015E2D-E04F-4B59-BFFF-0FD78C714558}" type="slidenum">
              <a:rPr lang="en-GB" smtClean="0">
                <a:solidFill>
                  <a:schemeClr val="bg1"/>
                </a:solidFill>
                <a:cs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en-GB" smtClean="0">
              <a:solidFill>
                <a:schemeClr val="bg1"/>
              </a:solidFill>
              <a:cs typeface="Arial" charset="0"/>
            </a:endParaRPr>
          </a:p>
        </p:txBody>
      </p:sp>
      <p:pic>
        <p:nvPicPr>
          <p:cNvPr id="7" name="Picture 6" descr="twitter_logo_header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6993" y="2267744"/>
            <a:ext cx="1100584" cy="255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flickr_logo_gamma_gif_v59899.gif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3212976"/>
            <a:ext cx="93345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200px-Youtube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2043" y="4581128"/>
            <a:ext cx="987425" cy="44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071" y="1217712"/>
            <a:ext cx="3462542" cy="4896544"/>
          </a:xfrm>
          <a:prstGeom prst="rect">
            <a:avLst/>
          </a:prstGeom>
          <a:effectLst>
            <a:outerShdw blurRad="88900" dist="88900" dir="13500000" algn="b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And finally…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188" y="1351309"/>
            <a:ext cx="8075612" cy="4525963"/>
          </a:xfrm>
        </p:spPr>
        <p:txBody>
          <a:bodyPr/>
          <a:lstStyle/>
          <a:p>
            <a:r>
              <a:rPr lang="en-GB" dirty="0" smtClean="0"/>
              <a:t>Enjoy the conference</a:t>
            </a:r>
          </a:p>
          <a:p>
            <a:pPr lvl="1"/>
            <a:r>
              <a:rPr lang="en-GB" dirty="0" smtClean="0"/>
              <a:t>Meeting new friends &amp; old</a:t>
            </a:r>
          </a:p>
          <a:p>
            <a:pPr lvl="1"/>
            <a:endParaRPr lang="en-GB" dirty="0" smtClean="0"/>
          </a:p>
          <a:p>
            <a:r>
              <a:rPr lang="en-GB" dirty="0" smtClean="0"/>
              <a:t>Enjoy Lyon</a:t>
            </a:r>
          </a:p>
          <a:p>
            <a:pPr lvl="1"/>
            <a:r>
              <a:rPr lang="en-GB" b="1" i="1" dirty="0" smtClean="0"/>
              <a:t>The</a:t>
            </a:r>
            <a:r>
              <a:rPr lang="en-GB" dirty="0" smtClean="0"/>
              <a:t> place to eat &amp; drink</a:t>
            </a:r>
          </a:p>
          <a:p>
            <a:pPr lvl="1"/>
            <a:endParaRPr lang="en-GB" dirty="0" smtClean="0"/>
          </a:p>
          <a:p>
            <a:r>
              <a:rPr lang="en-GB" dirty="0" smtClean="0"/>
              <a:t>Enjoy being part of a community</a:t>
            </a:r>
          </a:p>
          <a:p>
            <a:pPr lvl="1"/>
            <a:r>
              <a:rPr lang="en-GB" dirty="0" smtClean="0"/>
              <a:t>A group with a shared common vision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EGI-InSPIRE Update, Lyon 2011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398377-E93E-4F4D-B216-752D7869D54D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pic>
        <p:nvPicPr>
          <p:cNvPr id="1026" name="Picture 2" descr="http://t0.gstatic.com/images?q=tbn:ANd9GcT0UkitgweGtxasAySYPs9Lu4jascsouBw8qhKT54B2W6omtU5R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50"/>
          <a:stretch/>
        </p:blipFill>
        <p:spPr bwMode="auto">
          <a:xfrm>
            <a:off x="6156176" y="1209771"/>
            <a:ext cx="2916809" cy="3011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2525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5"/>
          <p:cNvSpPr>
            <a:spLocks noGrp="1"/>
          </p:cNvSpPr>
          <p:nvPr>
            <p:ph type="title"/>
          </p:nvPr>
        </p:nvSpPr>
        <p:spPr>
          <a:xfrm>
            <a:off x="1979613" y="106363"/>
            <a:ext cx="7164387" cy="865187"/>
          </a:xfrm>
        </p:spPr>
        <p:txBody>
          <a:bodyPr/>
          <a:lstStyle/>
          <a:p>
            <a:pPr eaLnBrk="1" hangingPunct="1"/>
            <a:r>
              <a:rPr lang="en-GB" sz="4000" dirty="0" smtClean="0"/>
              <a:t>Project Objectives</a:t>
            </a:r>
          </a:p>
        </p:txBody>
      </p:sp>
      <p:sp>
        <p:nvSpPr>
          <p:cNvPr id="15363" name="Content Placeholder 6"/>
          <p:cNvSpPr>
            <a:spLocks noGrp="1"/>
          </p:cNvSpPr>
          <p:nvPr>
            <p:ph idx="1"/>
          </p:nvPr>
        </p:nvSpPr>
        <p:spPr>
          <a:xfrm>
            <a:off x="0" y="1412875"/>
            <a:ext cx="9756576" cy="4525963"/>
          </a:xfrm>
        </p:spPr>
        <p:txBody>
          <a:bodyPr/>
          <a:lstStyle/>
          <a:p>
            <a:pPr eaLnBrk="1" hangingPunct="1"/>
            <a:r>
              <a:rPr lang="en-GB" dirty="0"/>
              <a:t>A</a:t>
            </a:r>
            <a:r>
              <a:rPr lang="en-GB" dirty="0" smtClean="0"/>
              <a:t> sustainable federated production infrastructure</a:t>
            </a:r>
          </a:p>
          <a:p>
            <a:pPr lvl="1" eaLnBrk="1" hangingPunct="1"/>
            <a:r>
              <a:rPr lang="en-GB" dirty="0" smtClean="0"/>
              <a:t>Resource providers in Europe and worldwide </a:t>
            </a:r>
          </a:p>
          <a:p>
            <a:pPr lvl="1" eaLnBrk="1" hangingPunct="1"/>
            <a:r>
              <a:rPr lang="en-GB" dirty="0" smtClean="0"/>
              <a:t>With new technologies as they mature</a:t>
            </a:r>
          </a:p>
          <a:p>
            <a:pPr marL="457200" lvl="1" indent="0" eaLnBrk="1" hangingPunct="1">
              <a:buNone/>
            </a:pPr>
            <a:endParaRPr lang="en-GB" dirty="0" smtClean="0"/>
          </a:p>
          <a:p>
            <a:pPr eaLnBrk="1" hangingPunct="1"/>
            <a:r>
              <a:rPr lang="en-GB" dirty="0" smtClean="0"/>
              <a:t>Support structured international research</a:t>
            </a:r>
          </a:p>
          <a:p>
            <a:pPr lvl="1" eaLnBrk="1" hangingPunct="1"/>
            <a:r>
              <a:rPr lang="en-GB" dirty="0" smtClean="0"/>
              <a:t>Attract new international user communities</a:t>
            </a:r>
          </a:p>
          <a:p>
            <a:pPr lvl="1"/>
            <a:r>
              <a:rPr lang="en-GB" dirty="0" smtClean="0"/>
              <a:t>Technical services to ease wider adoption</a:t>
            </a:r>
          </a:p>
        </p:txBody>
      </p:sp>
      <p:sp>
        <p:nvSpPr>
          <p:cNvPr id="15365" name="Footer Placeholder 2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mtClean="0">
                <a:solidFill>
                  <a:schemeClr val="bg1"/>
                </a:solidFill>
              </a:rPr>
              <a:t>EGI-InSPIRE Update, Lyon 2011</a:t>
            </a:r>
            <a:endParaRPr lang="en-GB">
              <a:solidFill>
                <a:schemeClr val="bg1"/>
              </a:solidFill>
            </a:endParaRPr>
          </a:p>
        </p:txBody>
      </p:sp>
      <p:sp>
        <p:nvSpPr>
          <p:cNvPr id="15366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377D03E-5A3F-44E1-AF78-7263C5F63AAD}" type="slidenum">
              <a:rPr lang="fi-FI">
                <a:solidFill>
                  <a:schemeClr val="bg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fi-FI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892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31840" y="3206229"/>
            <a:ext cx="4816518" cy="2988798"/>
            <a:chOff x="3208450" y="3206229"/>
            <a:chExt cx="4816518" cy="2988798"/>
          </a:xfrm>
        </p:grpSpPr>
        <p:sp>
          <p:nvSpPr>
            <p:cNvPr id="37" name="TextBox 36"/>
            <p:cNvSpPr txBox="1"/>
            <p:nvPr/>
          </p:nvSpPr>
          <p:spPr>
            <a:xfrm>
              <a:off x="5727544" y="3206229"/>
              <a:ext cx="229742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dirty="0" smtClean="0"/>
                <a:t>EGI-</a:t>
              </a:r>
              <a:r>
                <a:rPr lang="en-GB" sz="2800" dirty="0" err="1" smtClean="0"/>
                <a:t>InSPIRE</a:t>
              </a:r>
              <a:endParaRPr lang="en-GB" sz="2800" dirty="0"/>
            </a:p>
          </p:txBody>
        </p:sp>
        <p:sp>
          <p:nvSpPr>
            <p:cNvPr id="38" name="Oval 37"/>
            <p:cNvSpPr/>
            <p:nvPr/>
          </p:nvSpPr>
          <p:spPr>
            <a:xfrm rot="1820012">
              <a:off x="3208450" y="3225027"/>
              <a:ext cx="2968666" cy="2970000"/>
            </a:xfrm>
            <a:prstGeom prst="ellipse">
              <a:avLst/>
            </a:prstGeom>
            <a:solidFill>
              <a:srgbClr val="FFC000"/>
            </a:solidFill>
            <a:ln w="7620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940050" y="1247593"/>
            <a:ext cx="7689256" cy="5372235"/>
            <a:chOff x="1940050" y="1247593"/>
            <a:chExt cx="7689256" cy="5372235"/>
          </a:xfrm>
        </p:grpSpPr>
        <p:sp>
          <p:nvSpPr>
            <p:cNvPr id="3" name="Oval 2"/>
            <p:cNvSpPr/>
            <p:nvPr/>
          </p:nvSpPr>
          <p:spPr>
            <a:xfrm rot="1820012">
              <a:off x="1940050" y="1247593"/>
              <a:ext cx="7689256" cy="5372235"/>
            </a:xfrm>
            <a:prstGeom prst="ellipse">
              <a:avLst/>
            </a:prstGeom>
            <a:solidFill>
              <a:srgbClr val="FFC000"/>
            </a:solidFill>
            <a:ln w="7620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6283838" y="1890410"/>
              <a:ext cx="159851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dirty="0" smtClean="0"/>
                <a:t>EGEE-III</a:t>
              </a:r>
              <a:endParaRPr lang="en-GB" sz="2800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EGI Ecosystem</a:t>
            </a:r>
            <a:endParaRPr lang="en-GB" dirty="0"/>
          </a:p>
        </p:txBody>
      </p:sp>
      <p:sp>
        <p:nvSpPr>
          <p:cNvPr id="3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GB" smtClean="0">
                <a:solidFill>
                  <a:schemeClr val="bg1"/>
                </a:solidFill>
              </a:rPr>
              <a:t>EGI-InSPIRE Update, Lyon 2011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EAE03-69BD-4C08-B18E-8C9F5694E65D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3" name="Rounded Rectangle 12"/>
          <p:cNvSpPr/>
          <p:nvPr/>
        </p:nvSpPr>
        <p:spPr>
          <a:xfrm>
            <a:off x="395776" y="4221088"/>
            <a:ext cx="2160000" cy="1980000"/>
          </a:xfrm>
          <a:prstGeom prst="round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sz="1400" b="1" dirty="0" smtClean="0">
                <a:solidFill>
                  <a:srgbClr val="000000"/>
                </a:solidFill>
              </a:rPr>
              <a:t>Public Funding Bodies</a:t>
            </a:r>
            <a:endParaRPr lang="en-US" sz="1400" b="1" dirty="0">
              <a:solidFill>
                <a:srgbClr val="000000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539552" y="4365104"/>
            <a:ext cx="1851429" cy="6480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prstClr val="white"/>
                </a:solidFill>
              </a:rPr>
              <a:t>European Commission</a:t>
            </a:r>
            <a:endParaRPr lang="en-US" sz="1600" dirty="0">
              <a:solidFill>
                <a:prstClr val="white"/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550062" y="5092288"/>
            <a:ext cx="1851429" cy="6480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prstClr val="white"/>
                </a:solidFill>
              </a:rPr>
              <a:t>National Research Councils</a:t>
            </a:r>
            <a:endParaRPr lang="en-US" sz="1600" dirty="0">
              <a:solidFill>
                <a:prstClr val="white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491880" y="3645024"/>
            <a:ext cx="2160000" cy="2124048"/>
          </a:xfrm>
          <a:prstGeom prst="round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0" tIns="46800" rIns="0" rtlCol="0" anchor="t"/>
          <a:lstStyle/>
          <a:p>
            <a:pPr algn="ctr"/>
            <a:r>
              <a:rPr lang="en-US" b="1" dirty="0" smtClean="0">
                <a:solidFill>
                  <a:srgbClr val="000000"/>
                </a:solidFill>
              </a:rPr>
              <a:t>Service  &amp; Resource Providers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3707904" y="4401112"/>
            <a:ext cx="1728190" cy="54005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 smtClean="0">
                <a:solidFill>
                  <a:prstClr val="white"/>
                </a:solidFill>
              </a:rPr>
              <a:t>EGI.eu</a:t>
            </a:r>
            <a:endParaRPr lang="en-US" sz="1500" dirty="0">
              <a:solidFill>
                <a:prstClr val="white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3707904" y="4994134"/>
            <a:ext cx="1728190" cy="720072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prstClr val="white"/>
                </a:solidFill>
              </a:rPr>
              <a:t>Resource Infrastructure Providers</a:t>
            </a:r>
            <a:endParaRPr lang="en-US" sz="1400" dirty="0">
              <a:solidFill>
                <a:prstClr val="white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6732480" y="4293096"/>
            <a:ext cx="2160000" cy="1980000"/>
          </a:xfrm>
          <a:prstGeom prst="round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400" b="1" dirty="0" smtClean="0">
                <a:solidFill>
                  <a:srgbClr val="000000"/>
                </a:solidFill>
              </a:rPr>
              <a:t>Technology Providers</a:t>
            </a:r>
            <a:endParaRPr lang="en-US" sz="1400" b="1" dirty="0">
              <a:solidFill>
                <a:srgbClr val="000000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6948504" y="4760928"/>
            <a:ext cx="1728192" cy="6120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prstClr val="white"/>
                </a:solidFill>
              </a:rPr>
              <a:t>Open Source Providers</a:t>
            </a:r>
            <a:endParaRPr lang="en-US" sz="1600" dirty="0">
              <a:solidFill>
                <a:prstClr val="white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6948504" y="5445072"/>
            <a:ext cx="1728192" cy="6480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prstClr val="white"/>
                </a:solidFill>
              </a:rPr>
              <a:t>Commercial Providers</a:t>
            </a:r>
            <a:endParaRPr lang="en-US" sz="1600" dirty="0">
              <a:solidFill>
                <a:prstClr val="white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3492120" y="1052736"/>
            <a:ext cx="2160000" cy="1980000"/>
          </a:xfrm>
          <a:prstGeom prst="round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en-US" sz="1600" b="1" dirty="0" smtClean="0">
              <a:solidFill>
                <a:srgbClr val="000000"/>
              </a:solidFill>
            </a:endParaRPr>
          </a:p>
          <a:p>
            <a:pPr algn="ctr"/>
            <a:r>
              <a:rPr lang="en-US" sz="1600" b="1" dirty="0" smtClean="0">
                <a:solidFill>
                  <a:srgbClr val="000000"/>
                </a:solidFill>
              </a:rPr>
              <a:t>User Community</a:t>
            </a:r>
            <a:endParaRPr lang="en-US" sz="1600" b="1" dirty="0">
              <a:solidFill>
                <a:srgbClr val="00000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0132" y="908720"/>
            <a:ext cx="2069596" cy="2170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830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2" grpId="0" animBg="1"/>
      <p:bldP spid="23" grpId="0" animBg="1"/>
      <p:bldP spid="12" grpId="0" animBg="1"/>
      <p:bldP spid="18" grpId="0" animBg="1"/>
      <p:bldP spid="19" grpId="0" animBg="1"/>
      <p:bldP spid="14" grpId="0" animBg="1"/>
      <p:bldP spid="20" grpId="0" animBg="1"/>
      <p:bldP spid="21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323528" y="1124744"/>
            <a:ext cx="8280920" cy="468052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tIns="3600" rtlCol="0" anchor="t" anchorCtr="0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EGI Collaboration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EGI-InSPIRE Update, Lyon 2011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53C9E4-42E2-402A-B0B1-17451789FE1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10" name="Can 9"/>
          <p:cNvSpPr/>
          <p:nvPr/>
        </p:nvSpPr>
        <p:spPr>
          <a:xfrm>
            <a:off x="971600" y="1556792"/>
            <a:ext cx="822960" cy="3240360"/>
          </a:xfrm>
          <a:prstGeom prst="can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anchor="b" anchorCtr="1"/>
          <a:lstStyle/>
          <a:p>
            <a:r>
              <a:rPr lang="en-US" dirty="0" smtClean="0"/>
              <a:t>NGI</a:t>
            </a:r>
            <a:endParaRPr lang="en-US" dirty="0"/>
          </a:p>
        </p:txBody>
      </p:sp>
      <p:sp>
        <p:nvSpPr>
          <p:cNvPr id="12" name="Can 11"/>
          <p:cNvSpPr/>
          <p:nvPr/>
        </p:nvSpPr>
        <p:spPr>
          <a:xfrm>
            <a:off x="2963822" y="1556792"/>
            <a:ext cx="822960" cy="3240360"/>
          </a:xfrm>
          <a:prstGeom prst="can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anchor="b" anchorCtr="1"/>
          <a:lstStyle/>
          <a:p>
            <a:r>
              <a:rPr lang="en-US" dirty="0" smtClean="0"/>
              <a:t>NGI</a:t>
            </a:r>
            <a:endParaRPr lang="en-US" dirty="0"/>
          </a:p>
        </p:txBody>
      </p:sp>
      <p:sp>
        <p:nvSpPr>
          <p:cNvPr id="13" name="Can 12"/>
          <p:cNvSpPr/>
          <p:nvPr/>
        </p:nvSpPr>
        <p:spPr>
          <a:xfrm>
            <a:off x="1967711" y="1556792"/>
            <a:ext cx="822960" cy="3240360"/>
          </a:xfrm>
          <a:prstGeom prst="can">
            <a:avLst/>
          </a:prstGeom>
          <a:solidFill>
            <a:schemeClr val="accent3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anchor="b" anchorCtr="1"/>
          <a:lstStyle/>
          <a:p>
            <a:r>
              <a:rPr lang="en-US" dirty="0" smtClean="0"/>
              <a:t>EIRO</a:t>
            </a:r>
            <a:endParaRPr lang="en-US" dirty="0"/>
          </a:p>
        </p:txBody>
      </p:sp>
      <p:sp>
        <p:nvSpPr>
          <p:cNvPr id="14" name="Can 13"/>
          <p:cNvSpPr/>
          <p:nvPr/>
        </p:nvSpPr>
        <p:spPr>
          <a:xfrm>
            <a:off x="5952155" y="1556792"/>
            <a:ext cx="822960" cy="3240360"/>
          </a:xfrm>
          <a:prstGeom prst="can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anchor="b" anchorCtr="1"/>
          <a:lstStyle/>
          <a:p>
            <a:r>
              <a:rPr lang="en-US" dirty="0" smtClean="0"/>
              <a:t>NGI</a:t>
            </a:r>
            <a:endParaRPr lang="en-US" dirty="0"/>
          </a:p>
        </p:txBody>
      </p:sp>
      <p:sp>
        <p:nvSpPr>
          <p:cNvPr id="16" name="Can 15"/>
          <p:cNvSpPr/>
          <p:nvPr/>
        </p:nvSpPr>
        <p:spPr>
          <a:xfrm>
            <a:off x="4956044" y="1556792"/>
            <a:ext cx="822960" cy="3240360"/>
          </a:xfrm>
          <a:prstGeom prst="can">
            <a:avLst/>
          </a:prstGeom>
          <a:solidFill>
            <a:schemeClr val="accent3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anchor="b" anchorCtr="1"/>
          <a:lstStyle/>
          <a:p>
            <a:r>
              <a:rPr lang="en-US" dirty="0" smtClean="0"/>
              <a:t>EIRO</a:t>
            </a:r>
            <a:endParaRPr lang="en-US" dirty="0"/>
          </a:p>
        </p:txBody>
      </p:sp>
      <p:sp>
        <p:nvSpPr>
          <p:cNvPr id="17" name="Rounded Rectangle 16"/>
          <p:cNvSpPr/>
          <p:nvPr/>
        </p:nvSpPr>
        <p:spPr>
          <a:xfrm>
            <a:off x="827584" y="2492896"/>
            <a:ext cx="3096344" cy="432048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anchorCtr="1">
            <a:noAutofit/>
          </a:bodyPr>
          <a:lstStyle/>
          <a:p>
            <a:r>
              <a:rPr lang="en-US" dirty="0" smtClean="0"/>
              <a:t>Virtual Research Community</a:t>
            </a:r>
            <a:endParaRPr lang="en-US" dirty="0"/>
          </a:p>
        </p:txBody>
      </p:sp>
      <p:sp>
        <p:nvSpPr>
          <p:cNvPr id="23" name="Can 22"/>
          <p:cNvSpPr/>
          <p:nvPr/>
        </p:nvSpPr>
        <p:spPr>
          <a:xfrm>
            <a:off x="3959933" y="1556792"/>
            <a:ext cx="822960" cy="3240360"/>
          </a:xfrm>
          <a:prstGeom prst="can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anchor="b" anchorCtr="1"/>
          <a:lstStyle/>
          <a:p>
            <a:r>
              <a:rPr lang="en-US" dirty="0" smtClean="0"/>
              <a:t>NGI</a:t>
            </a:r>
            <a:endParaRPr lang="en-US" dirty="0"/>
          </a:p>
        </p:txBody>
      </p:sp>
      <p:sp>
        <p:nvSpPr>
          <p:cNvPr id="20" name="Can 19"/>
          <p:cNvSpPr/>
          <p:nvPr/>
        </p:nvSpPr>
        <p:spPr>
          <a:xfrm>
            <a:off x="6948264" y="1556792"/>
            <a:ext cx="822960" cy="3240360"/>
          </a:xfrm>
          <a:prstGeom prst="can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anchor="b" anchorCtr="1"/>
          <a:lstStyle/>
          <a:p>
            <a:r>
              <a:rPr lang="en-US" dirty="0" smtClean="0"/>
              <a:t>NGI</a:t>
            </a:r>
            <a:endParaRPr lang="en-US" dirty="0"/>
          </a:p>
        </p:txBody>
      </p:sp>
      <p:sp>
        <p:nvSpPr>
          <p:cNvPr id="21" name="Rounded Rectangle 20"/>
          <p:cNvSpPr/>
          <p:nvPr/>
        </p:nvSpPr>
        <p:spPr>
          <a:xfrm>
            <a:off x="2843808" y="3068960"/>
            <a:ext cx="3096344" cy="432048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anchorCtr="1">
            <a:noAutofit/>
          </a:bodyPr>
          <a:lstStyle/>
          <a:p>
            <a:r>
              <a:rPr lang="en-US" dirty="0" smtClean="0"/>
              <a:t>Virtual Research Community</a:t>
            </a:r>
            <a:endParaRPr lang="en-US" dirty="0"/>
          </a:p>
        </p:txBody>
      </p:sp>
      <p:sp>
        <p:nvSpPr>
          <p:cNvPr id="22" name="Rounded Rectangle 21"/>
          <p:cNvSpPr/>
          <p:nvPr/>
        </p:nvSpPr>
        <p:spPr>
          <a:xfrm>
            <a:off x="3923928" y="3645024"/>
            <a:ext cx="3960440" cy="432048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anchorCtr="1">
            <a:noAutofit/>
          </a:bodyPr>
          <a:lstStyle/>
          <a:p>
            <a:r>
              <a:rPr lang="en-US" dirty="0" smtClean="0"/>
              <a:t>Virtual Research Community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89209" y="5877272"/>
            <a:ext cx="26706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NGI: National Grid Initiative</a:t>
            </a:r>
            <a:endParaRPr lang="en-US" sz="1600" dirty="0"/>
          </a:p>
        </p:txBody>
      </p:sp>
      <p:sp>
        <p:nvSpPr>
          <p:cNvPr id="27" name="TextBox 26"/>
          <p:cNvSpPr txBox="1"/>
          <p:nvPr/>
        </p:nvSpPr>
        <p:spPr>
          <a:xfrm>
            <a:off x="3551975" y="5877272"/>
            <a:ext cx="55565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EIRO: European Intergovernmental Research </a:t>
            </a:r>
            <a:r>
              <a:rPr lang="en-US" sz="1600" dirty="0" err="1" smtClean="0"/>
              <a:t>Organisation</a:t>
            </a:r>
            <a:endParaRPr lang="en-US" sz="1600" dirty="0"/>
          </a:p>
        </p:txBody>
      </p:sp>
      <p:sp>
        <p:nvSpPr>
          <p:cNvPr id="6" name="Rectangle 5"/>
          <p:cNvSpPr/>
          <p:nvPr/>
        </p:nvSpPr>
        <p:spPr>
          <a:xfrm>
            <a:off x="2051720" y="4869160"/>
            <a:ext cx="720080" cy="64807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3059832" y="4869160"/>
            <a:ext cx="720080" cy="64807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3995936" y="4869160"/>
            <a:ext cx="720080" cy="64807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6012160" y="4869160"/>
            <a:ext cx="720080" cy="64807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5004048" y="4869160"/>
            <a:ext cx="720080" cy="64807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7020272" y="4869160"/>
            <a:ext cx="720080" cy="64807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L-Shape 27"/>
          <p:cNvSpPr/>
          <p:nvPr/>
        </p:nvSpPr>
        <p:spPr>
          <a:xfrm>
            <a:off x="1043608" y="4869160"/>
            <a:ext cx="6696744" cy="720080"/>
          </a:xfrm>
          <a:prstGeom prst="corner">
            <a:avLst>
              <a:gd name="adj1" fmla="val 52884"/>
              <a:gd name="adj2" fmla="val 97709"/>
            </a:avLst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dirty="0" err="1" smtClean="0"/>
              <a:t>EGI.eu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2570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35496" y="2420888"/>
            <a:ext cx="9144000" cy="3168352"/>
          </a:xfrm>
          <a:prstGeom prst="rect">
            <a:avLst/>
          </a:pr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400" dirty="0" smtClean="0">
              <a:solidFill>
                <a:schemeClr val="tx1"/>
              </a:solidFill>
            </a:endParaRPr>
          </a:p>
          <a:p>
            <a:endParaRPr lang="en-US" sz="2000" dirty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Terms of 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Reference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(</a:t>
            </a:r>
            <a:r>
              <a:rPr lang="en-US" dirty="0" err="1" smtClean="0">
                <a:solidFill>
                  <a:schemeClr val="tx1"/>
                </a:solidFill>
              </a:rPr>
              <a:t>ToR</a:t>
            </a:r>
            <a:r>
              <a:rPr lang="en-US" dirty="0" smtClean="0">
                <a:solidFill>
                  <a:schemeClr val="tx1"/>
                </a:solidFill>
              </a:rPr>
              <a:t>)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Policy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Development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Process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(PDP)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Common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Glossary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(GCG)</a:t>
            </a:r>
          </a:p>
          <a:p>
            <a:endParaRPr lang="en-US" sz="2400" dirty="0">
              <a:solidFill>
                <a:schemeClr val="tx1"/>
              </a:solidFill>
            </a:endParaRPr>
          </a:p>
          <a:p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EGI Technical Governance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24168402"/>
              </p:ext>
            </p:extLst>
          </p:nvPr>
        </p:nvGraphicFramePr>
        <p:xfrm>
          <a:off x="1465312" y="2359421"/>
          <a:ext cx="7643192" cy="33018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6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>
                <a:solidFill>
                  <a:prstClr val="white"/>
                </a:solidFill>
              </a:rPr>
              <a:t>EGI-InSPIRE Update, Lyon 2011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1465312" y="1114584"/>
            <a:ext cx="7632848" cy="525264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prstClr val="white"/>
                </a:solidFill>
              </a:rPr>
              <a:t>EGI Council</a:t>
            </a:r>
            <a:endParaRPr lang="en-US" sz="3600" dirty="0">
              <a:solidFill>
                <a:prstClr val="white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465312" y="5733256"/>
            <a:ext cx="7632848" cy="50405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http://</a:t>
            </a:r>
            <a:r>
              <a:rPr lang="en-US" dirty="0" err="1">
                <a:solidFill>
                  <a:prstClr val="black"/>
                </a:solidFill>
              </a:rPr>
              <a:t>www.egi.eu</a:t>
            </a:r>
            <a:r>
              <a:rPr lang="en-US" dirty="0">
                <a:solidFill>
                  <a:prstClr val="black"/>
                </a:solidFill>
              </a:rPr>
              <a:t>/policy/groups/</a:t>
            </a:r>
          </a:p>
          <a:p>
            <a:pPr algn="ctr"/>
            <a:r>
              <a:rPr lang="en-US" dirty="0">
                <a:solidFill>
                  <a:prstClr val="black"/>
                </a:solidFill>
              </a:rPr>
              <a:t>http://</a:t>
            </a:r>
            <a:r>
              <a:rPr lang="en-US" dirty="0" err="1">
                <a:solidFill>
                  <a:prstClr val="black"/>
                </a:solidFill>
              </a:rPr>
              <a:t>go.egi.eu</a:t>
            </a:r>
            <a:r>
              <a:rPr lang="en-US" dirty="0">
                <a:solidFill>
                  <a:prstClr val="black"/>
                </a:solidFill>
              </a:rPr>
              <a:t>/</a:t>
            </a:r>
            <a:r>
              <a:rPr lang="en-US" dirty="0" err="1">
                <a:solidFill>
                  <a:prstClr val="black"/>
                </a:solidFill>
              </a:rPr>
              <a:t>policies_and_procedures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440160" y="1710968"/>
            <a:ext cx="7658000" cy="576064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prstClr val="white"/>
                </a:solidFill>
              </a:rPr>
              <a:t>EGI.eu Executive Board</a:t>
            </a:r>
            <a:endParaRPr lang="en-US" sz="32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016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1951709" y="1268760"/>
            <a:ext cx="5273832" cy="4824536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979712" y="115888"/>
            <a:ext cx="7164287" cy="865187"/>
          </a:xfrm>
        </p:spPr>
        <p:txBody>
          <a:bodyPr/>
          <a:lstStyle/>
          <a:p>
            <a:r>
              <a:rPr lang="en-GB" dirty="0" smtClean="0"/>
              <a:t>A Virtuous Service Cycle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EGI-InSPIRE Update, Lyon 2011</a:t>
            </a:r>
            <a:endParaRPr lang="en-GB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762023589"/>
              </p:ext>
            </p:extLst>
          </p:nvPr>
        </p:nvGraphicFramePr>
        <p:xfrm>
          <a:off x="2167733" y="1700808"/>
          <a:ext cx="5040560" cy="39042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16FF2-4A42-4568-B7C3-BD1D639236E0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2" name="Oval 1"/>
          <p:cNvSpPr/>
          <p:nvPr/>
        </p:nvSpPr>
        <p:spPr>
          <a:xfrm>
            <a:off x="4111949" y="3212976"/>
            <a:ext cx="1008112" cy="98932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dirty="0" smtClean="0"/>
              <a:t>EGI.eu</a:t>
            </a:r>
            <a:endParaRPr lang="en-GB" dirty="0"/>
          </a:p>
        </p:txBody>
      </p:sp>
      <p:sp>
        <p:nvSpPr>
          <p:cNvPr id="8" name="Oval 7"/>
          <p:cNvSpPr/>
          <p:nvPr/>
        </p:nvSpPr>
        <p:spPr>
          <a:xfrm rot="20775519">
            <a:off x="189612" y="4524181"/>
            <a:ext cx="4509611" cy="1152128"/>
          </a:xfrm>
          <a:prstGeom prst="ellipse">
            <a:avLst/>
          </a:prstGeom>
          <a:gradFill flip="none" rotWithShape="1">
            <a:gsLst>
              <a:gs pos="0">
                <a:schemeClr val="accent6">
                  <a:tint val="50000"/>
                  <a:satMod val="300000"/>
                </a:schemeClr>
              </a:gs>
              <a:gs pos="25000">
                <a:schemeClr val="accent6">
                  <a:tint val="37000"/>
                  <a:satMod val="300000"/>
                </a:schemeClr>
              </a:gs>
              <a:gs pos="100000">
                <a:schemeClr val="accent6">
                  <a:tint val="15000"/>
                  <a:satMod val="350000"/>
                  <a:alpha val="0"/>
                </a:schemeClr>
              </a:gs>
            </a:gsLst>
            <a:lin ang="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/>
          <p:cNvSpPr/>
          <p:nvPr/>
        </p:nvSpPr>
        <p:spPr>
          <a:xfrm rot="722425">
            <a:off x="178048" y="1674983"/>
            <a:ext cx="4511429" cy="1152128"/>
          </a:xfrm>
          <a:prstGeom prst="ellipse">
            <a:avLst/>
          </a:prstGeom>
          <a:gradFill flip="none" rotWithShape="1">
            <a:gsLst>
              <a:gs pos="0">
                <a:schemeClr val="accent6">
                  <a:tint val="50000"/>
                  <a:satMod val="300000"/>
                </a:schemeClr>
              </a:gs>
              <a:gs pos="25000">
                <a:schemeClr val="accent6">
                  <a:tint val="37000"/>
                  <a:satMod val="300000"/>
                </a:schemeClr>
              </a:gs>
              <a:gs pos="100000">
                <a:schemeClr val="accent6">
                  <a:tint val="15000"/>
                  <a:satMod val="350000"/>
                  <a:alpha val="0"/>
                </a:schemeClr>
              </a:gs>
            </a:gsLst>
            <a:lin ang="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151509" y="1412776"/>
            <a:ext cx="15038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National</a:t>
            </a:r>
          </a:p>
          <a:p>
            <a:pPr algn="ctr"/>
            <a:r>
              <a:rPr lang="en-GB" dirty="0" smtClean="0"/>
              <a:t>Resource Providers</a:t>
            </a:r>
            <a:endParaRPr lang="en-GB" dirty="0"/>
          </a:p>
        </p:txBody>
      </p:sp>
      <p:sp>
        <p:nvSpPr>
          <p:cNvPr id="14" name="Oval 13"/>
          <p:cNvSpPr/>
          <p:nvPr/>
        </p:nvSpPr>
        <p:spPr>
          <a:xfrm rot="10069378">
            <a:off x="4945970" y="1683854"/>
            <a:ext cx="4058679" cy="1152128"/>
          </a:xfrm>
          <a:prstGeom prst="ellipse">
            <a:avLst/>
          </a:prstGeom>
          <a:gradFill flip="none" rotWithShape="1">
            <a:gsLst>
              <a:gs pos="0">
                <a:schemeClr val="accent6">
                  <a:tint val="50000"/>
                  <a:satMod val="300000"/>
                </a:schemeClr>
              </a:gs>
              <a:gs pos="25000">
                <a:schemeClr val="accent6">
                  <a:tint val="37000"/>
                  <a:satMod val="300000"/>
                </a:schemeClr>
              </a:gs>
              <a:gs pos="100000">
                <a:schemeClr val="accent6">
                  <a:tint val="15000"/>
                  <a:satMod val="350000"/>
                  <a:alpha val="0"/>
                </a:schemeClr>
              </a:gs>
            </a:gsLst>
            <a:lin ang="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7279701" y="1628800"/>
            <a:ext cx="15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Current User Communities</a:t>
            </a:r>
            <a:endParaRPr lang="en-GB" dirty="0"/>
          </a:p>
        </p:txBody>
      </p:sp>
      <p:sp>
        <p:nvSpPr>
          <p:cNvPr id="16" name="Oval 15"/>
          <p:cNvSpPr/>
          <p:nvPr/>
        </p:nvSpPr>
        <p:spPr>
          <a:xfrm rot="11481489">
            <a:off x="4797293" y="4480781"/>
            <a:ext cx="4058679" cy="1152128"/>
          </a:xfrm>
          <a:prstGeom prst="ellipse">
            <a:avLst/>
          </a:prstGeom>
          <a:gradFill flip="none" rotWithShape="1">
            <a:gsLst>
              <a:gs pos="0">
                <a:schemeClr val="accent6">
                  <a:tint val="50000"/>
                  <a:satMod val="300000"/>
                </a:schemeClr>
              </a:gs>
              <a:gs pos="25000">
                <a:schemeClr val="accent6">
                  <a:tint val="37000"/>
                  <a:satMod val="300000"/>
                </a:schemeClr>
              </a:gs>
              <a:gs pos="100000">
                <a:schemeClr val="accent6">
                  <a:tint val="15000"/>
                  <a:satMod val="350000"/>
                  <a:alpha val="0"/>
                </a:schemeClr>
              </a:gs>
            </a:gsLst>
            <a:lin ang="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/>
          <p:cNvSpPr txBox="1"/>
          <p:nvPr/>
        </p:nvSpPr>
        <p:spPr>
          <a:xfrm>
            <a:off x="7058557" y="4941168"/>
            <a:ext cx="15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New User Communities</a:t>
            </a:r>
            <a:endParaRPr lang="en-GB" dirty="0"/>
          </a:p>
        </p:txBody>
      </p:sp>
      <p:sp>
        <p:nvSpPr>
          <p:cNvPr id="18" name="TextBox 17"/>
          <p:cNvSpPr txBox="1"/>
          <p:nvPr/>
        </p:nvSpPr>
        <p:spPr>
          <a:xfrm>
            <a:off x="2815805" y="1484784"/>
            <a:ext cx="3600400" cy="1809493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/>
            <a:r>
              <a:rPr lang="en-GB" b="1" dirty="0" smtClean="0"/>
              <a:t>European Grid Infrastructure</a:t>
            </a:r>
          </a:p>
          <a:p>
            <a:pPr algn="ctr"/>
            <a:r>
              <a:rPr lang="en-GB" b="1" dirty="0" smtClean="0"/>
              <a:t>Ecosystem</a:t>
            </a:r>
            <a:endParaRPr lang="en-GB" b="1" dirty="0"/>
          </a:p>
        </p:txBody>
      </p:sp>
      <p:sp>
        <p:nvSpPr>
          <p:cNvPr id="11" name="Left-Right Arrow 10"/>
          <p:cNvSpPr/>
          <p:nvPr/>
        </p:nvSpPr>
        <p:spPr>
          <a:xfrm rot="20684914">
            <a:off x="6314804" y="2026585"/>
            <a:ext cx="985492" cy="484632"/>
          </a:xfrm>
          <a:prstGeom prst="left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dirty="0" err="1" smtClean="0"/>
              <a:t>MoUs</a:t>
            </a:r>
            <a:endParaRPr lang="en-GB" dirty="0"/>
          </a:p>
        </p:txBody>
      </p:sp>
      <p:sp>
        <p:nvSpPr>
          <p:cNvPr id="22" name="Left-Right Arrow 21"/>
          <p:cNvSpPr/>
          <p:nvPr/>
        </p:nvSpPr>
        <p:spPr>
          <a:xfrm rot="852043">
            <a:off x="1378687" y="1896853"/>
            <a:ext cx="1555715" cy="484632"/>
          </a:xfrm>
          <a:prstGeom prst="left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dirty="0" err="1" smtClean="0"/>
              <a:t>MoUs</a:t>
            </a:r>
            <a:r>
              <a:rPr lang="en-GB" dirty="0" smtClean="0"/>
              <a:t> &amp; OLAs</a:t>
            </a:r>
            <a:endParaRPr lang="en-GB" dirty="0"/>
          </a:p>
        </p:txBody>
      </p:sp>
      <p:sp>
        <p:nvSpPr>
          <p:cNvPr id="23" name="Down Arrow 22"/>
          <p:cNvSpPr/>
          <p:nvPr/>
        </p:nvSpPr>
        <p:spPr>
          <a:xfrm rot="6305090">
            <a:off x="6598661" y="4677115"/>
            <a:ext cx="484632" cy="706035"/>
          </a:xfrm>
          <a:prstGeom prst="down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161669" y="5272688"/>
            <a:ext cx="15049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GB" dirty="0"/>
              <a:t>Technology Providers</a:t>
            </a:r>
          </a:p>
        </p:txBody>
      </p:sp>
      <p:sp>
        <p:nvSpPr>
          <p:cNvPr id="33" name="Curved Down Arrow 32"/>
          <p:cNvSpPr/>
          <p:nvPr/>
        </p:nvSpPr>
        <p:spPr>
          <a:xfrm rot="20823461">
            <a:off x="858829" y="4492132"/>
            <a:ext cx="2267840" cy="402775"/>
          </a:xfrm>
          <a:prstGeom prst="curvedDownArrow">
            <a:avLst>
              <a:gd name="adj1" fmla="val 25000"/>
              <a:gd name="adj2" fmla="val 89387"/>
              <a:gd name="adj3" fmla="val 55528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chemeClr val="tx1"/>
              </a:solidFill>
            </a:endParaRPr>
          </a:p>
        </p:txBody>
      </p:sp>
      <p:sp>
        <p:nvSpPr>
          <p:cNvPr id="34" name="Curved Down Arrow 33"/>
          <p:cNvSpPr/>
          <p:nvPr/>
        </p:nvSpPr>
        <p:spPr>
          <a:xfrm rot="9914485">
            <a:off x="1351246" y="5416492"/>
            <a:ext cx="2120028" cy="486807"/>
          </a:xfrm>
          <a:prstGeom prst="curvedDownArrow">
            <a:avLst>
              <a:gd name="adj1" fmla="val 25000"/>
              <a:gd name="adj2" fmla="val 89387"/>
              <a:gd name="adj3" fmla="val 55528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chemeClr val="tx1"/>
              </a:solidFill>
            </a:endParaRPr>
          </a:p>
        </p:txBody>
      </p:sp>
      <p:sp>
        <p:nvSpPr>
          <p:cNvPr id="35" name="Left-Right Arrow 34"/>
          <p:cNvSpPr/>
          <p:nvPr/>
        </p:nvSpPr>
        <p:spPr>
          <a:xfrm rot="20569030">
            <a:off x="1438282" y="4945243"/>
            <a:ext cx="1561367" cy="484632"/>
          </a:xfrm>
          <a:prstGeom prst="left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err="1"/>
              <a:t>MoUs</a:t>
            </a:r>
            <a:r>
              <a:rPr lang="en-GB" dirty="0"/>
              <a:t> &amp; SLAs</a:t>
            </a:r>
          </a:p>
        </p:txBody>
      </p:sp>
      <p:sp>
        <p:nvSpPr>
          <p:cNvPr id="4" name="TextBox 3"/>
          <p:cNvSpPr txBox="1"/>
          <p:nvPr/>
        </p:nvSpPr>
        <p:spPr>
          <a:xfrm rot="900000">
            <a:off x="6647049" y="4884047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>
                <a:solidFill>
                  <a:schemeClr val="bg1"/>
                </a:solidFill>
              </a:rPr>
              <a:t>LoIs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825694" y="2564904"/>
            <a:ext cx="5580621" cy="2031325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  <a:hlinkClick r:id="rId8"/>
              </a:rPr>
              <a:t>http://www.egi.eu/collaboration/</a:t>
            </a:r>
            <a:endParaRPr lang="en-US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VRCs: </a:t>
            </a:r>
            <a:r>
              <a:rPr lang="en-US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WeNMR</a:t>
            </a:r>
            <a:r>
              <a:rPr lang="en-US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LSGC, Hydro-Meteorology</a:t>
            </a:r>
          </a:p>
          <a:p>
            <a:r>
              <a:rPr lang="en-U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Letters of Intent: </a:t>
            </a:r>
            <a:r>
              <a:rPr lang="en-US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DARIAH &amp; </a:t>
            </a:r>
            <a:r>
              <a:rPr lang="en-U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CLARIN</a:t>
            </a:r>
            <a:endParaRPr lang="en-US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Technology Providers: EMI, IGE, </a:t>
            </a:r>
            <a:r>
              <a:rPr lang="en-US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StratusLab</a:t>
            </a:r>
            <a:r>
              <a:rPr lang="en-U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SAGA</a:t>
            </a:r>
          </a:p>
          <a:p>
            <a:r>
              <a:rPr lang="en-U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Resource Providers: Latin America, </a:t>
            </a:r>
            <a:r>
              <a:rPr lang="en-US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South Africa</a:t>
            </a:r>
          </a:p>
          <a:p>
            <a:r>
              <a:rPr lang="en-U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Projects: MAPPER, GISELA, </a:t>
            </a:r>
            <a:r>
              <a:rPr lang="en-US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gSLM</a:t>
            </a:r>
            <a:r>
              <a:rPr lang="en-U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eScienceTalk</a:t>
            </a:r>
            <a:r>
              <a:rPr lang="en-US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ScalaLife</a:t>
            </a:r>
            <a:r>
              <a:rPr lang="en-U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DECIDE, CHAIN, </a:t>
            </a:r>
            <a:r>
              <a:rPr lang="en-US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SIENA</a:t>
            </a:r>
            <a:endParaRPr lang="en-US" i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5173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PY1 Achievements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188" y="1412776"/>
            <a:ext cx="8075612" cy="4824536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Established EGI.eu</a:t>
            </a:r>
          </a:p>
          <a:p>
            <a:pPr lvl="1"/>
            <a:r>
              <a:rPr lang="en-GB" dirty="0" smtClean="0"/>
              <a:t>New legal organisation employing 21 people</a:t>
            </a:r>
          </a:p>
          <a:p>
            <a:r>
              <a:rPr lang="en-GB" dirty="0" smtClean="0"/>
              <a:t>Transitioned to national infrastructures</a:t>
            </a:r>
          </a:p>
          <a:p>
            <a:pPr lvl="1"/>
            <a:r>
              <a:rPr lang="en-GB" dirty="0" smtClean="0"/>
              <a:t>38 independent European NGIs</a:t>
            </a:r>
          </a:p>
          <a:p>
            <a:r>
              <a:rPr lang="en-GB" dirty="0" smtClean="0"/>
              <a:t>Supported Virtual Research Communities</a:t>
            </a:r>
          </a:p>
          <a:p>
            <a:pPr lvl="1"/>
            <a:r>
              <a:rPr lang="en-GB" dirty="0" smtClean="0"/>
              <a:t>Software &amp; centrally provided services</a:t>
            </a:r>
          </a:p>
          <a:p>
            <a:r>
              <a:rPr lang="en-GB" dirty="0" smtClean="0"/>
              <a:t>Established open sustainable processes</a:t>
            </a:r>
          </a:p>
          <a:p>
            <a:pPr lvl="1"/>
            <a:r>
              <a:rPr lang="en-GB" dirty="0" smtClean="0"/>
              <a:t>For requirements &amp; policy development</a:t>
            </a:r>
          </a:p>
          <a:p>
            <a:r>
              <a:rPr lang="en-GB" dirty="0" smtClean="0"/>
              <a:t>Ran two large community building events</a:t>
            </a:r>
          </a:p>
          <a:p>
            <a:pPr lvl="1"/>
            <a:r>
              <a:rPr lang="en-GB" dirty="0" smtClean="0"/>
              <a:t>For the whole EGI community &amp; its ecosystem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EGI-InSPIRE Update, Lyon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1644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 smtClean="0"/>
              <a:t>European Grid Infrastructure</a:t>
            </a:r>
            <a:br>
              <a:rPr lang="en-GB" sz="4000" dirty="0" smtClean="0"/>
            </a:br>
            <a:r>
              <a:rPr lang="en-GB" sz="2400" dirty="0" smtClean="0"/>
              <a:t>(July 2011 and increase from Apr 2010)</a:t>
            </a:r>
            <a:endParaRPr lang="en-GB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EGI-InSPIRE Update, Lyon 2011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53C9E4-42E2-402A-B0B1-17451789FE1F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24744"/>
            <a:ext cx="8767016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824989" y="1073056"/>
            <a:ext cx="4870885" cy="37240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/>
              <a:t>Logical CPUs (</a:t>
            </a:r>
            <a:r>
              <a:rPr lang="en-GB" sz="2400" b="1" dirty="0" smtClean="0"/>
              <a:t>cores</a:t>
            </a:r>
            <a:r>
              <a:rPr lang="en-GB" sz="2000" b="1" dirty="0" smtClean="0"/>
              <a:t>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000" b="1" dirty="0" smtClean="0"/>
              <a:t>248,424 EGI </a:t>
            </a:r>
            <a:r>
              <a:rPr lang="en-GB" sz="2000" b="1" dirty="0"/>
              <a:t>(+</a:t>
            </a:r>
            <a:r>
              <a:rPr lang="en-GB" sz="2000" b="1" dirty="0" smtClean="0"/>
              <a:t>29.3%)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000" b="1" dirty="0" smtClean="0"/>
              <a:t>337,608 All</a:t>
            </a:r>
            <a:endParaRPr lang="en-GB" sz="2000" b="1" dirty="0"/>
          </a:p>
          <a:p>
            <a:r>
              <a:rPr lang="en-GB" sz="2400" b="1" dirty="0" smtClean="0"/>
              <a:t>106.7 </a:t>
            </a:r>
            <a:r>
              <a:rPr lang="en-GB" sz="2400" b="1" dirty="0"/>
              <a:t>PB </a:t>
            </a:r>
            <a:r>
              <a:rPr lang="en-GB" sz="2400" b="1" dirty="0" smtClean="0"/>
              <a:t>disk and 112.8 </a:t>
            </a:r>
            <a:r>
              <a:rPr lang="en-GB" sz="2400" b="1" dirty="0"/>
              <a:t>PB </a:t>
            </a:r>
            <a:r>
              <a:rPr lang="en-GB" sz="2400" b="1" dirty="0" smtClean="0"/>
              <a:t>tape</a:t>
            </a:r>
          </a:p>
          <a:p>
            <a:r>
              <a:rPr lang="en-GB" sz="2400" b="1" dirty="0" smtClean="0"/>
              <a:t>Resource </a:t>
            </a:r>
            <a:r>
              <a:rPr lang="en-GB" sz="2400" b="1" dirty="0"/>
              <a:t>Centres </a:t>
            </a:r>
            <a:endParaRPr lang="en-GB" sz="2400" b="1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GB" sz="2000" b="1" dirty="0" smtClean="0"/>
              <a:t>329 </a:t>
            </a:r>
            <a:r>
              <a:rPr lang="en-GB" sz="2000" b="1" dirty="0"/>
              <a:t>EGI </a:t>
            </a:r>
            <a:endParaRPr lang="en-GB" sz="2000" b="1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GB" sz="2000" b="1" dirty="0" smtClean="0"/>
              <a:t>346 All </a:t>
            </a:r>
            <a:r>
              <a:rPr lang="en-GB" sz="2000" b="1" dirty="0"/>
              <a:t>(+</a:t>
            </a:r>
            <a:r>
              <a:rPr lang="en-GB" sz="2000" b="1" dirty="0" smtClean="0"/>
              <a:t>6.8%)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000" b="1" dirty="0" smtClean="0"/>
              <a:t>93   supporting MPI (+6.8%)</a:t>
            </a:r>
            <a:endParaRPr lang="en-GB" sz="2000" b="1" dirty="0"/>
          </a:p>
          <a:p>
            <a:r>
              <a:rPr lang="en-GB" sz="2400" b="1" dirty="0" smtClean="0"/>
              <a:t>Countries </a:t>
            </a:r>
            <a:r>
              <a:rPr lang="en-GB" sz="2400" b="1" dirty="0"/>
              <a:t>(+11.5</a:t>
            </a:r>
            <a:r>
              <a:rPr lang="en-GB" sz="2400" b="1" dirty="0" smtClean="0"/>
              <a:t>%)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000" b="1" dirty="0" smtClean="0"/>
              <a:t>50 EGI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000" b="1" dirty="0" smtClean="0"/>
              <a:t>57 All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-324544" y="4149080"/>
            <a:ext cx="8928992" cy="4968552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2000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323528" y="4581128"/>
            <a:ext cx="6466835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/>
              <a:t>38 NGIs providing resources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b="1" dirty="0"/>
              <a:t> </a:t>
            </a:r>
            <a:r>
              <a:rPr lang="en-GB" b="1" dirty="0" smtClean="0"/>
              <a:t>26 National </a:t>
            </a:r>
            <a:r>
              <a:rPr lang="en-GB" b="1" dirty="0"/>
              <a:t>Operations Centres</a:t>
            </a:r>
            <a:endParaRPr lang="en-GB" dirty="0"/>
          </a:p>
          <a:p>
            <a:pPr marL="342900" indent="-342900">
              <a:buFont typeface="Arial" pitchFamily="34" charset="0"/>
              <a:buChar char="•"/>
            </a:pPr>
            <a:r>
              <a:rPr lang="en-GB" b="1" dirty="0" smtClean="0"/>
              <a:t> 12 NGIs </a:t>
            </a:r>
            <a:r>
              <a:rPr lang="en-GB" b="1" dirty="0"/>
              <a:t>in </a:t>
            </a:r>
            <a:r>
              <a:rPr lang="en-GB" b="1" dirty="0" smtClean="0"/>
              <a:t>4 Federated </a:t>
            </a:r>
            <a:r>
              <a:rPr lang="en-GB" b="1" dirty="0"/>
              <a:t>Operations Centres</a:t>
            </a:r>
          </a:p>
          <a:p>
            <a:r>
              <a:rPr lang="en-GB" sz="2000" b="1" dirty="0"/>
              <a:t>1 </a:t>
            </a:r>
            <a:r>
              <a:rPr lang="en-GB" sz="2000" b="1" dirty="0" smtClean="0"/>
              <a:t>EIRO </a:t>
            </a:r>
            <a:r>
              <a:rPr lang="en-GB" sz="2000" b="1" dirty="0"/>
              <a:t>providing </a:t>
            </a:r>
            <a:r>
              <a:rPr lang="en-GB" sz="2000" b="1" dirty="0" smtClean="0"/>
              <a:t>resources (CERN)</a:t>
            </a:r>
            <a:endParaRPr lang="en-GB" sz="2000" dirty="0"/>
          </a:p>
          <a:p>
            <a:r>
              <a:rPr lang="en-GB" sz="2000" b="1" dirty="0" smtClean="0"/>
              <a:t>19 countries </a:t>
            </a:r>
            <a:r>
              <a:rPr lang="en-GB" sz="2000" b="1" dirty="0"/>
              <a:t>in 4 non-European Operations Centres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84501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GI-InSPIRE-Slide-Template_v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EGI-InSPIRE-Slide-Template_v4</Template>
  <TotalTime>10121</TotalTime>
  <Words>1358</Words>
  <Application>Microsoft Office PowerPoint</Application>
  <PresentationFormat>On-screen Show (4:3)</PresentationFormat>
  <Paragraphs>425</Paragraphs>
  <Slides>27</Slides>
  <Notes>27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EGI-InSPIRE-Slide-Template_v4</vt:lpstr>
      <vt:lpstr>EGI-InSPIRE: Current Status &amp; Future Plans</vt:lpstr>
      <vt:lpstr>EGI-InSPIRE Overview</vt:lpstr>
      <vt:lpstr>Project Objectives</vt:lpstr>
      <vt:lpstr>EGI Ecosystem</vt:lpstr>
      <vt:lpstr>EGI Collaboration</vt:lpstr>
      <vt:lpstr>EGI Technical Governance</vt:lpstr>
      <vt:lpstr>A Virtuous Service Cycle</vt:lpstr>
      <vt:lpstr>PY1 Achievements</vt:lpstr>
      <vt:lpstr>European Grid Infrastructure (July 2011 and increase from Apr 2010)</vt:lpstr>
      <vt:lpstr>UMD Releases</vt:lpstr>
      <vt:lpstr>Software &amp; Services</vt:lpstr>
      <vt:lpstr>EGI Usage (July 2011)</vt:lpstr>
      <vt:lpstr>PY1 – EC Assessment</vt:lpstr>
      <vt:lpstr>EC Recommendations</vt:lpstr>
      <vt:lpstr>Key EC Message</vt:lpstr>
      <vt:lpstr>Alignment to the Cloud</vt:lpstr>
      <vt:lpstr>Planning &amp; Implementation</vt:lpstr>
      <vt:lpstr>Non-operational Coordination</vt:lpstr>
      <vt:lpstr>Looking to Lyon &amp; beyond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Follow EGI live online</vt:lpstr>
      <vt:lpstr>And finally…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</dc:creator>
  <cp:lastModifiedBy>Sara</cp:lastModifiedBy>
  <cp:revision>97</cp:revision>
  <dcterms:created xsi:type="dcterms:W3CDTF">2010-09-10T15:06:02Z</dcterms:created>
  <dcterms:modified xsi:type="dcterms:W3CDTF">2011-09-20T12:05:31Z</dcterms:modified>
</cp:coreProperties>
</file>