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708" r:id="rId2"/>
    <p:sldId id="709" r:id="rId3"/>
    <p:sldId id="710" r:id="rId4"/>
    <p:sldId id="702" r:id="rId5"/>
    <p:sldId id="682" r:id="rId6"/>
    <p:sldId id="712" r:id="rId7"/>
    <p:sldId id="724" r:id="rId8"/>
    <p:sldId id="725" r:id="rId9"/>
    <p:sldId id="726" r:id="rId10"/>
    <p:sldId id="727" r:id="rId11"/>
    <p:sldId id="728" r:id="rId12"/>
    <p:sldId id="713" r:id="rId13"/>
    <p:sldId id="714" r:id="rId14"/>
    <p:sldId id="715" r:id="rId15"/>
    <p:sldId id="721" r:id="rId16"/>
    <p:sldId id="716" r:id="rId17"/>
    <p:sldId id="720" r:id="rId18"/>
    <p:sldId id="717" r:id="rId19"/>
    <p:sldId id="718" r:id="rId20"/>
    <p:sldId id="719" r:id="rId21"/>
    <p:sldId id="729" r:id="rId22"/>
    <p:sldId id="730" r:id="rId23"/>
    <p:sldId id="731" r:id="rId24"/>
    <p:sldId id="699" r:id="rId25"/>
    <p:sldId id="722" r:id="rId26"/>
    <p:sldId id="700" r:id="rId27"/>
    <p:sldId id="701" r:id="rId28"/>
    <p:sldId id="652" r:id="rId29"/>
    <p:sldId id="654" r:id="rId30"/>
    <p:sldId id="655" r:id="rId31"/>
    <p:sldId id="678" r:id="rId32"/>
    <p:sldId id="657" r:id="rId33"/>
    <p:sldId id="648" r:id="rId34"/>
    <p:sldId id="687" r:id="rId35"/>
    <p:sldId id="610" r:id="rId36"/>
    <p:sldId id="723" r:id="rId37"/>
    <p:sldId id="71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990033"/>
    <a:srgbClr val="FFCC99"/>
    <a:srgbClr val="CC0000"/>
    <a:srgbClr val="993366"/>
    <a:srgbClr val="FFFF66"/>
    <a:srgbClr val="0000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504" autoAdjust="0"/>
  </p:normalViewPr>
  <p:slideViewPr>
    <p:cSldViewPr>
      <p:cViewPr>
        <p:scale>
          <a:sx n="60" d="100"/>
          <a:sy n="60" d="100"/>
        </p:scale>
        <p:origin x="-7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14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szalay\My%20Documents\CCA08\amdahl%20numb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zalay\My%20Documents\CCA08\amdahl%20numb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82275036721327"/>
          <c:y val="2.6221019247594238E-2"/>
          <c:w val="0.82795603674540685"/>
          <c:h val="0.64105680755423367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9"/>
            <c:invertIfNegative val="0"/>
            <c:bubble3D val="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0"/>
            <c:invertIfNegative val="0"/>
            <c:bubble3D val="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1"/>
            <c:invertIfNegative val="0"/>
            <c:bubble3D val="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2"/>
            <c:invertIfNegative val="0"/>
            <c:bubble3D val="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3"/>
            <c:invertIfNegative val="0"/>
            <c:bubble3D val="0"/>
            <c:spPr>
              <a:solidFill>
                <a:srgbClr val="009999"/>
              </a:solidFill>
              <a:effectLst/>
              <a:scene3d>
                <a:camera prst="orthographicFront"/>
                <a:lightRig rig="threePt" dir="t"/>
              </a:scene3d>
              <a:sp3d prstMaterial="dkEdge"/>
            </c:spPr>
          </c:dPt>
          <c:cat>
            <c:strRef>
              <c:f>Sheet1!$A$3:$A$16</c:f>
              <c:strCache>
                <c:ptCount val="14"/>
                <c:pt idx="0">
                  <c:v>Aquarius</c:v>
                </c:pt>
                <c:pt idx="1">
                  <c:v>Via Lactea</c:v>
                </c:pt>
                <c:pt idx="2">
                  <c:v>Materials sci</c:v>
                </c:pt>
                <c:pt idx="3">
                  <c:v>Turbulence</c:v>
                </c:pt>
                <c:pt idx="4">
                  <c:v>Turb 1K steps</c:v>
                </c:pt>
                <c:pt idx="5">
                  <c:v>Millennium</c:v>
                </c:pt>
                <c:pt idx="6">
                  <c:v>SDSS img proc</c:v>
                </c:pt>
                <c:pt idx="7">
                  <c:v>Pan-Starrs</c:v>
                </c:pt>
                <c:pt idx="9">
                  <c:v>Mat analysis</c:v>
                </c:pt>
                <c:pt idx="10">
                  <c:v>Turb analysis</c:v>
                </c:pt>
                <c:pt idx="11">
                  <c:v>SDSS query (10kB)</c:v>
                </c:pt>
                <c:pt idx="12">
                  <c:v>SDSS query (1MB)</c:v>
                </c:pt>
                <c:pt idx="13">
                  <c:v>SDSS query (100MB)</c:v>
                </c:pt>
              </c:strCache>
            </c:strRef>
          </c:cat>
          <c:val>
            <c:numRef>
              <c:f>Sheet1!$F$3:$F$16</c:f>
              <c:numCache>
                <c:formatCode>0.00E+00</c:formatCode>
                <c:ptCount val="14"/>
                <c:pt idx="0">
                  <c:v>1.7142857142857565E-5</c:v>
                </c:pt>
                <c:pt idx="1">
                  <c:v>2.2222222222222681E-5</c:v>
                </c:pt>
                <c:pt idx="2">
                  <c:v>2.6666666666667073E-5</c:v>
                </c:pt>
                <c:pt idx="3">
                  <c:v>1.0909090909090909E-4</c:v>
                </c:pt>
                <c:pt idx="4">
                  <c:v>1.090909090909091E-2</c:v>
                </c:pt>
                <c:pt idx="5">
                  <c:v>6.3888888888889034E-4</c:v>
                </c:pt>
                <c:pt idx="6">
                  <c:v>1.3333333333333424E-3</c:v>
                </c:pt>
                <c:pt idx="7">
                  <c:v>8.0000000000000784E-4</c:v>
                </c:pt>
                <c:pt idx="9">
                  <c:v>2.6666666666666682E-2</c:v>
                </c:pt>
                <c:pt idx="10">
                  <c:v>0.10909090909090922</c:v>
                </c:pt>
                <c:pt idx="11" formatCode="General">
                  <c:v>0.18862090324969488</c:v>
                </c:pt>
                <c:pt idx="12" formatCode="General">
                  <c:v>0.16401284269956609</c:v>
                </c:pt>
                <c:pt idx="13" formatCode="General">
                  <c:v>9.1624807744644543E-2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"/>
        <c:axId val="155457792"/>
        <c:axId val="155459584"/>
      </c:barChart>
      <c:catAx>
        <c:axId val="155457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55459584"/>
        <c:crossesAt val="1.0000000000000189E-5"/>
        <c:auto val="1"/>
        <c:lblAlgn val="ctr"/>
        <c:lblOffset val="100"/>
        <c:noMultiLvlLbl val="0"/>
      </c:catAx>
      <c:valAx>
        <c:axId val="155459584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Amdahl number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55457792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Sheet1!$A$3:$A$16</c:f>
              <c:strCache>
                <c:ptCount val="14"/>
                <c:pt idx="0">
                  <c:v>Aquarius</c:v>
                </c:pt>
                <c:pt idx="1">
                  <c:v>Via Lactea</c:v>
                </c:pt>
                <c:pt idx="2">
                  <c:v>Materials sci</c:v>
                </c:pt>
                <c:pt idx="3">
                  <c:v>Turbulence</c:v>
                </c:pt>
                <c:pt idx="4">
                  <c:v>Turb 1K steps</c:v>
                </c:pt>
                <c:pt idx="5">
                  <c:v>Millennium</c:v>
                </c:pt>
                <c:pt idx="6">
                  <c:v>SDSS img proc</c:v>
                </c:pt>
                <c:pt idx="7">
                  <c:v>Pan-Starrs</c:v>
                </c:pt>
                <c:pt idx="9">
                  <c:v>Mat analysis</c:v>
                </c:pt>
                <c:pt idx="10">
                  <c:v>Turb analysis</c:v>
                </c:pt>
                <c:pt idx="11">
                  <c:v>SDSS query (10kB)</c:v>
                </c:pt>
                <c:pt idx="12">
                  <c:v>SDSS query (1MB)</c:v>
                </c:pt>
                <c:pt idx="13">
                  <c:v>SDSS query (100MB)</c:v>
                </c:pt>
              </c:strCache>
            </c:strRef>
          </c:cat>
          <c:val>
            <c:numRef>
              <c:f>Sheet1!$D$3:$D$16</c:f>
              <c:numCache>
                <c:formatCode>0.00E+00</c:formatCode>
                <c:ptCount val="14"/>
                <c:pt idx="0">
                  <c:v>54000000000000</c:v>
                </c:pt>
                <c:pt idx="1">
                  <c:v>20000000000000</c:v>
                </c:pt>
                <c:pt idx="2">
                  <c:v>72000000000000</c:v>
                </c:pt>
                <c:pt idx="3">
                  <c:v>300000000000</c:v>
                </c:pt>
                <c:pt idx="4">
                  <c:v>30000000000000</c:v>
                </c:pt>
                <c:pt idx="5">
                  <c:v>23000000000000</c:v>
                </c:pt>
                <c:pt idx="6">
                  <c:v>10000000000000</c:v>
                </c:pt>
                <c:pt idx="7">
                  <c:v>1000000000000000</c:v>
                </c:pt>
                <c:pt idx="9">
                  <c:v>72000000000000</c:v>
                </c:pt>
                <c:pt idx="10">
                  <c:v>30000000000000</c:v>
                </c:pt>
                <c:pt idx="11" formatCode="General">
                  <c:v>3445145931666.665</c:v>
                </c:pt>
                <c:pt idx="12" formatCode="General">
                  <c:v>17976953235000</c:v>
                </c:pt>
                <c:pt idx="13" formatCode="General">
                  <c:v>66215000812500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155506560"/>
        <c:axId val="155508096"/>
      </c:barChart>
      <c:catAx>
        <c:axId val="155506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55508096"/>
        <c:crosses val="autoZero"/>
        <c:auto val="1"/>
        <c:lblAlgn val="ctr"/>
        <c:lblOffset val="100"/>
        <c:noMultiLvlLbl val="0"/>
      </c:catAx>
      <c:valAx>
        <c:axId val="155508096"/>
        <c:scaling>
          <c:logBase val="10"/>
          <c:orientation val="minMax"/>
          <c:max val="1E+16"/>
          <c:min val="1000000000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55506560"/>
        <c:crosses val="autoZero"/>
        <c:crossBetween val="between"/>
        <c:dispUnits>
          <c:builtInUnit val="trillions"/>
          <c:dispUnitsLbl>
            <c:layout>
              <c:manualLayout>
                <c:xMode val="edge"/>
                <c:yMode val="edge"/>
                <c:x val="3.0555555555555582E-2"/>
                <c:y val="0.27298777652793432"/>
              </c:manualLayout>
            </c:layout>
            <c:tx>
              <c:rich>
                <a:bodyPr/>
                <a:lstStyle/>
                <a:p>
                  <a:pPr>
                    <a:defRPr sz="2000"/>
                  </a:pPr>
                  <a:r>
                    <a:rPr lang="en-US" sz="2000"/>
                    <a:t>Terabytes</a:t>
                  </a:r>
                </a:p>
              </c:rich>
            </c:tx>
          </c:dispUnitsLbl>
        </c:dispUnits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0.15596</cdr:x>
      <cdr:y>0.04167</cdr:y>
    </cdr:from>
    <cdr:to>
      <cdr:x>0.51376</cdr:x>
      <cdr:y>0.12581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1295400" y="228600"/>
          <a:ext cx="29718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pPr algn="ctr"/>
          <a:r>
            <a:rPr lang="en-US" i="1" dirty="0" smtClean="0"/>
            <a:t>Data generation</a:t>
          </a:r>
          <a:endParaRPr lang="en-US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7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7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122C7F-5955-4E0D-9A5F-5651813A8AF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8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22C7F-5955-4E0D-9A5F-5651813A8AF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22C7F-5955-4E0D-9A5F-5651813A8A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56798C8D-C706-4B96-B977-19EBC3335E43}" type="slidenum">
              <a:rPr lang="en-US">
                <a:latin typeface="Arial" charset="0"/>
                <a:cs typeface="Arial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FB88D-AD39-4733-B2E8-089AF0384399}" type="slidenum">
              <a:rPr lang="en-US"/>
              <a:pPr/>
              <a:t>10</a:t>
            </a:fld>
            <a:endParaRPr lang="en-US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BDB3E-6286-4E69-8D36-5FAB21F3FA0D}" type="slidenum">
              <a:rPr lang="en-US"/>
              <a:pPr/>
              <a:t>11</a:t>
            </a:fld>
            <a:endParaRPr lang="en-US"/>
          </a:p>
        </p:txBody>
      </p:sp>
      <p:sp>
        <p:nvSpPr>
          <p:cNvPr id="138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519"/>
            <a:ext cx="5486400" cy="411424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05881-42AE-4E4F-BFE7-FED6E4BB4E2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54EA-6BD7-4D3F-BCA8-D4F992D2EE9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6DC03-C360-4818-AD89-A37A3600A2B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10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511A0-ECB2-4459-A443-E869E3AECDA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10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7A70-E0B0-4431-98B9-ED4F4AC5DC3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4A3D7-1FA5-4B78-8B32-62DCF690938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A3BA-B56D-49FE-8CC0-3C73D45ECEA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027B-46F5-4929-939E-678D0512F38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C438-5BE7-432D-B716-11AE302EA65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DBD31-9436-4751-8D37-984B7D13B4A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23448-B8B4-4762-B47E-FACC7EE74E3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03B5B-82BB-49E5-B972-DB51D28C2E5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1D514-9F1C-4944-8563-C653158B566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grid"/>
          <p:cNvPicPr>
            <a:picLocks noChangeAspect="1" noChangeArrowheads="1"/>
          </p:cNvPicPr>
          <p:nvPr userDrawn="1"/>
        </p:nvPicPr>
        <p:blipFill>
          <a:blip r:embed="rId15" cstate="print"/>
          <a:srcRect t="32001"/>
          <a:stretch>
            <a:fillRect/>
          </a:stretch>
        </p:blipFill>
        <p:spPr bwMode="auto">
          <a:xfrm>
            <a:off x="762000" y="381000"/>
            <a:ext cx="7620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F240F8D-801B-43AA-AFAA-B3F49D20C06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pic>
        <p:nvPicPr>
          <p:cNvPr id="1032" name="Picture 9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1371600" y="1174750"/>
            <a:ext cx="7010400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8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i="1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9900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Feuille_Microsoft_Excel_97-2003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manif\Desktop\wednesday%20morning\24MillionParticles_Velocity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hyperlink" Target="http://lifeunderyourfee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40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7.emf"/><Relationship Id="rId4" Type="http://schemas.openxmlformats.org/officeDocument/2006/relationships/oleObject" Target="../embeddings/Feuille_Microsoft_Excel_97-20032.xls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52800"/>
            <a:ext cx="8229600" cy="1470025"/>
          </a:xfrm>
        </p:spPr>
        <p:txBody>
          <a:bodyPr/>
          <a:lstStyle/>
          <a:p>
            <a:pPr algn="l" eaLnBrk="1" hangingPunct="1"/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Extreme Data-Intensive Computing in Science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5715000"/>
            <a:ext cx="6477000" cy="533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Alex Szalay</a:t>
            </a:r>
          </a:p>
          <a:p>
            <a:pPr algn="r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Johns Hopkins University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3175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0"/>
            <a:ext cx="32512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0"/>
            <a:ext cx="2057400" cy="191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3308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Trends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13EE-B9CD-4D48-9380-EB158DB268AD}" type="slidenum">
              <a:rPr lang="en-US"/>
              <a:pPr/>
              <a:t>10</a:t>
            </a:fld>
            <a:endParaRPr lang="en-US"/>
          </a:p>
        </p:txBody>
      </p:sp>
      <p:pic>
        <p:nvPicPr>
          <p:cNvPr id="1083401" name="Picture 9" descr="C:\Documents and Settings\Tony Tyson\Desktop\Talks\SPIE\trend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143000"/>
            <a:ext cx="8801693" cy="5867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9800" y="5562600"/>
            <a:ext cx="2325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T.Tyson</a:t>
            </a:r>
            <a:r>
              <a:rPr lang="en-US" dirty="0" smtClean="0"/>
              <a:t> (2010)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4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587500"/>
            <a:ext cx="88392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Sky Surveys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Continuing Growth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How long does the data growth continue?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High end always linear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Exponential comes from technology + economics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rapidly changing generations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like CCD’s replacing plates, and become ever cheaper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How many generations of instruments are left?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Are there new growth areas emerging?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Software is becoming a new kind of instrument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Value added data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Hierarchical data replication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Large and complex simulations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4" name="Picture 6" descr="200Mpc_LIC_SPINE-1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39000" y="4953000"/>
            <a:ext cx="1828800" cy="182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Cosmological Simulations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572000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In 2000 cosmological </a:t>
            </a:r>
            <a:r>
              <a:rPr lang="en-US" sz="2200" dirty="0"/>
              <a:t>simulations </a:t>
            </a:r>
            <a:r>
              <a:rPr lang="en-US" sz="2200" dirty="0" smtClean="0"/>
              <a:t>had 10</a:t>
            </a:r>
            <a:r>
              <a:rPr lang="en-US" sz="2200" baseline="30000" dirty="0" smtClean="0"/>
              <a:t>10</a:t>
            </a:r>
            <a:r>
              <a:rPr lang="en-US" sz="2200" dirty="0" smtClean="0"/>
              <a:t> </a:t>
            </a:r>
            <a:r>
              <a:rPr lang="en-US" sz="2200" dirty="0"/>
              <a:t>particles and </a:t>
            </a:r>
            <a:br>
              <a:rPr lang="en-US" sz="2200" dirty="0"/>
            </a:br>
            <a:r>
              <a:rPr lang="en-US" sz="2200" dirty="0" smtClean="0"/>
              <a:t>produced </a:t>
            </a:r>
            <a:r>
              <a:rPr lang="en-US" sz="2200" dirty="0"/>
              <a:t>over 30TB of data (Millennium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/>
              <a:t>Build up dark matter halos</a:t>
            </a:r>
          </a:p>
          <a:p>
            <a:r>
              <a:rPr lang="en-US" sz="2200" dirty="0"/>
              <a:t>Track merging history of halos</a:t>
            </a:r>
          </a:p>
          <a:p>
            <a:r>
              <a:rPr lang="en-US" sz="2200" dirty="0"/>
              <a:t>Use it to assign star formation history</a:t>
            </a:r>
          </a:p>
          <a:p>
            <a:r>
              <a:rPr lang="en-US" sz="2200" dirty="0"/>
              <a:t>Combination with spectral synthesis</a:t>
            </a:r>
          </a:p>
          <a:p>
            <a:r>
              <a:rPr lang="en-US" sz="2200" dirty="0"/>
              <a:t>Realistic distribution of galaxy types</a:t>
            </a:r>
          </a:p>
          <a:p>
            <a:endParaRPr lang="en-US" sz="2200" dirty="0">
              <a:solidFill>
                <a:srgbClr val="A50021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Today: simulations with 10</a:t>
            </a:r>
            <a:r>
              <a:rPr lang="en-US" sz="2200" baseline="30000" dirty="0" smtClean="0">
                <a:solidFill>
                  <a:srgbClr val="002060"/>
                </a:solidFill>
              </a:rPr>
              <a:t>12</a:t>
            </a:r>
            <a:r>
              <a:rPr lang="en-US" sz="2200" dirty="0" smtClean="0">
                <a:solidFill>
                  <a:srgbClr val="002060"/>
                </a:solidFill>
              </a:rPr>
              <a:t> particles and PB of output are under way (</a:t>
            </a:r>
            <a:r>
              <a:rPr lang="en-US" sz="2200" dirty="0" err="1" smtClean="0">
                <a:solidFill>
                  <a:srgbClr val="002060"/>
                </a:solidFill>
              </a:rPr>
              <a:t>MillenniumXXL</a:t>
            </a:r>
            <a:r>
              <a:rPr lang="en-US" sz="2200" dirty="0" smtClean="0">
                <a:solidFill>
                  <a:srgbClr val="002060"/>
                </a:solidFill>
              </a:rPr>
              <a:t>, Silver River, etc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Hard </a:t>
            </a:r>
            <a:r>
              <a:rPr lang="en-US" sz="2200" dirty="0">
                <a:solidFill>
                  <a:srgbClr val="002060"/>
                </a:solidFill>
              </a:rPr>
              <a:t>to analyze the data afterwards -&gt; need DB</a:t>
            </a:r>
          </a:p>
          <a:p>
            <a:r>
              <a:rPr lang="en-US" sz="2200" dirty="0">
                <a:solidFill>
                  <a:srgbClr val="002060"/>
                </a:solidFill>
              </a:rPr>
              <a:t>What is the best way to compare to real data</a:t>
            </a:r>
            <a:r>
              <a:rPr lang="en-US" sz="2200" dirty="0" smtClean="0">
                <a:solidFill>
                  <a:srgbClr val="002060"/>
                </a:solidFill>
              </a:rPr>
              <a:t>?</a:t>
            </a:r>
          </a:p>
        </p:txBody>
      </p:sp>
      <p:graphicFrame>
        <p:nvGraphicFramePr>
          <p:cNvPr id="31232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705600" y="2209800"/>
          <a:ext cx="2217738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3" name="Image" r:id="rId3" imgW="2217143" imgH="2217143" progId="">
                  <p:embed/>
                </p:oleObj>
              </mc:Choice>
              <mc:Fallback>
                <p:oleObj name="Image" r:id="rId3" imgW="2217143" imgH="22171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209800"/>
                        <a:ext cx="2217738" cy="221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Immersive Turbulence</a:t>
            </a:r>
          </a:p>
        </p:txBody>
      </p:sp>
      <p:sp>
        <p:nvSpPr>
          <p:cNvPr id="9113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sz="2000" i="1" dirty="0" smtClean="0"/>
              <a:t>“… the last unsolved problem of classical physics…” Feynman</a:t>
            </a:r>
          </a:p>
          <a:p>
            <a:pPr eaLnBrk="1" hangingPunct="1">
              <a:buNone/>
            </a:pPr>
            <a:endParaRPr lang="en-US" sz="2000" i="1" dirty="0" smtClean="0"/>
          </a:p>
          <a:p>
            <a:pPr eaLnBrk="1" hangingPunct="1"/>
            <a:r>
              <a:rPr lang="en-US" b="1" dirty="0" smtClean="0"/>
              <a:t>Understand the nature of turbulence</a:t>
            </a:r>
          </a:p>
          <a:p>
            <a:pPr lvl="1" eaLnBrk="1" hangingPunct="1"/>
            <a:r>
              <a:rPr lang="en-US" dirty="0" smtClean="0">
                <a:solidFill>
                  <a:schemeClr val="accent2"/>
                </a:solidFill>
              </a:rPr>
              <a:t>Consecutive snapshots of a large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simulation of turbulence: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now 30 Terabytes</a:t>
            </a:r>
          </a:p>
          <a:p>
            <a:pPr lvl="1" eaLnBrk="1" hangingPunct="1"/>
            <a:r>
              <a:rPr lang="en-US" dirty="0" smtClean="0">
                <a:solidFill>
                  <a:schemeClr val="accent2"/>
                </a:solidFill>
              </a:rPr>
              <a:t>Treat it as an experiment, </a:t>
            </a:r>
            <a:r>
              <a:rPr lang="en-US" b="1" dirty="0" smtClean="0">
                <a:solidFill>
                  <a:schemeClr val="accent2"/>
                </a:solidFill>
              </a:rPr>
              <a:t>play</a:t>
            </a:r>
            <a:r>
              <a:rPr lang="en-US" dirty="0" smtClean="0">
                <a:solidFill>
                  <a:schemeClr val="accent2"/>
                </a:solidFill>
              </a:rPr>
              <a:t> with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the database! </a:t>
            </a:r>
          </a:p>
          <a:p>
            <a:pPr lvl="1" eaLnBrk="1" hangingPunct="1"/>
            <a:r>
              <a:rPr lang="en-US" b="1" dirty="0" smtClean="0">
                <a:solidFill>
                  <a:schemeClr val="accent2"/>
                </a:solidFill>
              </a:rPr>
              <a:t>Shoot test particles </a:t>
            </a:r>
            <a:r>
              <a:rPr lang="en-US" dirty="0" smtClean="0">
                <a:solidFill>
                  <a:schemeClr val="accent2"/>
                </a:solidFill>
              </a:rPr>
              <a:t>(sensors) from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your laptop into the simulation,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like in the movie Twister</a:t>
            </a:r>
          </a:p>
          <a:p>
            <a:pPr lvl="1" eaLnBrk="1" hangingPunct="1"/>
            <a:r>
              <a:rPr lang="en-US" dirty="0" smtClean="0">
                <a:solidFill>
                  <a:schemeClr val="accent2"/>
                </a:solidFill>
              </a:rPr>
              <a:t>Next: 70TB MHD simulation</a:t>
            </a:r>
            <a:endParaRPr lang="en-US" dirty="0" smtClean="0"/>
          </a:p>
          <a:p>
            <a:pPr eaLnBrk="1" hangingPunct="1"/>
            <a:r>
              <a:rPr lang="en-US" b="1" dirty="0" smtClean="0"/>
              <a:t>New paradigm</a:t>
            </a:r>
            <a:r>
              <a:rPr lang="en-US" dirty="0" smtClean="0"/>
              <a:t> for analyzing simulations!</a:t>
            </a:r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381000" y="6292850"/>
            <a:ext cx="944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with C. Meneveau, S. Chen (Mech. E), G. Eyink (Applied Math), R. Burns (CS)</a:t>
            </a:r>
          </a:p>
        </p:txBody>
      </p:sp>
      <p:pic>
        <p:nvPicPr>
          <p:cNvPr id="91141" name="Picture 4" descr="dissi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0" y="4572000"/>
            <a:ext cx="2229239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Screen shot 2010-03-17 at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72200" y="2959100"/>
            <a:ext cx="2818304" cy="1231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Usage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601" y="2209800"/>
            <a:ext cx="8820399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Milky Way Laboratory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cosmology simulations as an immersive laboratory for general users</a:t>
            </a:r>
          </a:p>
          <a:p>
            <a:r>
              <a:rPr lang="en-US" dirty="0" smtClean="0"/>
              <a:t>Via Lactea-II (20TB) as prototype, then Silver River (50B particles) as production (15M CPU hours)</a:t>
            </a:r>
          </a:p>
          <a:p>
            <a:r>
              <a:rPr lang="en-US" dirty="0" smtClean="0"/>
              <a:t>800+ hi-</a:t>
            </a:r>
            <a:r>
              <a:rPr lang="en-US" dirty="0" err="1" smtClean="0"/>
              <a:t>rez</a:t>
            </a:r>
            <a:r>
              <a:rPr lang="en-US" dirty="0" smtClean="0"/>
              <a:t> snapshots (2.6PB) =&gt; 800TB in DB</a:t>
            </a:r>
          </a:p>
          <a:p>
            <a:r>
              <a:rPr lang="en-US" dirty="0" smtClean="0"/>
              <a:t>Users can insert test particles (dwarf galaxies) into </a:t>
            </a:r>
            <a:br>
              <a:rPr lang="en-US" dirty="0" smtClean="0"/>
            </a:br>
            <a:r>
              <a:rPr lang="en-US" dirty="0" smtClean="0"/>
              <a:t>system and follow trajectories in </a:t>
            </a:r>
            <a:br>
              <a:rPr lang="en-US" dirty="0" smtClean="0"/>
            </a:br>
            <a:r>
              <a:rPr lang="en-US" dirty="0" smtClean="0"/>
              <a:t>pre-computed simulation</a:t>
            </a:r>
          </a:p>
          <a:p>
            <a:r>
              <a:rPr lang="en-US" dirty="0" smtClean="0"/>
              <a:t>Users interact remotely with </a:t>
            </a:r>
            <a:br>
              <a:rPr lang="en-US" dirty="0" smtClean="0"/>
            </a:br>
            <a:r>
              <a:rPr lang="en-US" dirty="0" smtClean="0"/>
              <a:t>a PB in ‘real time’</a:t>
            </a:r>
          </a:p>
          <a:p>
            <a:pPr>
              <a:buNone/>
            </a:pPr>
            <a:r>
              <a:rPr lang="en-US" sz="1800" dirty="0" smtClean="0"/>
              <a:t>Madau, </a:t>
            </a:r>
            <a:r>
              <a:rPr lang="en-US" sz="1800" dirty="0" err="1" smtClean="0"/>
              <a:t>Rockosi</a:t>
            </a:r>
            <a:r>
              <a:rPr lang="en-US" sz="1800" dirty="0" smtClean="0"/>
              <a:t>, Szalay, Wyse, Silk, </a:t>
            </a:r>
            <a:br>
              <a:rPr lang="en-US" sz="1800" dirty="0" smtClean="0"/>
            </a:br>
            <a:r>
              <a:rPr lang="en-US" sz="1800" dirty="0" smtClean="0"/>
              <a:t>Lemson, Westermann, Blakeley</a:t>
            </a:r>
          </a:p>
        </p:txBody>
      </p:sp>
      <p:pic>
        <p:nvPicPr>
          <p:cNvPr id="4" name="Picture 2" descr="ngc5907-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62600" y="4419600"/>
            <a:ext cx="3505200" cy="2257425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River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150TB in less than 10 days from Oak Ridge to JHU</a:t>
            </a:r>
            <a:br>
              <a:rPr lang="en-US" dirty="0" smtClean="0"/>
            </a:br>
            <a:r>
              <a:rPr lang="en-US" dirty="0" smtClean="0"/>
              <a:t>using a dedicated 10G connection</a:t>
            </a:r>
            <a:endParaRPr lang="en-US" dirty="0"/>
          </a:p>
        </p:txBody>
      </p:sp>
      <p:pic>
        <p:nvPicPr>
          <p:cNvPr id="4" name="Picture 3" descr="SRtransfer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01270" y="2590800"/>
            <a:ext cx="7485529" cy="397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Petabytes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to be done where the data is…</a:t>
            </a:r>
          </a:p>
          <a:p>
            <a:r>
              <a:rPr lang="en-US" dirty="0" smtClean="0"/>
              <a:t>It is easier to send a HD 3D video stream to the user</a:t>
            </a:r>
            <a:br>
              <a:rPr lang="en-US" dirty="0" smtClean="0"/>
            </a:br>
            <a:r>
              <a:rPr lang="en-US" dirty="0" smtClean="0"/>
              <a:t>than all the data </a:t>
            </a:r>
          </a:p>
          <a:p>
            <a:r>
              <a:rPr lang="en-US" dirty="0" smtClean="0"/>
              <a:t>Interactive visualizations driven remotely</a:t>
            </a:r>
          </a:p>
          <a:p>
            <a:r>
              <a:rPr lang="en-US" dirty="0" smtClean="0"/>
              <a:t>Visualizations are becoming IO limited:</a:t>
            </a:r>
            <a:br>
              <a:rPr lang="en-US" dirty="0" smtClean="0"/>
            </a:br>
            <a:r>
              <a:rPr lang="en-US" dirty="0" smtClean="0"/>
              <a:t>precompute </a:t>
            </a:r>
            <a:r>
              <a:rPr lang="en-US" dirty="0" err="1" smtClean="0"/>
              <a:t>octree</a:t>
            </a:r>
            <a:r>
              <a:rPr lang="en-US" dirty="0" smtClean="0"/>
              <a:t> and </a:t>
            </a:r>
            <a:r>
              <a:rPr lang="en-US" dirty="0" err="1" smtClean="0"/>
              <a:t>prefetch</a:t>
            </a:r>
            <a:r>
              <a:rPr lang="en-US" dirty="0" smtClean="0"/>
              <a:t> to SSDs</a:t>
            </a:r>
          </a:p>
          <a:p>
            <a:r>
              <a:rPr lang="en-US" dirty="0" smtClean="0"/>
              <a:t>It is possible to build individual servers with extreme data rates (5GBps per server… see Data-Scope)</a:t>
            </a:r>
          </a:p>
          <a:p>
            <a:r>
              <a:rPr lang="en-US" dirty="0" smtClean="0"/>
              <a:t>Prototype on turbulence simulation already works:</a:t>
            </a:r>
            <a:br>
              <a:rPr lang="en-US" dirty="0" smtClean="0"/>
            </a:br>
            <a:r>
              <a:rPr lang="en-US" dirty="0" smtClean="0"/>
              <a:t>data streaming directly from DB to GPU</a:t>
            </a:r>
          </a:p>
          <a:p>
            <a:r>
              <a:rPr lang="en-US" dirty="0" smtClean="0"/>
              <a:t>N-body simulations next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Scientific data doubles every year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caused by successive generations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en-US" sz="1800" dirty="0">
                <a:solidFill>
                  <a:schemeClr val="accent2"/>
                </a:solidFill>
              </a:rPr>
              <a:t>of inexpensive sensors +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en-US" sz="1800" dirty="0">
                <a:solidFill>
                  <a:schemeClr val="accent2"/>
                </a:solidFill>
              </a:rPr>
              <a:t>exponentially faster </a:t>
            </a:r>
            <a:r>
              <a:rPr lang="en-US" sz="1800" dirty="0" smtClean="0">
                <a:solidFill>
                  <a:schemeClr val="accent2"/>
                </a:solidFill>
              </a:rPr>
              <a:t>computing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Moore’s Law!!!!</a:t>
            </a:r>
            <a:endParaRPr lang="en-US" sz="1800" dirty="0">
              <a:solidFill>
                <a:schemeClr val="accent2"/>
              </a:solidFill>
            </a:endParaRPr>
          </a:p>
          <a:p>
            <a:endParaRPr lang="en-US" sz="2000" b="1" dirty="0"/>
          </a:p>
          <a:p>
            <a:r>
              <a:rPr lang="en-US" sz="2200" dirty="0"/>
              <a:t>Changes the nature of scientific computing</a:t>
            </a:r>
          </a:p>
          <a:p>
            <a:r>
              <a:rPr lang="en-US" sz="2200" dirty="0"/>
              <a:t>Cuts across disciplines (eScience)</a:t>
            </a:r>
          </a:p>
          <a:p>
            <a:r>
              <a:rPr lang="en-US" sz="2200" dirty="0"/>
              <a:t>It becomes increasingly harder to extract knowledge</a:t>
            </a:r>
          </a:p>
          <a:p>
            <a:r>
              <a:rPr lang="en-US" sz="2200" dirty="0"/>
              <a:t>20% of </a:t>
            </a:r>
            <a:r>
              <a:rPr lang="en-US" sz="2200" dirty="0" smtClean="0"/>
              <a:t>the world’s </a:t>
            </a:r>
            <a:r>
              <a:rPr lang="en-US" sz="2200" dirty="0"/>
              <a:t>servers go </a:t>
            </a:r>
            <a:r>
              <a:rPr lang="en-US" sz="2200" dirty="0" smtClean="0"/>
              <a:t>into centers </a:t>
            </a:r>
            <a:r>
              <a:rPr lang="en-US" sz="2200" dirty="0"/>
              <a:t>by the “Big 5”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Google, Microsoft, Yahoo, Amazon, eBay</a:t>
            </a:r>
          </a:p>
          <a:p>
            <a:r>
              <a:rPr lang="en-US" sz="2200" dirty="0"/>
              <a:t>So it is not only the scientific data!</a:t>
            </a:r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An </a:t>
            </a:r>
            <a:r>
              <a:rPr lang="en-US" sz="4400" dirty="0"/>
              <a:t>Exponential World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2286000"/>
            <a:ext cx="7315200" cy="4572000"/>
            <a:chOff x="1056" y="1344"/>
            <a:chExt cx="4608" cy="2880"/>
          </a:xfrm>
        </p:grpSpPr>
        <p:sp>
          <p:nvSpPr>
            <p:cNvPr id="519173" name="Freeform 5"/>
            <p:cNvSpPr>
              <a:spLocks/>
            </p:cNvSpPr>
            <p:nvPr/>
          </p:nvSpPr>
          <p:spPr bwMode="auto">
            <a:xfrm>
              <a:off x="1056" y="2976"/>
              <a:ext cx="4368" cy="1248"/>
            </a:xfrm>
            <a:custGeom>
              <a:avLst/>
              <a:gdLst/>
              <a:ahLst/>
              <a:cxnLst>
                <a:cxn ang="0">
                  <a:pos x="0" y="2880"/>
                </a:cxn>
                <a:cxn ang="0">
                  <a:pos x="4608" y="2880"/>
                </a:cxn>
                <a:cxn ang="0">
                  <a:pos x="4608" y="0"/>
                </a:cxn>
                <a:cxn ang="0">
                  <a:pos x="4368" y="1632"/>
                </a:cxn>
                <a:cxn ang="0">
                  <a:pos x="4080" y="2160"/>
                </a:cxn>
                <a:cxn ang="0">
                  <a:pos x="3744" y="2496"/>
                </a:cxn>
                <a:cxn ang="0">
                  <a:pos x="3312" y="2688"/>
                </a:cxn>
                <a:cxn ang="0">
                  <a:pos x="2784" y="2784"/>
                </a:cxn>
                <a:cxn ang="0">
                  <a:pos x="2352" y="2832"/>
                </a:cxn>
                <a:cxn ang="0">
                  <a:pos x="0" y="2880"/>
                </a:cxn>
              </a:cxnLst>
              <a:rect l="0" t="0" r="r" b="b"/>
              <a:pathLst>
                <a:path w="4608" h="2880">
                  <a:moveTo>
                    <a:pt x="0" y="2880"/>
                  </a:moveTo>
                  <a:lnTo>
                    <a:pt x="4608" y="2880"/>
                  </a:lnTo>
                  <a:lnTo>
                    <a:pt x="4608" y="0"/>
                  </a:lnTo>
                  <a:lnTo>
                    <a:pt x="4368" y="1632"/>
                  </a:lnTo>
                  <a:lnTo>
                    <a:pt x="4080" y="2160"/>
                  </a:lnTo>
                  <a:lnTo>
                    <a:pt x="3744" y="2496"/>
                  </a:lnTo>
                  <a:lnTo>
                    <a:pt x="3312" y="2688"/>
                  </a:lnTo>
                  <a:lnTo>
                    <a:pt x="2784" y="2784"/>
                  </a:lnTo>
                  <a:lnTo>
                    <a:pt x="2352" y="2832"/>
                  </a:lnTo>
                  <a:lnTo>
                    <a:pt x="0" y="288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9174" name="Freeform 6"/>
            <p:cNvSpPr>
              <a:spLocks/>
            </p:cNvSpPr>
            <p:nvPr/>
          </p:nvSpPr>
          <p:spPr bwMode="auto">
            <a:xfrm>
              <a:off x="5423" y="1344"/>
              <a:ext cx="241" cy="2880"/>
            </a:xfrm>
            <a:custGeom>
              <a:avLst/>
              <a:gdLst/>
              <a:ahLst/>
              <a:cxnLst>
                <a:cxn ang="0">
                  <a:pos x="241" y="2880"/>
                </a:cxn>
                <a:cxn ang="0">
                  <a:pos x="241" y="0"/>
                </a:cxn>
                <a:cxn ang="0">
                  <a:pos x="0" y="1639"/>
                </a:cxn>
                <a:cxn ang="0">
                  <a:pos x="1" y="2880"/>
                </a:cxn>
                <a:cxn ang="0">
                  <a:pos x="241" y="2880"/>
                </a:cxn>
              </a:cxnLst>
              <a:rect l="0" t="0" r="r" b="b"/>
              <a:pathLst>
                <a:path w="241" h="2880">
                  <a:moveTo>
                    <a:pt x="241" y="2880"/>
                  </a:moveTo>
                  <a:lnTo>
                    <a:pt x="241" y="0"/>
                  </a:lnTo>
                  <a:lnTo>
                    <a:pt x="0" y="1639"/>
                  </a:lnTo>
                  <a:lnTo>
                    <a:pt x="1" y="2880"/>
                  </a:lnTo>
                  <a:lnTo>
                    <a:pt x="241" y="2880"/>
                  </a:lnTo>
                  <a:close/>
                </a:path>
              </a:pathLst>
            </a:custGeom>
            <a:gradFill rotWithShape="0">
              <a:gsLst>
                <a:gs pos="0">
                  <a:srgbClr val="3399FF">
                    <a:gamma/>
                    <a:shade val="4627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19175" name="Object 7"/>
          <p:cNvGraphicFramePr>
            <a:graphicFrameLocks noChangeAspect="1"/>
          </p:cNvGraphicFramePr>
          <p:nvPr/>
        </p:nvGraphicFramePr>
        <p:xfrm>
          <a:off x="6019800" y="1371600"/>
          <a:ext cx="3124200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Worksheet" r:id="rId4" imgW="7146000" imgH="4277880" progId="Excel.Sheet.8">
                  <p:embed/>
                </p:oleObj>
              </mc:Choice>
              <mc:Fallback>
                <p:oleObj name="Worksheet" r:id="rId4" imgW="7146000" imgH="427788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25" t="2184" r="10225" b="3554"/>
                      <a:stretch>
                        <a:fillRect/>
                      </a:stretch>
                    </p:blipFill>
                    <p:spPr bwMode="auto">
                      <a:xfrm>
                        <a:off x="6019800" y="1371600"/>
                        <a:ext cx="3124200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9176" name="Picture 8" descr="2302906039_4063293f9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98841" y="5105400"/>
            <a:ext cx="2945159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3400" y="6479435"/>
            <a:ext cx="8382000" cy="7571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Kai Buerger,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Technische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Universitat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Munich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467600" cy="838200"/>
          </a:xfrm>
        </p:spPr>
        <p:txBody>
          <a:bodyPr/>
          <a:lstStyle/>
          <a:p>
            <a:pPr lvl="0"/>
            <a:r>
              <a:rPr lang="en-US" dirty="0" smtClean="0"/>
              <a:t>3D </a:t>
            </a:r>
            <a:r>
              <a:rPr lang="en-US" dirty="0" err="1" smtClean="0"/>
              <a:t>Vorticity</a:t>
            </a:r>
            <a:r>
              <a:rPr lang="en-US" dirty="0" smtClean="0"/>
              <a:t> in a Turbulent Flow</a:t>
            </a:r>
            <a:endParaRPr lang="en-US" dirty="0"/>
          </a:p>
        </p:txBody>
      </p:sp>
      <p:pic>
        <p:nvPicPr>
          <p:cNvPr id="8" name="24MillionParticles_Velocit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50800" y="1143000"/>
            <a:ext cx="9271000" cy="5214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Life Under Your Feet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1435100"/>
            <a:ext cx="7772400" cy="4889500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Role of the soil in Global Change</a:t>
            </a:r>
          </a:p>
          <a:p>
            <a:pPr lvl="1" eaLnBrk="1" hangingPunct="1"/>
            <a:r>
              <a:rPr lang="en-US" sz="1800" dirty="0" smtClean="0">
                <a:solidFill>
                  <a:schemeClr val="accent2"/>
                </a:solidFill>
              </a:rPr>
              <a:t>Soil CO</a:t>
            </a:r>
            <a:r>
              <a:rPr lang="en-US" sz="1800" baseline="-25000" dirty="0" smtClean="0">
                <a:solidFill>
                  <a:schemeClr val="accent2"/>
                </a:solidFill>
              </a:rPr>
              <a:t>2 </a:t>
            </a:r>
            <a:r>
              <a:rPr lang="en-US" sz="1800" dirty="0" smtClean="0">
                <a:solidFill>
                  <a:schemeClr val="accent2"/>
                </a:solidFill>
              </a:rPr>
              <a:t>emission thought to be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&gt;</a:t>
            </a:r>
            <a:r>
              <a:rPr lang="en-US" sz="1800" b="1" dirty="0" smtClean="0">
                <a:solidFill>
                  <a:schemeClr val="accent2"/>
                </a:solidFill>
              </a:rPr>
              <a:t>15 times</a:t>
            </a:r>
            <a:r>
              <a:rPr lang="en-US" sz="1800" dirty="0" smtClean="0">
                <a:solidFill>
                  <a:schemeClr val="accent2"/>
                </a:solidFill>
              </a:rPr>
              <a:t> of anthropogenic</a:t>
            </a:r>
          </a:p>
          <a:p>
            <a:pPr lvl="1" eaLnBrk="1" hangingPunct="1"/>
            <a:r>
              <a:rPr lang="en-US" sz="1800" dirty="0" smtClean="0">
                <a:solidFill>
                  <a:schemeClr val="accent2"/>
                </a:solidFill>
              </a:rPr>
              <a:t>Using sensors we can measure it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directly, in situ, over a large area</a:t>
            </a:r>
          </a:p>
          <a:p>
            <a:pPr eaLnBrk="1" hangingPunct="1"/>
            <a:r>
              <a:rPr lang="en-US" sz="2000" b="1" dirty="0" smtClean="0"/>
              <a:t>Wireless sensor network</a:t>
            </a:r>
          </a:p>
          <a:p>
            <a:pPr lvl="1" eaLnBrk="1" hangingPunct="1"/>
            <a:r>
              <a:rPr lang="en-US" sz="1800" dirty="0" smtClean="0">
                <a:solidFill>
                  <a:schemeClr val="accent2"/>
                </a:solidFill>
              </a:rPr>
              <a:t>Use 100+ wireless computers (motes),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with 10 sensors each, monitoring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Air +soil temperature, soil moisture, …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Few sensors measure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concentration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Long-term continuous data, 180K sensor days, 30M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Complex database of sensor data, built from the </a:t>
            </a:r>
            <a:r>
              <a:rPr lang="en-US" sz="1800" dirty="0" err="1" smtClean="0">
                <a:solidFill>
                  <a:schemeClr val="accent2"/>
                </a:solidFill>
              </a:rPr>
              <a:t>SkyServer</a:t>
            </a:r>
            <a:endParaRPr lang="en-US" sz="1800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End-to-end data system, with inventory and calibration databases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 smtClean="0"/>
              <a:t>with </a:t>
            </a:r>
            <a:r>
              <a:rPr lang="en-US" sz="1800" dirty="0" err="1" smtClean="0"/>
              <a:t>K.Szlavecz</a:t>
            </a:r>
            <a:r>
              <a:rPr lang="en-US" sz="1800" dirty="0" smtClean="0"/>
              <a:t> (Earth and Planetary), A. Terzis (CS)     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hlinkClick r:id="rId2"/>
              </a:rPr>
              <a:t>http://lifeunderyourfeet.org/</a:t>
            </a:r>
            <a:r>
              <a:rPr lang="en-US" sz="1800" dirty="0" smtClean="0"/>
              <a:t> 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 t="25594" b="5168"/>
          <a:stretch>
            <a:fillRect/>
          </a:stretch>
        </p:blipFill>
        <p:spPr bwMode="auto">
          <a:xfrm>
            <a:off x="5791200" y="1371600"/>
            <a:ext cx="3352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2079598876_7cdd17ee47_o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2788" y="3581400"/>
            <a:ext cx="2005012" cy="9144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2079598876_7cdd17ee47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75" y="1752600"/>
            <a:ext cx="28416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Current Status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7620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Designed and built 2nd generation mote platform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Telos</a:t>
            </a:r>
            <a:r>
              <a:rPr lang="en-US" dirty="0" smtClean="0"/>
              <a:t> </a:t>
            </a:r>
            <a:r>
              <a:rPr lang="en-US" dirty="0" err="1" smtClean="0"/>
              <a:t>SkyMote</a:t>
            </a:r>
            <a:r>
              <a:rPr lang="en-US" dirty="0" smtClean="0"/>
              <a:t> + own DAQ board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Hierarchical network architecture (Koala)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Improved mote software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Support for large-scale deployments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Over-the-air reprogramming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Daily log file written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Increased power efficiency</a:t>
            </a:r>
            <a:br>
              <a:rPr lang="en-US" dirty="0" smtClean="0"/>
            </a:br>
            <a:r>
              <a:rPr lang="en-US" dirty="0" smtClean="0"/>
              <a:t>(2 years on a single battery)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4800" y="5237163"/>
            <a:ext cx="8839200" cy="1620837"/>
            <a:chOff x="17145" y="18546"/>
            <a:chExt cx="11943" cy="2190"/>
          </a:xfrm>
        </p:grpSpPr>
        <p:graphicFrame>
          <p:nvGraphicFramePr>
            <p:cNvPr id="3074" name="Object 12"/>
            <p:cNvGraphicFramePr>
              <a:graphicFrameLocks noChangeAspect="1"/>
            </p:cNvGraphicFramePr>
            <p:nvPr/>
          </p:nvGraphicFramePr>
          <p:xfrm>
            <a:off x="20025" y="18546"/>
            <a:ext cx="2919" cy="2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1" name="Image" r:id="rId4" imgW="6349206" imgH="4761905" progId="">
                    <p:embed/>
                  </p:oleObj>
                </mc:Choice>
                <mc:Fallback>
                  <p:oleObj name="Image" r:id="rId4" imgW="6349206" imgH="4761905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25" y="18546"/>
                          <a:ext cx="2919" cy="2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13"/>
            <p:cNvGraphicFramePr>
              <a:graphicFrameLocks noChangeAspect="1"/>
            </p:cNvGraphicFramePr>
            <p:nvPr/>
          </p:nvGraphicFramePr>
          <p:xfrm>
            <a:off x="22905" y="18546"/>
            <a:ext cx="2919" cy="2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2" name="Image" r:id="rId6" imgW="6349206" imgH="4761905" progId="">
                    <p:embed/>
                  </p:oleObj>
                </mc:Choice>
                <mc:Fallback>
                  <p:oleObj name="Image" r:id="rId6" imgW="6349206" imgH="4761905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5" y="18546"/>
                          <a:ext cx="2919" cy="2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14"/>
            <p:cNvGraphicFramePr>
              <a:graphicFrameLocks noChangeAspect="1"/>
            </p:cNvGraphicFramePr>
            <p:nvPr/>
          </p:nvGraphicFramePr>
          <p:xfrm>
            <a:off x="25812" y="18546"/>
            <a:ext cx="3276" cy="2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3" name="Image" r:id="rId8" imgW="6349206" imgH="4241270" progId="">
                    <p:embed/>
                  </p:oleObj>
                </mc:Choice>
                <mc:Fallback>
                  <p:oleObj name="Image" r:id="rId8" imgW="6349206" imgH="4241270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12" y="18546"/>
                          <a:ext cx="3276" cy="2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15" descr="IMG_048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145" y="18546"/>
              <a:ext cx="2919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Cumulative Sensor Days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88031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Amdahl’s Laws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153400" cy="4572000"/>
          </a:xfrm>
        </p:spPr>
        <p:txBody>
          <a:bodyPr/>
          <a:lstStyle/>
          <a:p>
            <a:pPr marL="495300" indent="-495300" eaLnBrk="1" hangingPunct="1">
              <a:buFontTx/>
              <a:buNone/>
            </a:pPr>
            <a:r>
              <a:rPr lang="en-US" dirty="0" smtClean="0"/>
              <a:t>Gene Amdahl (1965):  Laws for a balanced system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dirty="0" smtClean="0"/>
              <a:t>Parallelism: max speedup is S/(S+P)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b="1" dirty="0" smtClean="0"/>
              <a:t>One bit of IO/sec per instruction/sec (BW)</a:t>
            </a:r>
          </a:p>
          <a:p>
            <a:pPr marL="495300" indent="-495300" eaLnBrk="1" hangingPunct="1">
              <a:buFontTx/>
              <a:buAutoNum type="romanLcPeriod"/>
            </a:pPr>
            <a:r>
              <a:rPr lang="en-US" dirty="0" smtClean="0"/>
              <a:t>One byte of memory per one instruction/sec (MEM)</a:t>
            </a:r>
          </a:p>
          <a:p>
            <a:pPr marL="495300" indent="-495300" eaLnBrk="1" hangingPunct="1">
              <a:buFontTx/>
              <a:buNone/>
            </a:pPr>
            <a:endParaRPr lang="en-US" dirty="0" smtClean="0"/>
          </a:p>
          <a:p>
            <a:pPr marL="495300" indent="-495300" eaLnBrk="1" hangingPunct="1">
              <a:buFontTx/>
              <a:buNone/>
            </a:pPr>
            <a:endParaRPr lang="en-US" dirty="0" smtClean="0"/>
          </a:p>
          <a:p>
            <a:pPr marL="495300" indent="-495300" eaLnBrk="1" hangingPunct="1">
              <a:buFontTx/>
              <a:buNone/>
            </a:pPr>
            <a:endParaRPr lang="en-US" dirty="0" smtClean="0"/>
          </a:p>
          <a:p>
            <a:pPr marL="495300" indent="-495300" eaLnBrk="1" hangingPunct="1">
              <a:buFontTx/>
              <a:buNone/>
            </a:pPr>
            <a:endParaRPr lang="en-US" dirty="0" smtClean="0"/>
          </a:p>
          <a:p>
            <a:pPr marL="495300" indent="-495300" eaLnBrk="1" hangingPunct="1">
              <a:buFontTx/>
              <a:buNone/>
            </a:pPr>
            <a:r>
              <a:rPr lang="en-US" dirty="0" smtClean="0"/>
              <a:t>Modern multi-core systems move farther </a:t>
            </a:r>
            <a:br>
              <a:rPr lang="en-US" dirty="0" smtClean="0"/>
            </a:br>
            <a:r>
              <a:rPr lang="en-US" dirty="0" smtClean="0"/>
              <a:t>away from Amdahl’s Laws </a:t>
            </a:r>
            <a:br>
              <a:rPr lang="en-US" dirty="0" smtClean="0"/>
            </a:br>
            <a:r>
              <a:rPr lang="en-US" dirty="0" smtClean="0"/>
              <a:t>(Bell, Gray and Szalay 2006)</a:t>
            </a:r>
          </a:p>
          <a:p>
            <a:pPr marL="495300" indent="-495300" eaLnBrk="1" hangingPunct="1">
              <a:buFontTx/>
              <a:buNone/>
            </a:pPr>
            <a:endParaRPr lang="en-US" dirty="0" smtClean="0"/>
          </a:p>
        </p:txBody>
      </p:sp>
      <p:pic>
        <p:nvPicPr>
          <p:cNvPr id="993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114800"/>
            <a:ext cx="1739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Amdahl Numbers</a:t>
            </a:r>
          </a:p>
        </p:txBody>
      </p:sp>
      <p:graphicFrame>
        <p:nvGraphicFramePr>
          <p:cNvPr id="41986" name="Object 239"/>
          <p:cNvGraphicFramePr>
            <a:graphicFrameLocks noGrp="1" noChangeAspect="1"/>
          </p:cNvGraphicFramePr>
          <p:nvPr>
            <p:ph idx="1"/>
          </p:nvPr>
        </p:nvGraphicFramePr>
        <p:xfrm>
          <a:off x="339725" y="2057400"/>
          <a:ext cx="87280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7" name="Image" r:id="rId3" imgW="5701587" imgH="1841270" progId="">
                  <p:embed/>
                </p:oleObj>
              </mc:Choice>
              <mc:Fallback>
                <p:oleObj name="Image" r:id="rId3" imgW="5701587" imgH="1841270" progId="">
                  <p:embed/>
                  <p:pic>
                    <p:nvPicPr>
                      <p:cNvPr id="0" name="Object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2057400"/>
                        <a:ext cx="8728075" cy="281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Amdahl Numbers for Data Sets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381000" y="1371600"/>
          <a:ext cx="8305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5715000" y="16002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Data Analysis</a:t>
            </a:r>
          </a:p>
        </p:txBody>
      </p:sp>
      <p:sp>
        <p:nvSpPr>
          <p:cNvPr id="7" name="Isosceles Triangle 6"/>
          <p:cNvSpPr/>
          <p:nvPr/>
        </p:nvSpPr>
        <p:spPr>
          <a:xfrm rot="5400000">
            <a:off x="1524000" y="2743200"/>
            <a:ext cx="228600" cy="381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1524000" y="2057400"/>
            <a:ext cx="228600" cy="381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5400000">
            <a:off x="1524000" y="3429000"/>
            <a:ext cx="228600" cy="381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1524000" y="1828800"/>
            <a:ext cx="228600" cy="381000"/>
          </a:xfrm>
          <a:prstGeom prst="triangl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Data Sizes Involved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81000" y="1295400"/>
          <a:ext cx="83820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 Needs Today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Disk space, disk space, disk space!!!!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Current problems not on Google scale yet: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10-30TB easy, 100TB doable, 300TB really hard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For detailed analysis we need to park data for several months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Sequential IO bandwidth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If not sequential for large data set, we cannot do it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How do can move 100TB within a University?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1Gbps		10 days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10 </a:t>
            </a:r>
            <a:r>
              <a:rPr lang="en-US" dirty="0" err="1" smtClean="0"/>
              <a:t>Gbps</a:t>
            </a:r>
            <a:r>
              <a:rPr lang="en-US" dirty="0" smtClean="0"/>
              <a:t>		  1 day	(but need to share backbone)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100 lbs box	  few hours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From outside?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Dedicated 10Gbps or FedEx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Tradeoffs Today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None/>
            </a:pPr>
            <a:r>
              <a:rPr lang="en-US" b="1" dirty="0" smtClean="0"/>
              <a:t>Stu Feldman: Extreme computing is about tradeoffs</a:t>
            </a:r>
          </a:p>
          <a:p>
            <a:pPr marL="457200" indent="-457200">
              <a:buFontTx/>
              <a:buNone/>
            </a:pPr>
            <a:endParaRPr lang="en-US" dirty="0" smtClean="0"/>
          </a:p>
          <a:p>
            <a:pPr marL="457200" indent="-457200">
              <a:buFontTx/>
              <a:buNone/>
            </a:pPr>
            <a:r>
              <a:rPr lang="en-US" dirty="0" smtClean="0"/>
              <a:t>Ordered priorities for data-intensive scientific computing</a:t>
            </a:r>
            <a:br>
              <a:rPr lang="en-US" dirty="0" smtClean="0"/>
            </a:br>
            <a:endParaRPr lang="en-US" dirty="0" smtClean="0"/>
          </a:p>
          <a:p>
            <a:pPr marL="838200" lvl="1" indent="-381000">
              <a:spcBef>
                <a:spcPct val="10000"/>
              </a:spcBef>
              <a:buFontTx/>
              <a:buAutoNum type="arabicPeriod"/>
            </a:pPr>
            <a:r>
              <a:rPr lang="en-US" dirty="0" smtClean="0"/>
              <a:t>Total storage 	(-&gt; low redundancy)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dirty="0" smtClean="0"/>
              <a:t>Cost		(-&gt; total cost </a:t>
            </a:r>
            <a:r>
              <a:rPr lang="en-US" dirty="0" err="1" smtClean="0"/>
              <a:t>vs</a:t>
            </a:r>
            <a:r>
              <a:rPr lang="en-US" dirty="0" smtClean="0"/>
              <a:t> price of raw disks)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dirty="0" smtClean="0"/>
              <a:t>Sequential IO 	(-&gt; locally attached disks, fast ctrl)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dirty="0" smtClean="0"/>
              <a:t>Fast stream processing (-&gt;GPUs inside server)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r>
              <a:rPr lang="en-US" dirty="0" smtClean="0"/>
              <a:t>Low power 	(-&gt; slow normal CPUs, lots of disks/</a:t>
            </a:r>
            <a:r>
              <a:rPr lang="en-US" dirty="0" err="1" smtClean="0"/>
              <a:t>mobo</a:t>
            </a:r>
            <a:r>
              <a:rPr lang="en-US" dirty="0" smtClean="0"/>
              <a:t>)</a:t>
            </a:r>
          </a:p>
          <a:p>
            <a:pPr marL="838200" lvl="1" indent="-381000">
              <a:spcBef>
                <a:spcPct val="0"/>
              </a:spcBef>
              <a:buFontTx/>
              <a:buAutoNum type="arabicPeriod"/>
            </a:pPr>
            <a:endParaRPr lang="en-US" dirty="0" smtClean="0"/>
          </a:p>
          <a:p>
            <a:pPr marL="457200" indent="-457200">
              <a:buFontTx/>
              <a:buNone/>
            </a:pPr>
            <a:r>
              <a:rPr lang="en-US" dirty="0" smtClean="0"/>
              <a:t>The order will be different in a few years...and scalability may appear as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is Changing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33400" y="1676400"/>
            <a:ext cx="4205110" cy="990600"/>
          </a:xfrm>
          <a:prstGeom prst="rect">
            <a:avLst/>
          </a:prstGeom>
          <a:noFill/>
          <a:ln/>
        </p:spPr>
        <p:txBody>
          <a:bodyPr/>
          <a:lstStyle/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THOUSAND YEARS AGO</a:t>
            </a:r>
          </a:p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science was 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empirical </a:t>
            </a:r>
            <a:r>
              <a:rPr lang="en-US" sz="18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describing natural phenomena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944793" y="2933700"/>
            <a:ext cx="3770207" cy="1028700"/>
          </a:xfrm>
          <a:prstGeom prst="rect">
            <a:avLst/>
          </a:prstGeom>
          <a:noFill/>
          <a:ln/>
        </p:spPr>
        <p:txBody>
          <a:bodyPr/>
          <a:lstStyle/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LAST FEW HUNDRED YEARS</a:t>
            </a:r>
          </a:p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theoretical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branch using models, generalizations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3400" y="4114800"/>
            <a:ext cx="3754563" cy="1143000"/>
          </a:xfrm>
          <a:prstGeom prst="rect">
            <a:avLst/>
          </a:prstGeom>
          <a:noFill/>
          <a:ln/>
        </p:spPr>
        <p:txBody>
          <a:bodyPr anchor="ctr"/>
          <a:lstStyle/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LAST FEW DECADES</a:t>
            </a:r>
          </a:p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computational</a:t>
            </a:r>
            <a:r>
              <a:rPr lang="en-US" sz="18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branch 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simulating </a:t>
            </a:r>
            <a:b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complex phenomena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981201" y="5334000"/>
            <a:ext cx="4876799" cy="1447800"/>
          </a:xfrm>
          <a:prstGeom prst="rect">
            <a:avLst/>
          </a:prstGeom>
          <a:noFill/>
          <a:ln/>
        </p:spPr>
        <p:txBody>
          <a:bodyPr anchor="ctr"/>
          <a:lstStyle/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TODAY</a:t>
            </a:r>
          </a:p>
          <a:p>
            <a:pPr defTabSz="1371783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data intensive  </a:t>
            </a: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synthesizing theory, 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experiment 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computation with 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statistics  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►new way of thinking required!</a:t>
            </a:r>
          </a:p>
        </p:txBody>
      </p:sp>
      <p:pic>
        <p:nvPicPr>
          <p:cNvPr id="8" name="Picture 23" descr="alexandria_observator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0" y="1600200"/>
            <a:ext cx="841663" cy="1219200"/>
          </a:xfrm>
          <a:prstGeom prst="rect">
            <a:avLst/>
          </a:prstGeom>
          <a:noFill/>
        </p:spPr>
      </p:pic>
      <p:graphicFrame>
        <p:nvGraphicFramePr>
          <p:cNvPr id="9" name="Object 21"/>
          <p:cNvGraphicFramePr>
            <a:graphicFrameLocks noChangeAspect="1"/>
          </p:cNvGraphicFramePr>
          <p:nvPr/>
        </p:nvGraphicFramePr>
        <p:xfrm>
          <a:off x="4572000" y="1371600"/>
          <a:ext cx="1473041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1" name="Image" r:id="rId4" imgW="2972058" imgH="2766300" progId="">
                  <p:embed/>
                </p:oleObj>
              </mc:Choice>
              <mc:Fallback>
                <p:oleObj name="Image" r:id="rId4" imgW="2972058" imgH="27663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71600"/>
                        <a:ext cx="1473041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/>
        </p:nvGraphicFramePr>
        <p:xfrm>
          <a:off x="6400800" y="2885040"/>
          <a:ext cx="1447800" cy="69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2" name="Equation" r:id="rId6" imgW="1346040" imgH="647640" progId="Equation.3">
                  <p:embed/>
                </p:oleObj>
              </mc:Choice>
              <mc:Fallback>
                <p:oleObj name="Equation" r:id="rId6" imgW="1346040" imgH="647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85040"/>
                        <a:ext cx="1447800" cy="696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0" descr="Telescope_Side_2-47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010400" y="5334000"/>
            <a:ext cx="1600200" cy="1415482"/>
          </a:xfrm>
          <a:prstGeom prst="rect">
            <a:avLst/>
          </a:prstGeom>
          <a:noFill/>
        </p:spPr>
      </p:pic>
      <p:graphicFrame>
        <p:nvGraphicFramePr>
          <p:cNvPr id="191492" name="Object 4"/>
          <p:cNvGraphicFramePr>
            <a:graphicFrameLocks noChangeAspect="1"/>
          </p:cNvGraphicFramePr>
          <p:nvPr/>
        </p:nvGraphicFramePr>
        <p:xfrm>
          <a:off x="4495800" y="3886200"/>
          <a:ext cx="1676400" cy="155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3" name="Image" r:id="rId9" imgW="4676190" imgH="4342857" progId="">
                  <p:embed/>
                </p:oleObj>
              </mc:Choice>
              <mc:Fallback>
                <p:oleObj name="Image" r:id="rId9" imgW="4676190" imgH="434285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886200"/>
                        <a:ext cx="1676400" cy="1556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of a Petabyte</a:t>
            </a:r>
          </a:p>
        </p:txBody>
      </p:sp>
      <p:pic>
        <p:nvPicPr>
          <p:cNvPr id="117764" name="Picture 4" descr="Cost of a Petabyte 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4786313" cy="5486400"/>
          </a:xfrm>
          <a:prstGeom prst="rect">
            <a:avLst/>
          </a:prstGeom>
          <a:noFill/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562600" y="1752600"/>
            <a:ext cx="3025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From </a:t>
            </a:r>
            <a:r>
              <a:rPr lang="en-US" dirty="0" smtClean="0">
                <a:latin typeface="Arial" charset="0"/>
              </a:rPr>
              <a:t>backblaze.com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Aug 2009</a:t>
            </a:r>
            <a:endParaRPr lang="en-US" dirty="0">
              <a:latin typeface="Arial" charset="0"/>
            </a:endParaRPr>
          </a:p>
        </p:txBody>
      </p:sp>
      <p:pic>
        <p:nvPicPr>
          <p:cNvPr id="117767" name="Picture 7" descr="backblaze-storage-pod-partially-assembled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19400"/>
            <a:ext cx="32004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JHU Data-Scope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Funded by NSF MRI to build a new ‘instrument’ to look at data</a:t>
            </a:r>
          </a:p>
          <a:p>
            <a:r>
              <a:rPr lang="en-US" sz="2000" dirty="0" smtClean="0"/>
              <a:t>Goal: 102 servers for $1M + about $200K </a:t>
            </a:r>
            <a:r>
              <a:rPr lang="en-US" sz="2000" dirty="0" err="1" smtClean="0"/>
              <a:t>switches+racks</a:t>
            </a:r>
            <a:endParaRPr lang="en-US" sz="2000" dirty="0" smtClean="0"/>
          </a:p>
          <a:p>
            <a:r>
              <a:rPr lang="en-US" sz="2000" dirty="0" smtClean="0"/>
              <a:t>Two-tier: performance (P) and storage (S)</a:t>
            </a:r>
          </a:p>
          <a:p>
            <a:r>
              <a:rPr lang="en-US" sz="2000" dirty="0" smtClean="0"/>
              <a:t>Large (5+PB), cheap , fast (400+GBps), but …</a:t>
            </a:r>
            <a:br>
              <a:rPr lang="en-US" sz="2000" dirty="0" smtClean="0"/>
            </a:br>
            <a:r>
              <a:rPr lang="en-US" sz="2000" dirty="0" smtClean="0"/>
              <a:t>.          ...it is a special purpose instrument...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/>
        </p:nvGraphicFramePr>
        <p:xfrm>
          <a:off x="1905000" y="3557185"/>
          <a:ext cx="5333999" cy="3148415"/>
        </p:xfrm>
        <a:graphic>
          <a:graphicData uri="http://schemas.openxmlformats.org/drawingml/2006/table">
            <a:tbl>
              <a:tblPr/>
              <a:tblGrid>
                <a:gridCol w="1063845"/>
                <a:gridCol w="694454"/>
                <a:gridCol w="694454"/>
                <a:gridCol w="694454"/>
                <a:gridCol w="694454"/>
                <a:gridCol w="694454"/>
                <a:gridCol w="797884"/>
              </a:tblGrid>
              <a:tr h="34832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Revised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32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All 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All 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Full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rack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capacity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TB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price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$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power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kW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GPU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TF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seq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GBps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IOPS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21924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kIOPS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netwk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bw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Gbps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Projects at JHU</a:t>
            </a:r>
          </a:p>
        </p:txBody>
      </p:sp>
      <p:graphicFrame>
        <p:nvGraphicFramePr>
          <p:cNvPr id="120936" name="Group 104"/>
          <p:cNvGraphicFramePr>
            <a:graphicFrameLocks noGrp="1"/>
          </p:cNvGraphicFramePr>
          <p:nvPr>
            <p:ph sz="half" idx="1"/>
          </p:nvPr>
        </p:nvGraphicFramePr>
        <p:xfrm>
          <a:off x="609600" y="2363788"/>
          <a:ext cx="3810000" cy="2564448"/>
        </p:xfrm>
        <a:graphic>
          <a:graphicData uri="http://schemas.openxmlformats.org/drawingml/2006/table">
            <a:tbl>
              <a:tblPr/>
              <a:tblGrid>
                <a:gridCol w="2438400"/>
                <a:gridCol w="1371600"/>
              </a:tblGrid>
              <a:tr h="303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Discipline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data [TB]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Astrophysics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HEP/Material Sci.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394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CFD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425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BioInformatics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414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Environmental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2823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0925" name="Object 93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317750"/>
          <a:ext cx="3810000" cy="265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6" name="Chart" r:id="rId4" imgW="4600487" imgH="2885987" progId="Excel.Sheet.8">
                  <p:embed/>
                </p:oleObj>
              </mc:Choice>
              <mc:Fallback>
                <p:oleObj name="Chart" r:id="rId4" imgW="4600487" imgH="2885987" progId="Excel.Sheet.8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17750"/>
                        <a:ext cx="3810000" cy="265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932" name="Text Box 100"/>
          <p:cNvSpPr txBox="1">
            <a:spLocks noChangeArrowheads="1"/>
          </p:cNvSpPr>
          <p:nvPr/>
        </p:nvSpPr>
        <p:spPr bwMode="auto">
          <a:xfrm>
            <a:off x="838200" y="5410200"/>
            <a:ext cx="7162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" charset="0"/>
              </a:rPr>
              <a:t>A total of 19 </a:t>
            </a:r>
            <a:r>
              <a:rPr lang="en-US" sz="2000" dirty="0">
                <a:latin typeface="Arial" charset="0"/>
              </a:rPr>
              <a:t>projects </a:t>
            </a:r>
            <a:r>
              <a:rPr lang="en-US" sz="2000" dirty="0" smtClean="0">
                <a:latin typeface="Arial" charset="0"/>
              </a:rPr>
              <a:t>proposed for the Data-Scope, more coming,  data </a:t>
            </a:r>
            <a:r>
              <a:rPr lang="en-US" sz="2000" dirty="0">
                <a:latin typeface="Arial" charset="0"/>
              </a:rPr>
              <a:t>lifetimes </a:t>
            </a:r>
            <a:r>
              <a:rPr lang="en-US" sz="2000" dirty="0" smtClean="0">
                <a:latin typeface="Arial" charset="0"/>
              </a:rPr>
              <a:t>on the system between </a:t>
            </a:r>
            <a:r>
              <a:rPr lang="en-US" sz="2000" dirty="0">
                <a:latin typeface="Arial" charset="0"/>
              </a:rPr>
              <a:t>3 mo and 3 yrs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Cyberbricks</a:t>
            </a:r>
            <a:r>
              <a:rPr lang="en-US" dirty="0" smtClean="0"/>
              <a:t>?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36-node Amdahl cluster using 1200W total</a:t>
            </a:r>
          </a:p>
          <a:p>
            <a:pPr lvl="1"/>
            <a:r>
              <a:rPr lang="en-US" dirty="0" err="1" smtClean="0"/>
              <a:t>Zotac</a:t>
            </a:r>
            <a:r>
              <a:rPr lang="en-US" dirty="0" smtClean="0"/>
              <a:t> Atom/ION motherboards</a:t>
            </a:r>
          </a:p>
          <a:p>
            <a:pPr lvl="1"/>
            <a:r>
              <a:rPr lang="en-US" dirty="0" smtClean="0"/>
              <a:t>4GB of memory, N330 dual core Atom, 16 GPU cores</a:t>
            </a:r>
          </a:p>
          <a:p>
            <a:r>
              <a:rPr lang="en-US" dirty="0" smtClean="0"/>
              <a:t>Aggregate disk space 43.6TB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63 x 120GB SSD        =    7.7 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27x 1TB Samsung F1 = 27.0 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18x.5TB Samsung M1=   9.0 TB</a:t>
            </a:r>
          </a:p>
          <a:p>
            <a:r>
              <a:rPr lang="en-US" dirty="0" smtClean="0"/>
              <a:t>Blazing I/O Performance: 18GB/s</a:t>
            </a:r>
          </a:p>
          <a:p>
            <a:r>
              <a:rPr lang="en-US" dirty="0" smtClean="0"/>
              <a:t>Amdahl number = 1 for under $30K</a:t>
            </a:r>
          </a:p>
          <a:p>
            <a:r>
              <a:rPr lang="en-US" dirty="0" smtClean="0"/>
              <a:t>Using the GPUs for data mining: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6.4B multidimensional regressions</a:t>
            </a:r>
            <a:br>
              <a:rPr lang="en-US" dirty="0" smtClean="0"/>
            </a:br>
            <a:r>
              <a:rPr lang="en-US" dirty="0" smtClean="0"/>
              <a:t>in 5 minutes over 1.2TB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Ported RF module from R in C#/CUDA</a:t>
            </a:r>
          </a:p>
        </p:txBody>
      </p:sp>
      <p:pic>
        <p:nvPicPr>
          <p:cNvPr id="107523" name="Picture 2" descr="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050" y="3200400"/>
            <a:ext cx="2774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64008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Szalay, Bell, Huang, Terzis, White (Hotpower-09)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buNone/>
            </a:pPr>
            <a:r>
              <a:rPr lang="en-US" b="1" dirty="0" smtClean="0"/>
              <a:t>One shoe does not fit all!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Diversity grows naturally, no matter what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Evolutionary pressures help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Large floating point calculations move to GPUs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Fast IO moves to high Amdahl number systems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Large data require lots of cheap disks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Stream processing emerging</a:t>
            </a:r>
          </a:p>
          <a:p>
            <a:pPr lvl="1">
              <a:spcBef>
                <a:spcPts val="300"/>
              </a:spcBef>
            </a:pPr>
            <a:r>
              <a:rPr lang="en-US" dirty="0" err="1" smtClean="0"/>
              <a:t>noSQL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databases </a:t>
            </a:r>
            <a:r>
              <a:rPr lang="en-US" dirty="0" err="1" smtClean="0"/>
              <a:t>vs</a:t>
            </a:r>
            <a:r>
              <a:rPr lang="en-US" dirty="0" smtClean="0"/>
              <a:t> column store etc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Individual groups want subtle specializations</a:t>
            </a:r>
          </a:p>
          <a:p>
            <a:r>
              <a:rPr lang="en-US" dirty="0" smtClean="0"/>
              <a:t>Larger systems are more efficient</a:t>
            </a:r>
          </a:p>
          <a:p>
            <a:r>
              <a:rPr lang="en-US" dirty="0" smtClean="0"/>
              <a:t>Smaller systems have more agility</a:t>
            </a:r>
          </a:p>
          <a:p>
            <a:pPr>
              <a:spcBef>
                <a:spcPts val="300"/>
              </a:spcBef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Data Explosion is Here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No real data-intensive computing facilities available for scientific use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Even HPC projects choking on IO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Cloud hosting currently very expensive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Commercial cloud tradeoffs different from science needs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Scientists are “frugal”, also pushing the limit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We are still building our own…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We see campus level aggregation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May become the gateways to future cloud hubs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Science is increasingly driven by large data sets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We need a new instrument: a “microscope” for data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The data explosion is present on all physical scales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Changing sociology: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Data collection in large collaborations (VO)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Analysis done on the archived data, possible for individuals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/>
              <a:t>A new, Fourth Paradigm of Science is emerging…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0" y="5562600"/>
            <a:ext cx="2689225" cy="105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ttp://www.ornl.gov/sci/techresources/Human_Genome/images/head/NEWlogo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76400" y="5486400"/>
            <a:ext cx="1171862" cy="117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sdss-main-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0" y="5562600"/>
            <a:ext cx="8334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2590800"/>
          </a:xfrm>
        </p:spPr>
        <p:txBody>
          <a:bodyPr/>
          <a:lstStyle/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“</a:t>
            </a:r>
            <a:r>
              <a:rPr lang="en-US" sz="2800" i="1" dirty="0" smtClean="0"/>
              <a:t>If I had asked people what they wanted, they would have said faster horses…</a:t>
            </a:r>
            <a:r>
              <a:rPr lang="en-US" sz="2800" dirty="0" smtClean="0"/>
              <a:t>”</a:t>
            </a:r>
          </a:p>
          <a:p>
            <a:pPr lvl="1">
              <a:buNone/>
            </a:pPr>
            <a:r>
              <a:rPr lang="en-US" sz="2400" dirty="0" smtClean="0"/>
              <a:t>															</a:t>
            </a:r>
            <a:r>
              <a:rPr lang="en-US" sz="2400" dirty="0" smtClean="0">
                <a:solidFill>
                  <a:schemeClr val="tx1"/>
                </a:solidFill>
              </a:rPr>
              <a:t>Henry Ford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28600"/>
            <a:ext cx="7772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5486400"/>
            <a:ext cx="487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From a recent book by Eric </a:t>
            </a:r>
            <a:r>
              <a:rPr lang="en-US" sz="2000" dirty="0" err="1" smtClean="0">
                <a:solidFill>
                  <a:srgbClr val="0070C0"/>
                </a:solidFill>
              </a:rPr>
              <a:t>Haseltine</a:t>
            </a:r>
            <a:r>
              <a:rPr lang="en-US" sz="2000" dirty="0" smtClean="0">
                <a:solidFill>
                  <a:srgbClr val="0070C0"/>
                </a:solidFill>
              </a:rPr>
              <a:t>: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“Long Fuse and  Big Bang”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Gray’s Laws of Data Engineering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 smtClean="0"/>
              <a:t>Jim Gray:</a:t>
            </a:r>
          </a:p>
          <a:p>
            <a:pPr eaLnBrk="1" hangingPunct="1"/>
            <a:r>
              <a:rPr lang="en-US" dirty="0" smtClean="0"/>
              <a:t>Scientific computing is revolving around </a:t>
            </a:r>
            <a:r>
              <a:rPr lang="en-US" b="1" dirty="0" smtClean="0"/>
              <a:t>data</a:t>
            </a:r>
          </a:p>
          <a:p>
            <a:pPr eaLnBrk="1" hangingPunct="1"/>
            <a:r>
              <a:rPr lang="en-US" dirty="0" smtClean="0"/>
              <a:t>Need </a:t>
            </a:r>
            <a:r>
              <a:rPr lang="en-US" b="1" dirty="0" smtClean="0"/>
              <a:t>scale-out</a:t>
            </a:r>
            <a:r>
              <a:rPr lang="en-US" dirty="0" smtClean="0"/>
              <a:t> solution for analysis</a:t>
            </a:r>
          </a:p>
          <a:p>
            <a:pPr eaLnBrk="1" hangingPunct="1"/>
            <a:r>
              <a:rPr lang="en-US" dirty="0" smtClean="0"/>
              <a:t>Take the </a:t>
            </a:r>
            <a:r>
              <a:rPr lang="en-US" b="1" dirty="0" smtClean="0"/>
              <a:t>analysis to the data</a:t>
            </a:r>
            <a:r>
              <a:rPr lang="en-US" dirty="0" smtClean="0"/>
              <a:t>!</a:t>
            </a:r>
          </a:p>
          <a:p>
            <a:pPr eaLnBrk="1" hangingPunct="1"/>
            <a:r>
              <a:rPr lang="en-US" dirty="0" smtClean="0"/>
              <a:t>Start with “</a:t>
            </a:r>
            <a:r>
              <a:rPr lang="en-US" b="1" dirty="0" smtClean="0"/>
              <a:t>20 queries</a:t>
            </a:r>
            <a:r>
              <a:rPr lang="en-US" dirty="0" smtClean="0"/>
              <a:t>”</a:t>
            </a:r>
          </a:p>
          <a:p>
            <a:pPr eaLnBrk="1" hangingPunct="1"/>
            <a:r>
              <a:rPr lang="en-US" dirty="0" smtClean="0"/>
              <a:t>Go from “</a:t>
            </a:r>
            <a:r>
              <a:rPr lang="en-US" b="1" dirty="0" smtClean="0"/>
              <a:t>working to working</a:t>
            </a:r>
            <a:r>
              <a:rPr lang="en-US" dirty="0" smtClean="0"/>
              <a:t>”</a:t>
            </a:r>
          </a:p>
          <a:p>
            <a:pPr eaLnBrk="1" hangingPunct="1">
              <a:buFontTx/>
              <a:buNone/>
            </a:pPr>
            <a:endParaRPr lang="en-US" sz="2800" b="1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2346" r="15340" b="8889"/>
          <a:stretch>
            <a:fillRect/>
          </a:stretch>
        </p:blipFill>
        <p:spPr bwMode="auto">
          <a:xfrm>
            <a:off x="6324600" y="3355109"/>
            <a:ext cx="2819400" cy="3502891"/>
          </a:xfrm>
          <a:prstGeom prst="rect">
            <a:avLst/>
          </a:prstGeom>
          <a:noFill/>
        </p:spPr>
      </p:pic>
      <p:pic>
        <p:nvPicPr>
          <p:cNvPr id="8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8872" y="1524000"/>
            <a:ext cx="3449427" cy="4981576"/>
          </a:xfrm>
          <a:prstGeom prst="rect">
            <a:avLst/>
          </a:prstGeom>
          <a:noFill/>
          <a:effectLst>
            <a:outerShdw blurRad="546100" sx="102000" sy="102000" algn="ctr" rotWithShape="0">
              <a:prstClr val="black">
                <a:alpha val="94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Scientific Data Analysis Today 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Scientific data is doubling every year, reaching PBs</a:t>
            </a:r>
          </a:p>
          <a:p>
            <a:pPr eaLnBrk="1" hangingPunct="1"/>
            <a:r>
              <a:rPr lang="en-US" dirty="0" smtClean="0"/>
              <a:t>Data is everywhere, never will be at a single location</a:t>
            </a:r>
          </a:p>
          <a:p>
            <a:pPr eaLnBrk="1" hangingPunct="1"/>
            <a:r>
              <a:rPr lang="en-US" dirty="0" smtClean="0"/>
              <a:t>Architectures increasingly CPU-heavy, IO-poor</a:t>
            </a:r>
          </a:p>
          <a:p>
            <a:pPr eaLnBrk="1" hangingPunct="1"/>
            <a:r>
              <a:rPr lang="en-US" dirty="0" smtClean="0"/>
              <a:t>Data-intensive scalable architectures needed</a:t>
            </a:r>
          </a:p>
          <a:p>
            <a:pPr eaLnBrk="1" hangingPunct="1"/>
            <a:r>
              <a:rPr lang="en-US" dirty="0" smtClean="0"/>
              <a:t>Databases are a good starting point</a:t>
            </a:r>
          </a:p>
          <a:p>
            <a:pPr eaLnBrk="1" hangingPunct="1"/>
            <a:r>
              <a:rPr lang="en-US" dirty="0" smtClean="0"/>
              <a:t>Scientists need special features (arrays, GPUs)</a:t>
            </a:r>
          </a:p>
          <a:p>
            <a:pPr eaLnBrk="1" hangingPunct="1"/>
            <a:r>
              <a:rPr lang="en-US" dirty="0" smtClean="0"/>
              <a:t>Most data analysis done on midsize </a:t>
            </a:r>
            <a:r>
              <a:rPr lang="en-US" dirty="0" err="1" smtClean="0"/>
              <a:t>BeoWulf</a:t>
            </a:r>
            <a:r>
              <a:rPr lang="en-US" dirty="0" smtClean="0"/>
              <a:t> clusters</a:t>
            </a:r>
          </a:p>
          <a:p>
            <a:pPr eaLnBrk="1" hangingPunct="1"/>
            <a:r>
              <a:rPr lang="en-US" dirty="0" smtClean="0"/>
              <a:t>Universities hitting the “power wall”</a:t>
            </a:r>
          </a:p>
          <a:p>
            <a:pPr eaLnBrk="1" hangingPunct="1"/>
            <a:r>
              <a:rPr lang="en-US" dirty="0" smtClean="0"/>
              <a:t>Soon we cannot even store the incoming data stream</a:t>
            </a:r>
          </a:p>
          <a:p>
            <a:pPr eaLnBrk="1" hangingPunct="1"/>
            <a:r>
              <a:rPr lang="en-US" b="1" dirty="0" smtClean="0"/>
              <a:t>Not scalable, not maintainable…</a:t>
            </a:r>
          </a:p>
          <a:p>
            <a:pPr eaLnBrk="1" hangingPunct="1">
              <a:buNone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Non-Incremental Changes</a:t>
            </a:r>
          </a:p>
        </p:txBody>
      </p:sp>
      <p:sp>
        <p:nvSpPr>
          <p:cNvPr id="2109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/>
              <a:t> Science is moving from hypothesis-driven to data-</a:t>
            </a:r>
            <a:br>
              <a:rPr lang="en-US" dirty="0" smtClean="0"/>
            </a:br>
            <a:r>
              <a:rPr lang="en-US" dirty="0" smtClean="0"/>
              <a:t> driven discoveries</a:t>
            </a:r>
          </a:p>
          <a:p>
            <a:endParaRPr lang="en-US" dirty="0" smtClean="0"/>
          </a:p>
          <a:p>
            <a:endParaRPr lang="en-US" dirty="0" smtClean="0"/>
          </a:p>
          <a:p>
            <a:pPr eaLnBrk="1" hangingPunct="1"/>
            <a:r>
              <a:rPr lang="en-US" dirty="0" smtClean="0"/>
              <a:t> Need new randomized, incremental algorithms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Best result in 1 min, 1 hour, 1 day, 1 week</a:t>
            </a:r>
          </a:p>
          <a:p>
            <a:pPr eaLnBrk="1" hangingPunct="1"/>
            <a:r>
              <a:rPr lang="en-US" dirty="0" smtClean="0"/>
              <a:t> New computational tools and strategies</a:t>
            </a:r>
          </a:p>
          <a:p>
            <a:pPr>
              <a:buFontTx/>
              <a:buNone/>
            </a:pPr>
            <a:r>
              <a:rPr lang="en-US" dirty="0" smtClean="0"/>
              <a:t>     … not just statistics, not just computer science, </a:t>
            </a:r>
            <a:br>
              <a:rPr lang="en-US" dirty="0" smtClean="0"/>
            </a:br>
            <a:r>
              <a:rPr lang="en-US" dirty="0" smtClean="0"/>
              <a:t>      not just astronomy… </a:t>
            </a:r>
          </a:p>
          <a:p>
            <a:pPr marL="457200" indent="-457200"/>
            <a:r>
              <a:rPr lang="en-US" dirty="0" smtClean="0"/>
              <a:t>Need new data intensive scalable architectures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95400" y="2514600"/>
            <a:ext cx="678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Astronomy has always been data-driven….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now becoming more generally accepted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59074" name="Picture 2" descr="File:Leeuwenhoek Microscop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70110" y="4572000"/>
            <a:ext cx="137389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9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Sloan Digital Sky Survey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“</a:t>
            </a:r>
            <a:r>
              <a:rPr lang="en-US" b="1" dirty="0" smtClean="0"/>
              <a:t>The Cosmic Genome Project</a:t>
            </a:r>
            <a:r>
              <a:rPr lang="en-US" dirty="0" smtClean="0"/>
              <a:t>”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Two surveys in 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 smtClean="0">
                <a:solidFill>
                  <a:schemeClr val="accent2"/>
                </a:solidFill>
              </a:rPr>
              <a:t>Photometric survey in 5 bands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 smtClean="0">
                <a:solidFill>
                  <a:schemeClr val="accent2"/>
                </a:solidFill>
              </a:rPr>
              <a:t>Spectroscopic </a:t>
            </a:r>
            <a:r>
              <a:rPr lang="en-US" i="0" dirty="0" err="1" smtClean="0">
                <a:solidFill>
                  <a:schemeClr val="accent2"/>
                </a:solidFill>
              </a:rPr>
              <a:t>redshift</a:t>
            </a:r>
            <a:r>
              <a:rPr lang="en-US" i="0" dirty="0" smtClean="0">
                <a:solidFill>
                  <a:schemeClr val="accent2"/>
                </a:solidFill>
              </a:rPr>
              <a:t> survey</a:t>
            </a:r>
            <a:endParaRPr lang="en-US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Data is public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 smtClean="0">
                <a:solidFill>
                  <a:schemeClr val="accent2"/>
                </a:solidFill>
              </a:rPr>
              <a:t>2.5 </a:t>
            </a:r>
            <a:r>
              <a:rPr lang="en-US" i="0" dirty="0" err="1" smtClean="0">
                <a:solidFill>
                  <a:schemeClr val="accent2"/>
                </a:solidFill>
              </a:rPr>
              <a:t>Terapixels</a:t>
            </a:r>
            <a:r>
              <a:rPr lang="en-US" i="0" dirty="0" smtClean="0">
                <a:solidFill>
                  <a:schemeClr val="accent2"/>
                </a:solidFill>
              </a:rPr>
              <a:t> of images =&gt; 5 </a:t>
            </a:r>
            <a:r>
              <a:rPr lang="en-US" i="0" dirty="0" err="1" smtClean="0">
                <a:solidFill>
                  <a:schemeClr val="accent2"/>
                </a:solidFill>
              </a:rPr>
              <a:t>Tpx</a:t>
            </a: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i="0" dirty="0" smtClean="0">
                <a:solidFill>
                  <a:schemeClr val="accent2"/>
                </a:solidFill>
              </a:rPr>
              <a:t>10 TB of raw data =&gt; 120TB processed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 smtClean="0">
                <a:solidFill>
                  <a:schemeClr val="accent2"/>
                </a:solidFill>
              </a:rPr>
              <a:t>0.5 TB catalogs =&gt; 35TB in the end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Started in 1992, finished in 2008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Database and spectrograph </a:t>
            </a:r>
            <a:br>
              <a:rPr lang="en-US" dirty="0" smtClean="0"/>
            </a:br>
            <a:r>
              <a:rPr lang="en-US" dirty="0" smtClean="0"/>
              <a:t>built at JHU (SkyServer)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449540" name="Picture 4" descr="scope_dus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0" y="4206040"/>
            <a:ext cx="3048000" cy="26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 descr="sdss-main-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29600" y="101600"/>
            <a:ext cx="8334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8241" name="Object 1"/>
          <p:cNvGraphicFramePr>
            <a:graphicFrameLocks noChangeAspect="1"/>
          </p:cNvGraphicFramePr>
          <p:nvPr/>
        </p:nvGraphicFramePr>
        <p:xfrm>
          <a:off x="6096000" y="1250661"/>
          <a:ext cx="3048000" cy="296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1" name="Image" r:id="rId5" imgW="9085714" imgH="8828571" progId="">
                  <p:embed/>
                </p:oleObj>
              </mc:Choice>
              <mc:Fallback>
                <p:oleObj name="Image" r:id="rId5" imgW="9085714" imgH="88285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250661"/>
                        <a:ext cx="3048000" cy="2960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6858000" y="1447800"/>
          <a:ext cx="2286000" cy="245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5" name="Image" r:id="rId4" imgW="9993651" imgH="8063492" progId="">
                  <p:embed/>
                </p:oleObj>
              </mc:Choice>
              <mc:Fallback>
                <p:oleObj name="Image" r:id="rId4" imgW="9993651" imgH="806349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447800"/>
                        <a:ext cx="2286000" cy="2458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68198" fontAlgn="auto">
              <a:spcAft>
                <a:spcPts val="0"/>
              </a:spcAft>
              <a:defRPr/>
            </a:pPr>
            <a:r>
              <a:rPr lang="en-US" dirty="0" err="1" smtClean="0"/>
              <a:t>Skyserver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 bwMode="auto">
          <a:xfrm>
            <a:off x="685800" y="1676400"/>
            <a:ext cx="7772400" cy="45720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Prototype in 21st Century data access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840 million web hits in 9 years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The world’s  most used astronomy facility today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1,000,000 distinct users vs. 10,000 astronomers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The emergence of the “</a:t>
            </a:r>
            <a:r>
              <a:rPr lang="en-US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Internet scientist</a:t>
            </a:r>
            <a:r>
              <a:rPr lang="en-US" dirty="0" smtClean="0">
                <a:latin typeface="Arial" charset="0"/>
                <a:cs typeface="Arial" charset="0"/>
              </a:rPr>
              <a:t>”</a:t>
            </a:r>
          </a:p>
          <a:p>
            <a:pPr marL="528955" lvl="1" indent="-240030">
              <a:buNone/>
            </a:pP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GalaxyZoo</a:t>
            </a:r>
            <a:r>
              <a:rPr lang="en-US" dirty="0" smtClean="0">
                <a:latin typeface="Arial" charset="0"/>
                <a:cs typeface="Arial" charset="0"/>
              </a:rPr>
              <a:t> (Lintott et al)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40 million visual galaxy classifications by the public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Enormous publicity (CNN, Times, Washington Post, BBC)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300,000 people participating, blogs, poems…</a:t>
            </a:r>
          </a:p>
          <a:p>
            <a:pPr marL="528955" lvl="1" indent="-240030"/>
            <a:r>
              <a:rPr lang="en-US" dirty="0" smtClean="0">
                <a:latin typeface="Arial" charset="0"/>
                <a:cs typeface="Arial" charset="0"/>
              </a:rPr>
              <a:t>Amazing original discoveries (</a:t>
            </a:r>
            <a:r>
              <a:rPr lang="en-US" dirty="0" err="1" smtClean="0">
                <a:latin typeface="Arial" charset="0"/>
                <a:cs typeface="Arial" charset="0"/>
              </a:rPr>
              <a:t>Voorwerp</a:t>
            </a:r>
            <a:r>
              <a:rPr lang="en-US" dirty="0" smtClean="0">
                <a:latin typeface="Arial" charset="0"/>
                <a:cs typeface="Arial" charset="0"/>
              </a:rPr>
              <a:t>, Green Peas)</a:t>
            </a:r>
          </a:p>
        </p:txBody>
      </p:sp>
      <p:pic>
        <p:nvPicPr>
          <p:cNvPr id="23562" name="Picture 10" descr="05-wiyn-image-bill-keel-500x43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43800" y="5230922"/>
            <a:ext cx="1447800" cy="145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0"/>
            <a:ext cx="85344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scope_dus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228600"/>
            <a:ext cx="3048000" cy="26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14400" y="3048000"/>
            <a:ext cx="2121083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 smtClean="0">
                <a:latin typeface="+mn-lt"/>
              </a:rPr>
              <a:t>SDSS</a:t>
            </a:r>
          </a:p>
          <a:p>
            <a:r>
              <a:rPr lang="en-US" sz="2000" dirty="0" smtClean="0">
                <a:latin typeface="+mn-lt"/>
              </a:rPr>
              <a:t>2.4m  0.12Gpixel</a:t>
            </a:r>
            <a:endParaRPr lang="en-US" sz="2000" dirty="0">
              <a:latin typeface="+mn-lt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752257" y="838200"/>
            <a:ext cx="4391743" cy="5660882"/>
            <a:chOff x="4752257" y="838200"/>
            <a:chExt cx="4391743" cy="5660882"/>
          </a:xfrm>
        </p:grpSpPr>
        <p:pic>
          <p:nvPicPr>
            <p:cNvPr id="3" name="Picture 2" descr="PS1s.jpg"/>
            <p:cNvPicPr/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4752257" y="838200"/>
              <a:ext cx="4391743" cy="446244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400800" y="5791200"/>
              <a:ext cx="2047345" cy="707882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en-US" sz="2000" dirty="0" err="1" smtClean="0">
                  <a:latin typeface="+mn-lt"/>
                </a:rPr>
                <a:t>PanSTARRS</a:t>
              </a:r>
              <a:endParaRPr lang="en-US" sz="2000" dirty="0" smtClean="0">
                <a:latin typeface="+mn-lt"/>
              </a:endParaRPr>
            </a:p>
            <a:p>
              <a:r>
                <a:rPr lang="en-US" sz="2000" dirty="0" smtClean="0">
                  <a:latin typeface="+mn-lt"/>
                </a:rPr>
                <a:t>1.8m  1.4Gpixel</a:t>
              </a:r>
              <a:endParaRPr lang="en-US" sz="2000" dirty="0">
                <a:latin typeface="+mn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90800" y="5791200"/>
            <a:ext cx="2047345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 smtClean="0">
                <a:latin typeface="+mn-lt"/>
              </a:rPr>
              <a:t>LSST</a:t>
            </a:r>
          </a:p>
          <a:p>
            <a:r>
              <a:rPr lang="en-US" sz="2000" dirty="0" smtClean="0">
                <a:latin typeface="+mn-lt"/>
              </a:rPr>
              <a:t>8.4m  3.2Gpixel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3" descr="LSST.jpg"/>
          <p:cNvPicPr/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295400" y="685800"/>
            <a:ext cx="5549900" cy="50164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7575</TotalTime>
  <Words>1276</Words>
  <Application>Microsoft Office PowerPoint</Application>
  <PresentationFormat>Affichage à l'écran (4:3)</PresentationFormat>
  <Paragraphs>349</Paragraphs>
  <Slides>37</Slides>
  <Notes>6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Default Design</vt:lpstr>
      <vt:lpstr>Worksheet</vt:lpstr>
      <vt:lpstr>Image</vt:lpstr>
      <vt:lpstr>Equation</vt:lpstr>
      <vt:lpstr>Chart</vt:lpstr>
      <vt:lpstr>Extreme Data-Intensive Computing in Science</vt:lpstr>
      <vt:lpstr>An Exponential World</vt:lpstr>
      <vt:lpstr>Science is Changing</vt:lpstr>
      <vt:lpstr>Gray’s Laws of Data Engineering</vt:lpstr>
      <vt:lpstr>Scientific Data Analysis Today </vt:lpstr>
      <vt:lpstr>Non-Incremental Changes</vt:lpstr>
      <vt:lpstr>Sloan Digital Sky Survey</vt:lpstr>
      <vt:lpstr>Skyserver</vt:lpstr>
      <vt:lpstr>Présentation PowerPoint</vt:lpstr>
      <vt:lpstr>Survey Trends</vt:lpstr>
      <vt:lpstr>Impact of Sky Surveys</vt:lpstr>
      <vt:lpstr>Continuing Growth</vt:lpstr>
      <vt:lpstr>Cosmological Simulations</vt:lpstr>
      <vt:lpstr>Immersive Turbulence</vt:lpstr>
      <vt:lpstr>Daily Usage</vt:lpstr>
      <vt:lpstr>The Milky Way Laboratory</vt:lpstr>
      <vt:lpstr>Silver River Transfer</vt:lpstr>
      <vt:lpstr>Visualizing Petabytes</vt:lpstr>
      <vt:lpstr>Présentation PowerPoint</vt:lpstr>
      <vt:lpstr>3D Vorticity in a Turbulent Flow</vt:lpstr>
      <vt:lpstr>Life Under Your Feet</vt:lpstr>
      <vt:lpstr>Current Status</vt:lpstr>
      <vt:lpstr>Cumulative Sensor Days</vt:lpstr>
      <vt:lpstr>Amdahl’s Laws</vt:lpstr>
      <vt:lpstr>Typical Amdahl Numbers</vt:lpstr>
      <vt:lpstr>Amdahl Numbers for Data Sets</vt:lpstr>
      <vt:lpstr>The Data Sizes Involved</vt:lpstr>
      <vt:lpstr>DISC Needs Today</vt:lpstr>
      <vt:lpstr>Tradeoffs Today</vt:lpstr>
      <vt:lpstr>Cost of a Petabyte</vt:lpstr>
      <vt:lpstr>JHU Data-Scope</vt:lpstr>
      <vt:lpstr>Proposed Projects at JHU</vt:lpstr>
      <vt:lpstr>Cyberbricks?</vt:lpstr>
      <vt:lpstr>Increased Diversification</vt:lpstr>
      <vt:lpstr>The Data Explosion is Here</vt:lpstr>
      <vt:lpstr>Summary</vt:lpstr>
      <vt:lpstr>Présentation PowerPoint</vt:lpstr>
    </vt:vector>
  </TitlesOfParts>
  <Company>The 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Szalay</dc:creator>
  <cp:lastModifiedBy>manif</cp:lastModifiedBy>
  <cp:revision>755</cp:revision>
  <dcterms:created xsi:type="dcterms:W3CDTF">2000-07-18T20:38:03Z</dcterms:created>
  <dcterms:modified xsi:type="dcterms:W3CDTF">2011-09-21T08:36:38Z</dcterms:modified>
</cp:coreProperties>
</file>