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9" r:id="rId7"/>
    <p:sldId id="266" r:id="rId8"/>
    <p:sldId id="275" r:id="rId9"/>
    <p:sldId id="261" r:id="rId10"/>
    <p:sldId id="262" r:id="rId11"/>
    <p:sldId id="263" r:id="rId12"/>
    <p:sldId id="264" r:id="rId13"/>
    <p:sldId id="265" r:id="rId14"/>
    <p:sldId id="268" r:id="rId15"/>
    <p:sldId id="274" r:id="rId16"/>
  </p:sldIdLst>
  <p:sldSz cx="9144000" cy="6858000" type="screen4x3"/>
  <p:notesSz cx="6746875" cy="98679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49263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49263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49263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49263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40" autoAdjust="0"/>
  </p:normalViewPr>
  <p:slideViewPr>
    <p:cSldViewPr snapToGrid="0" snapToObjects="1">
      <p:cViewPr>
        <p:scale>
          <a:sx n="75" d="100"/>
          <a:sy n="75" d="100"/>
        </p:scale>
        <p:origin x="-984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41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1113" y="0"/>
            <a:ext cx="29241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1EB51-C498-0A47-865D-5F711CCDF8B8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241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1113" y="9372600"/>
            <a:ext cx="29241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4211D-0FEF-5E4F-834B-48F7E444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84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41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1113" y="0"/>
            <a:ext cx="29241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3E349-47F1-D045-A953-BE6E9161B115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646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687888"/>
            <a:ext cx="5397500" cy="4440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241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1113" y="9372600"/>
            <a:ext cx="29241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280C6-019C-6247-98D6-46248AC1F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0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XML" TargetMode="External"/><Relationship Id="rId4" Type="http://schemas.openxmlformats.org/officeDocument/2006/relationships/hyperlink" Target="http://en.wikipedia.org/wiki/Open_standard" TargetMode="External"/><Relationship Id="rId5" Type="http://schemas.openxmlformats.org/officeDocument/2006/relationships/hyperlink" Target="http://en.wikipedia.org/wiki/Authentication" TargetMode="External"/><Relationship Id="rId6" Type="http://schemas.openxmlformats.org/officeDocument/2006/relationships/hyperlink" Target="http://en.wikipedia.org/wiki/Authorization" TargetMode="External"/><Relationship Id="rId7" Type="http://schemas.openxmlformats.org/officeDocument/2006/relationships/hyperlink" Target="http://en.wikipedia.org/wiki/Security_domain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 Assertion Markup Language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SAML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an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XML-based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open standard for exchanging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authentication and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authorization data between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security domains, that is, between an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identity provider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 (a producer of assertions) and a 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service provider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 (a consumer of assertions)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 for the Advancement of Structured Information Standards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OASIS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280C6-019C-6247-98D6-46248AC1F1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7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IG_top_bg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3E354D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it-IT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EGI Technical Forum - Lyon, France - </a:t>
            </a:r>
            <a:r>
              <a:rPr lang="it-IT" dirty="0" err="1" smtClean="0"/>
              <a:t>September</a:t>
            </a:r>
            <a:r>
              <a:rPr lang="it-IT" dirty="0" smtClean="0"/>
              <a:t> 20, 2011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Riccardo Rotondo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 b="1">
                <a:solidFill>
                  <a:srgbClr val="3E354D"/>
                </a:solidFill>
              </a:defRPr>
            </a:lvl1pPr>
          </a:lstStyle>
          <a:p>
            <a:pPr>
              <a:defRPr/>
            </a:pPr>
            <a:fld id="{FB3B1757-A7C3-4B4C-A322-1462A65C5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7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7067" y="-166688"/>
            <a:ext cx="7471833" cy="1141413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100"/>
            </a:lvl3pPr>
            <a:lvl4pPr>
              <a:lnSpc>
                <a:spcPct val="100000"/>
              </a:lnSpc>
              <a:defRPr sz="19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EGI Technical Forum - Lyon, France - </a:t>
            </a:r>
            <a:r>
              <a:rPr lang="it-IT" dirty="0" err="1" smtClean="0"/>
              <a:t>September</a:t>
            </a:r>
            <a:r>
              <a:rPr lang="it-IT" dirty="0" smtClean="0"/>
              <a:t> 20, 2011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Riccardo Rotondo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7FC6D-D7F6-A144-A837-3BDFF7724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6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G_top_bg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093788"/>
            <a:ext cx="8580438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Cliccate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formato</a:t>
            </a:r>
            <a:r>
              <a:rPr lang="en-GB" dirty="0"/>
              <a:t> del </a:t>
            </a:r>
            <a:r>
              <a:rPr lang="en-GB" dirty="0" err="1"/>
              <a:t>testo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struttura</a:t>
            </a:r>
            <a:endParaRPr lang="en-GB" dirty="0"/>
          </a:p>
          <a:p>
            <a:pPr lvl="1"/>
            <a:r>
              <a:rPr lang="en-GB" dirty="0"/>
              <a:t>Secondo </a:t>
            </a:r>
            <a:r>
              <a:rPr lang="en-GB" dirty="0" err="1"/>
              <a:t>livello</a:t>
            </a:r>
            <a:r>
              <a:rPr lang="en-GB" dirty="0"/>
              <a:t> </a:t>
            </a:r>
            <a:r>
              <a:rPr lang="en-GB" dirty="0" err="1"/>
              <a:t>struttura</a:t>
            </a:r>
            <a:endParaRPr lang="en-GB" dirty="0"/>
          </a:p>
          <a:p>
            <a:pPr lvl="2"/>
            <a:r>
              <a:rPr lang="en-GB" dirty="0" err="1"/>
              <a:t>Terzo</a:t>
            </a:r>
            <a:r>
              <a:rPr lang="en-GB" dirty="0"/>
              <a:t> </a:t>
            </a:r>
            <a:r>
              <a:rPr lang="en-GB" dirty="0" err="1"/>
              <a:t>livello</a:t>
            </a:r>
            <a:r>
              <a:rPr lang="en-GB" dirty="0"/>
              <a:t> </a:t>
            </a:r>
            <a:r>
              <a:rPr lang="en-GB" dirty="0" err="1"/>
              <a:t>struttura</a:t>
            </a:r>
            <a:endParaRPr lang="en-GB" dirty="0"/>
          </a:p>
          <a:p>
            <a:pPr lvl="3"/>
            <a:r>
              <a:rPr lang="en-GB" dirty="0"/>
              <a:t>Quarto </a:t>
            </a:r>
            <a:r>
              <a:rPr lang="en-GB" dirty="0" err="1"/>
              <a:t>livello</a:t>
            </a:r>
            <a:r>
              <a:rPr lang="en-GB" dirty="0"/>
              <a:t> </a:t>
            </a:r>
            <a:r>
              <a:rPr lang="en-GB" dirty="0" err="1"/>
              <a:t>struttura</a:t>
            </a:r>
            <a:endParaRPr lang="en-GB" dirty="0"/>
          </a:p>
          <a:p>
            <a:pPr lvl="4"/>
            <a:r>
              <a:rPr lang="en-GB" dirty="0" err="1"/>
              <a:t>Quinto</a:t>
            </a:r>
            <a:r>
              <a:rPr lang="en-GB" dirty="0"/>
              <a:t> </a:t>
            </a:r>
            <a:r>
              <a:rPr lang="en-GB" dirty="0" err="1"/>
              <a:t>livello</a:t>
            </a:r>
            <a:r>
              <a:rPr lang="en-GB" dirty="0"/>
              <a:t> </a:t>
            </a:r>
            <a:r>
              <a:rPr lang="en-GB" dirty="0" err="1"/>
              <a:t>struttura</a:t>
            </a:r>
            <a:endParaRPr lang="en-GB" dirty="0"/>
          </a:p>
          <a:p>
            <a:pPr lvl="4"/>
            <a:r>
              <a:rPr lang="en-GB" dirty="0"/>
              <a:t>Sesto </a:t>
            </a:r>
            <a:r>
              <a:rPr lang="en-GB" dirty="0" err="1"/>
              <a:t>livello</a:t>
            </a:r>
            <a:r>
              <a:rPr lang="en-GB" dirty="0"/>
              <a:t> </a:t>
            </a:r>
            <a:r>
              <a:rPr lang="en-GB" dirty="0" err="1"/>
              <a:t>struttura</a:t>
            </a:r>
            <a:endParaRPr lang="en-GB" dirty="0"/>
          </a:p>
          <a:p>
            <a:pPr lvl="4"/>
            <a:r>
              <a:rPr lang="en-GB" dirty="0" err="1"/>
              <a:t>Settimo</a:t>
            </a:r>
            <a:r>
              <a:rPr lang="en-GB" dirty="0"/>
              <a:t> </a:t>
            </a:r>
            <a:r>
              <a:rPr lang="en-GB" dirty="0" err="1"/>
              <a:t>livello</a:t>
            </a:r>
            <a:r>
              <a:rPr lang="en-GB" dirty="0"/>
              <a:t> </a:t>
            </a:r>
            <a:r>
              <a:rPr lang="en-GB" dirty="0" err="1"/>
              <a:t>struttura</a:t>
            </a:r>
            <a:endParaRPr lang="en-GB" dirty="0"/>
          </a:p>
          <a:p>
            <a:pPr lvl="4"/>
            <a:r>
              <a:rPr lang="en-GB" dirty="0" err="1"/>
              <a:t>Ottavo</a:t>
            </a:r>
            <a:r>
              <a:rPr lang="en-GB" dirty="0"/>
              <a:t> </a:t>
            </a:r>
            <a:r>
              <a:rPr lang="en-GB" dirty="0" err="1"/>
              <a:t>livello</a:t>
            </a:r>
            <a:r>
              <a:rPr lang="en-GB" dirty="0"/>
              <a:t> </a:t>
            </a:r>
            <a:r>
              <a:rPr lang="en-GB" dirty="0" err="1"/>
              <a:t>struttura</a:t>
            </a:r>
            <a:endParaRPr lang="en-GB" dirty="0"/>
          </a:p>
          <a:p>
            <a:pPr lvl="4"/>
            <a:r>
              <a:rPr lang="en-GB" dirty="0" err="1"/>
              <a:t>Nono</a:t>
            </a:r>
            <a:r>
              <a:rPr lang="en-GB" dirty="0"/>
              <a:t> </a:t>
            </a:r>
            <a:r>
              <a:rPr lang="en-GB" dirty="0" err="1"/>
              <a:t>livello</a:t>
            </a:r>
            <a:r>
              <a:rPr lang="en-GB" dirty="0"/>
              <a:t> </a:t>
            </a:r>
            <a:r>
              <a:rPr lang="en-GB" dirty="0" err="1"/>
              <a:t>struttura</a:t>
            </a:r>
            <a:endParaRPr lang="en-GB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5588" y="644525"/>
            <a:ext cx="3651250" cy="325438"/>
            <a:chOff x="161" y="406"/>
            <a:chExt cx="2300" cy="205"/>
          </a:xfrm>
        </p:grpSpPr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161" y="406"/>
              <a:ext cx="2300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/>
            <a:p>
              <a:pPr algn="r">
                <a:spcBef>
                  <a:spcPts val="225"/>
                </a:spcBef>
                <a:buClr>
                  <a:srgbClr val="F1AF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FFFFFF"/>
                  </a:solidFill>
                </a:rPr>
                <a:t>Enabling Grids for E-sciencE</a:t>
              </a:r>
            </a:p>
          </p:txBody>
        </p:sp>
        <p:sp>
          <p:nvSpPr>
            <p:cNvPr id="1037" name="Line 10"/>
            <p:cNvSpPr>
              <a:spLocks noChangeShapeType="1"/>
            </p:cNvSpPr>
            <p:nvPr/>
          </p:nvSpPr>
          <p:spPr bwMode="auto">
            <a:xfrm>
              <a:off x="161" y="406"/>
              <a:ext cx="230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Line 11"/>
            <p:cNvSpPr>
              <a:spLocks noChangeShapeType="1"/>
            </p:cNvSpPr>
            <p:nvPr/>
          </p:nvSpPr>
          <p:spPr bwMode="auto">
            <a:xfrm>
              <a:off x="161" y="611"/>
              <a:ext cx="230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Line 12"/>
            <p:cNvSpPr>
              <a:spLocks noChangeShapeType="1"/>
            </p:cNvSpPr>
            <p:nvPr/>
          </p:nvSpPr>
          <p:spPr bwMode="auto">
            <a:xfrm>
              <a:off x="161" y="406"/>
              <a:ext cx="1" cy="20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Line 13"/>
            <p:cNvSpPr>
              <a:spLocks noChangeShapeType="1"/>
            </p:cNvSpPr>
            <p:nvPr/>
          </p:nvSpPr>
          <p:spPr bwMode="auto">
            <a:xfrm>
              <a:off x="2461" y="406"/>
              <a:ext cx="1" cy="20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-166688"/>
            <a:ext cx="67246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Cliccate per modificare il formato del testo del titolo</a:t>
            </a:r>
          </a:p>
        </p:txBody>
      </p:sp>
      <p:grpSp>
        <p:nvGrpSpPr>
          <p:cNvPr id="1030" name="Group 22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5760" cy="572"/>
          </a:xfrm>
        </p:grpSpPr>
        <p:pic>
          <p:nvPicPr>
            <p:cNvPr id="1034" name="Picture 19" descr="IG_logo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20" descr="IG_top_bgd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" y="0"/>
              <a:ext cx="5010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6119" y="6597650"/>
            <a:ext cx="4347882" cy="247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88000"/>
              </a:lnSpc>
              <a:buClr>
                <a:srgbClr val="2B519A"/>
              </a:buClr>
              <a:buSzPct val="100000"/>
              <a:buFont typeface="Arial" charset="0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EGI Technical Forum - Lyon, France - </a:t>
            </a:r>
            <a:r>
              <a:rPr lang="it-IT" dirty="0" err="1" smtClean="0"/>
              <a:t>September</a:t>
            </a:r>
            <a:r>
              <a:rPr lang="it-IT" dirty="0" smtClean="0"/>
              <a:t> 20, 2011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5738" y="6597650"/>
            <a:ext cx="28956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88000"/>
              </a:lnSpc>
              <a:buClr>
                <a:srgbClr val="2B519A"/>
              </a:buClr>
              <a:buSzPct val="100000"/>
              <a:buFont typeface="Arial" charset="0"/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Riccardo Rotondo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96100" y="62103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88000"/>
              </a:lnSpc>
              <a:buClr>
                <a:srgbClr val="2B519A"/>
              </a:buClr>
              <a:buSzPct val="100000"/>
              <a:buFont typeface="Arial" charset="0"/>
              <a:buNone/>
              <a:defRPr sz="2000" b="1">
                <a:solidFill>
                  <a:srgbClr val="3E354D"/>
                </a:solidFill>
              </a:defRPr>
            </a:lvl1pPr>
          </a:lstStyle>
          <a:p>
            <a:pPr>
              <a:defRPr/>
            </a:pPr>
            <a:fld id="{D69230FB-86F9-D145-A204-AEECC964E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38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3200" b="1">
          <a:solidFill>
            <a:srgbClr val="FFFFFF"/>
          </a:solidFill>
          <a:latin typeface="+mj-lt"/>
          <a:ea typeface="ＭＳ Ｐゴシック" charset="-128"/>
          <a:cs typeface="ＭＳ Ｐゴシック" charset="-128"/>
        </a:defRPr>
      </a:lvl1pPr>
      <a:lvl2pPr algn="r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3200" b="1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3200" b="1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3200" b="1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3200" b="1">
          <a:solidFill>
            <a:srgbClr val="FFFF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3200" b="1">
          <a:solidFill>
            <a:srgbClr val="FFFFFF"/>
          </a:solidFill>
          <a:latin typeface="Arial" charset="0"/>
          <a:ea typeface="ＭＳ Ｐゴシック" charset="-128"/>
        </a:defRPr>
      </a:lvl6pPr>
      <a:lvl7pPr marL="914400" algn="r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3200" b="1">
          <a:solidFill>
            <a:srgbClr val="FFFFFF"/>
          </a:solidFill>
          <a:latin typeface="Arial" charset="0"/>
          <a:ea typeface="ＭＳ Ｐゴシック" charset="-128"/>
        </a:defRPr>
      </a:lvl7pPr>
      <a:lvl8pPr marL="1371600" algn="r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3200" b="1">
          <a:solidFill>
            <a:srgbClr val="FFFFFF"/>
          </a:solidFill>
          <a:latin typeface="Arial" charset="0"/>
          <a:ea typeface="ＭＳ Ｐゴシック" charset="-128"/>
        </a:defRPr>
      </a:lvl8pPr>
      <a:lvl9pPr marL="1828800" algn="r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3200" b="1">
          <a:solidFill>
            <a:srgbClr val="FFFFFF"/>
          </a:solidFill>
          <a:latin typeface="Arial" charset="0"/>
          <a:ea typeface="ＭＳ Ｐゴシック" charset="-128"/>
        </a:defRPr>
      </a:lvl9pPr>
    </p:titleStyle>
    <p:bodyStyle>
      <a:lvl1pPr marL="333375" indent="-333375" algn="l" defTabSz="449263" rtl="0" eaLnBrk="1" fontAlgn="base" hangingPunct="1">
        <a:lnSpc>
          <a:spcPct val="88000"/>
        </a:lnSpc>
        <a:spcBef>
          <a:spcPts val="600"/>
        </a:spcBef>
        <a:spcAft>
          <a:spcPct val="0"/>
        </a:spcAft>
        <a:buClr>
          <a:srgbClr val="F1AF00"/>
        </a:buClr>
        <a:buSzPct val="100000"/>
        <a:buFont typeface="Arial" charset="0"/>
        <a:buChar char="•"/>
        <a:defRPr sz="2400" b="1">
          <a:solidFill>
            <a:srgbClr val="3E354D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latin typeface="+mn-lt"/>
          <a:ea typeface="ＭＳ Ｐゴシック" charset="-128"/>
          <a:cs typeface="ＭＳ Ｐゴシック" charset="-128"/>
        </a:defRPr>
      </a:lvl1pPr>
      <a:lvl2pPr marL="733425" indent="-276225" algn="l" defTabSz="449263" rtl="0" eaLnBrk="1" fontAlgn="base" hangingPunct="1">
        <a:lnSpc>
          <a:spcPct val="88000"/>
        </a:lnSpc>
        <a:spcBef>
          <a:spcPts val="525"/>
        </a:spcBef>
        <a:spcAft>
          <a:spcPct val="0"/>
        </a:spcAft>
        <a:buClr>
          <a:srgbClr val="F1AF00"/>
        </a:buClr>
        <a:buSzPct val="100000"/>
        <a:buFont typeface="Arial" charset="0"/>
        <a:buChar char="–"/>
        <a:defRPr sz="2100">
          <a:solidFill>
            <a:srgbClr val="3E354D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latin typeface="+mn-lt"/>
          <a:ea typeface="ＭＳ Ｐゴシック" charset="-128"/>
        </a:defRPr>
      </a:lvl2pPr>
      <a:lvl3pPr marL="1143000" indent="-228600" algn="l" defTabSz="449263" rtl="0" eaLnBrk="1" fontAlgn="base" hangingPunct="1">
        <a:lnSpc>
          <a:spcPct val="88000"/>
        </a:lnSpc>
        <a:spcBef>
          <a:spcPts val="475"/>
        </a:spcBef>
        <a:spcAft>
          <a:spcPct val="0"/>
        </a:spcAft>
        <a:buClr>
          <a:srgbClr val="F1AF00"/>
        </a:buClr>
        <a:buSzPct val="100000"/>
        <a:buFont typeface="Wingdings" charset="0"/>
        <a:buChar char=""/>
        <a:defRPr sz="1900">
          <a:solidFill>
            <a:srgbClr val="3E354D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latin typeface="+mn-lt"/>
          <a:ea typeface="ＭＳ Ｐゴシック" charset="-128"/>
        </a:defRPr>
      </a:lvl3pPr>
      <a:lvl4pPr marL="1600200" indent="-228600" algn="l" defTabSz="449263" rtl="0" eaLnBrk="1" fontAlgn="base" hangingPunct="1">
        <a:lnSpc>
          <a:spcPct val="88000"/>
        </a:lnSpc>
        <a:spcBef>
          <a:spcPts val="450"/>
        </a:spcBef>
        <a:spcAft>
          <a:spcPct val="0"/>
        </a:spcAft>
        <a:buClr>
          <a:srgbClr val="F1AF00"/>
        </a:buClr>
        <a:buSzPct val="100000"/>
        <a:buFont typeface="Arial" charset="0"/>
        <a:buChar char="•"/>
        <a:defRPr i="1">
          <a:solidFill>
            <a:srgbClr val="3E354D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latin typeface="+mn-lt"/>
          <a:ea typeface="ＭＳ Ｐゴシック" charset="-128"/>
        </a:defRPr>
      </a:lvl4pPr>
      <a:lvl5pPr marL="2057400" indent="-228600" algn="l" defTabSz="449263" rtl="0" eaLnBrk="1" fontAlgn="base" hangingPunct="1">
        <a:lnSpc>
          <a:spcPct val="88000"/>
        </a:lnSpc>
        <a:spcBef>
          <a:spcPts val="400"/>
        </a:spcBef>
        <a:spcAft>
          <a:spcPct val="0"/>
        </a:spcAft>
        <a:buClr>
          <a:srgbClr val="F1AF00"/>
        </a:buClr>
        <a:buSzPct val="100000"/>
        <a:buFont typeface="Arial" charset="0"/>
        <a:buChar char="o"/>
        <a:defRPr sz="1600">
          <a:solidFill>
            <a:srgbClr val="3E354D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latin typeface="+mn-lt"/>
          <a:ea typeface="ＭＳ Ｐゴシック" charset="-128"/>
        </a:defRPr>
      </a:lvl5pPr>
      <a:lvl6pPr marL="2514600" indent="-228600" algn="l" defTabSz="449263" rtl="0" eaLnBrk="1" fontAlgn="base" hangingPunct="1">
        <a:lnSpc>
          <a:spcPct val="88000"/>
        </a:lnSpc>
        <a:spcBef>
          <a:spcPts val="400"/>
        </a:spcBef>
        <a:spcAft>
          <a:spcPct val="0"/>
        </a:spcAft>
        <a:buClr>
          <a:srgbClr val="F1AF00"/>
        </a:buClr>
        <a:buSzPct val="100000"/>
        <a:buFont typeface="Arial" charset="0"/>
        <a:buChar char="o"/>
        <a:defRPr sz="1600">
          <a:solidFill>
            <a:schemeClr val="bg2"/>
          </a:solidFill>
          <a:latin typeface="+mn-lt"/>
          <a:ea typeface="ＭＳ Ｐゴシック" charset="-128"/>
        </a:defRPr>
      </a:lvl6pPr>
      <a:lvl7pPr marL="2971800" indent="-228600" algn="l" defTabSz="449263" rtl="0" eaLnBrk="1" fontAlgn="base" hangingPunct="1">
        <a:lnSpc>
          <a:spcPct val="88000"/>
        </a:lnSpc>
        <a:spcBef>
          <a:spcPts val="400"/>
        </a:spcBef>
        <a:spcAft>
          <a:spcPct val="0"/>
        </a:spcAft>
        <a:buClr>
          <a:srgbClr val="F1AF00"/>
        </a:buClr>
        <a:buSzPct val="100000"/>
        <a:buFont typeface="Arial" charset="0"/>
        <a:buChar char="o"/>
        <a:defRPr sz="1600">
          <a:solidFill>
            <a:schemeClr val="bg2"/>
          </a:solidFill>
          <a:latin typeface="+mn-lt"/>
          <a:ea typeface="ＭＳ Ｐゴシック" charset="-128"/>
        </a:defRPr>
      </a:lvl7pPr>
      <a:lvl8pPr marL="3429000" indent="-228600" algn="l" defTabSz="449263" rtl="0" eaLnBrk="1" fontAlgn="base" hangingPunct="1">
        <a:lnSpc>
          <a:spcPct val="88000"/>
        </a:lnSpc>
        <a:spcBef>
          <a:spcPts val="400"/>
        </a:spcBef>
        <a:spcAft>
          <a:spcPct val="0"/>
        </a:spcAft>
        <a:buClr>
          <a:srgbClr val="F1AF00"/>
        </a:buClr>
        <a:buSzPct val="100000"/>
        <a:buFont typeface="Arial" charset="0"/>
        <a:buChar char="o"/>
        <a:defRPr sz="1600">
          <a:solidFill>
            <a:schemeClr val="bg2"/>
          </a:solidFill>
          <a:latin typeface="+mn-lt"/>
          <a:ea typeface="ＭＳ Ｐゴシック" charset="-128"/>
        </a:defRPr>
      </a:lvl8pPr>
      <a:lvl9pPr marL="3886200" indent="-228600" algn="l" defTabSz="449263" rtl="0" eaLnBrk="1" fontAlgn="base" hangingPunct="1">
        <a:lnSpc>
          <a:spcPct val="88000"/>
        </a:lnSpc>
        <a:spcBef>
          <a:spcPts val="400"/>
        </a:spcBef>
        <a:spcAft>
          <a:spcPct val="0"/>
        </a:spcAft>
        <a:buClr>
          <a:srgbClr val="F1AF00"/>
        </a:buClr>
        <a:buSzPct val="100000"/>
        <a:buFont typeface="Arial" charset="0"/>
        <a:buChar char="o"/>
        <a:defRPr sz="1600">
          <a:solidFill>
            <a:schemeClr val="bg2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iccardo.rotondo@ct.infn.it" TargetMode="External"/><Relationship Id="rId3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gif"/><Relationship Id="rId5" Type="http://schemas.openxmlformats.org/officeDocument/2006/relationships/image" Target="../media/image28.png"/><Relationship Id="rId6" Type="http://schemas.openxmlformats.org/officeDocument/2006/relationships/image" Target="../media/image29.jpg"/><Relationship Id="rId7" Type="http://schemas.openxmlformats.org/officeDocument/2006/relationships/image" Target="../media/image30.png"/><Relationship Id="rId8" Type="http://schemas.openxmlformats.org/officeDocument/2006/relationships/image" Target="../media/image31.gif"/><Relationship Id="rId9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0.jpe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21.png"/><Relationship Id="rId8" Type="http://schemas.openxmlformats.org/officeDocument/2006/relationships/image" Target="../media/image22.wmf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61949"/>
            <a:ext cx="7772400" cy="1470025"/>
          </a:xfrm>
        </p:spPr>
        <p:txBody>
          <a:bodyPr/>
          <a:lstStyle/>
          <a:p>
            <a:r>
              <a:rPr lang="en-US" sz="3600" dirty="0" smtClean="0"/>
              <a:t>Supporting Identity Federations in Science Gateways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1954" y="3836065"/>
            <a:ext cx="5096246" cy="1752600"/>
          </a:xfrm>
        </p:spPr>
        <p:txBody>
          <a:bodyPr/>
          <a:lstStyle/>
          <a:p>
            <a:r>
              <a:rPr lang="en-US" sz="2800" dirty="0" smtClean="0"/>
              <a:t>R. Rotondo (</a:t>
            </a:r>
            <a:r>
              <a:rPr lang="en-US" sz="2800" dirty="0" smtClean="0">
                <a:hlinkClick r:id="rId2"/>
              </a:rPr>
              <a:t>riccardo.rotondo@ct.infn.it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INFN Catania - Italy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EGI Technical Forum - Lyon, France - </a:t>
            </a:r>
            <a:r>
              <a:rPr lang="it-IT" dirty="0" err="1" smtClean="0"/>
              <a:t>September</a:t>
            </a:r>
            <a:r>
              <a:rPr lang="it-IT" dirty="0" smtClean="0"/>
              <a:t> 20, 2011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Riccardo Rotondo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B1757-A7C3-4B4C-A322-1462A65C5A7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7" name="Picture 6" descr="2011TF_Poster_200x283px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6571"/>
            <a:ext cx="2339752" cy="331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24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Authorisation</a:t>
            </a:r>
            <a:r>
              <a:rPr lang="en-US" dirty="0"/>
              <a:t> is </a:t>
            </a:r>
            <a:r>
              <a:rPr lang="en-US" dirty="0" err="1"/>
              <a:t>centralised</a:t>
            </a:r>
            <a:r>
              <a:rPr lang="en-US" dirty="0"/>
              <a:t> </a:t>
            </a:r>
            <a:r>
              <a:rPr lang="en-US" dirty="0" smtClean="0"/>
              <a:t>in an </a:t>
            </a:r>
            <a:r>
              <a:rPr lang="en-US" dirty="0"/>
              <a:t>LDAP </a:t>
            </a:r>
            <a:r>
              <a:rPr lang="en-US" dirty="0" smtClean="0"/>
              <a:t>registry;</a:t>
            </a:r>
            <a:endParaRPr lang="en-US" dirty="0"/>
          </a:p>
          <a:p>
            <a:r>
              <a:rPr lang="en-US" dirty="0"/>
              <a:t>Robot proxy may have VOMS attributes corresponding to the roles in LDAP:</a:t>
            </a:r>
          </a:p>
          <a:p>
            <a:pPr lvl="1"/>
            <a:r>
              <a:rPr lang="en-US" dirty="0"/>
              <a:t>For each application and user profile a LDAP role and a VOMS attribute is defined;</a:t>
            </a:r>
          </a:p>
          <a:p>
            <a:r>
              <a:rPr lang="en-US" dirty="0"/>
              <a:t>Users have to explicitly request the </a:t>
            </a:r>
            <a:r>
              <a:rPr lang="en-US" dirty="0" err="1"/>
              <a:t>authorisation</a:t>
            </a:r>
            <a:r>
              <a:rPr lang="en-US" dirty="0"/>
              <a:t> for the roles they need:</a:t>
            </a:r>
          </a:p>
          <a:p>
            <a:pPr lvl="1"/>
            <a:r>
              <a:rPr lang="en-US" dirty="0"/>
              <a:t>A group of experts evaluates the requests;</a:t>
            </a:r>
          </a:p>
          <a:p>
            <a:r>
              <a:rPr lang="en-US" dirty="0"/>
              <a:t>If users try to access Grid resources with other tools they do not gain more privileges;</a:t>
            </a:r>
          </a:p>
          <a:p>
            <a:r>
              <a:rPr lang="en-US" dirty="0"/>
              <a:t>Roles coming from the federation are currently not accepted:</a:t>
            </a:r>
          </a:p>
          <a:p>
            <a:pPr lvl="1"/>
            <a:r>
              <a:rPr lang="en-US" dirty="0"/>
              <a:t>For other projects they could be granted.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EGI Technical Forum - Lyon, France - </a:t>
            </a:r>
            <a:r>
              <a:rPr lang="it-IT" dirty="0" err="1" smtClean="0"/>
              <a:t>September</a:t>
            </a:r>
            <a:r>
              <a:rPr lang="it-IT" dirty="0" smtClean="0"/>
              <a:t> 20, 2011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Riccardo Rotondo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7FC6D-D7F6-A144-A837-3BDFF7724A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8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Authenticated users without </a:t>
            </a:r>
            <a:r>
              <a:rPr lang="en-US" dirty="0" err="1"/>
              <a:t>authorisation</a:t>
            </a:r>
            <a:r>
              <a:rPr lang="en-US" dirty="0"/>
              <a:t> are not logged-in;</a:t>
            </a:r>
          </a:p>
          <a:p>
            <a:r>
              <a:rPr lang="en-US" dirty="0"/>
              <a:t>Registration to the Science Gateway is mandatory:</a:t>
            </a:r>
          </a:p>
          <a:p>
            <a:r>
              <a:rPr lang="en-US" dirty="0"/>
              <a:t>Users can run only the applications they have explicitly requested and obtained </a:t>
            </a:r>
            <a:r>
              <a:rPr lang="en-US" dirty="0" err="1"/>
              <a:t>authorisation</a:t>
            </a:r>
            <a:r>
              <a:rPr lang="en-US" dirty="0"/>
              <a:t> for;</a:t>
            </a:r>
          </a:p>
          <a:p>
            <a:r>
              <a:rPr lang="en-US" dirty="0"/>
              <a:t>This is a requirement in several projects.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EGI Technical Forum - Lyon, France - </a:t>
            </a:r>
            <a:r>
              <a:rPr lang="it-IT" dirty="0" err="1" smtClean="0"/>
              <a:t>September</a:t>
            </a:r>
            <a:r>
              <a:rPr lang="it-IT" dirty="0" smtClean="0"/>
              <a:t> 20, 2011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Riccardo Rotondo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7FC6D-D7F6-A144-A837-3BDFF7724A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28001" cy="680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54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Shibboleth-based authentication is not available in </a:t>
            </a:r>
            <a:r>
              <a:rPr lang="en-US" dirty="0" err="1"/>
              <a:t>Liferay</a:t>
            </a:r>
            <a:r>
              <a:rPr lang="en-US" dirty="0"/>
              <a:t> by default;</a:t>
            </a:r>
          </a:p>
          <a:p>
            <a:r>
              <a:rPr lang="en-US" dirty="0"/>
              <a:t>A library for account operation has been developed and </a:t>
            </a:r>
            <a:r>
              <a:rPr lang="en-US" dirty="0" smtClean="0"/>
              <a:t>the </a:t>
            </a:r>
            <a:r>
              <a:rPr lang="en-US" dirty="0"/>
              <a:t>following </a:t>
            </a:r>
            <a:r>
              <a:rPr lang="en-US" dirty="0" smtClean="0"/>
              <a:t>operations have been implemented:</a:t>
            </a:r>
            <a:endParaRPr lang="en-US" dirty="0"/>
          </a:p>
          <a:p>
            <a:pPr lvl="1"/>
            <a:r>
              <a:rPr lang="en-US" dirty="0"/>
              <a:t>Login with email provided by Shibboleth SAML attributes;</a:t>
            </a:r>
          </a:p>
          <a:p>
            <a:pPr lvl="1"/>
            <a:r>
              <a:rPr lang="en-US" dirty="0" smtClean="0"/>
              <a:t>Local </a:t>
            </a:r>
            <a:r>
              <a:rPr lang="en-US" dirty="0"/>
              <a:t>logout from the service;</a:t>
            </a:r>
          </a:p>
          <a:p>
            <a:pPr lvl="1"/>
            <a:r>
              <a:rPr lang="en-US" dirty="0" err="1"/>
              <a:t>Authorisation</a:t>
            </a:r>
            <a:r>
              <a:rPr lang="en-US" dirty="0"/>
              <a:t> check against LDAP accounts.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EGI Technical Forum - Lyon, France - </a:t>
            </a:r>
            <a:r>
              <a:rPr lang="it-IT" dirty="0" err="1" smtClean="0"/>
              <a:t>September</a:t>
            </a:r>
            <a:r>
              <a:rPr lang="it-IT" dirty="0" smtClean="0"/>
              <a:t> 20, 2011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Riccardo Rotondo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7FC6D-D7F6-A144-A837-3BDFF7724A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7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12 </a:t>
            </a:r>
            <a:r>
              <a:rPr lang="en-US" dirty="0" err="1"/>
              <a:t>Liferay</a:t>
            </a:r>
            <a:r>
              <a:rPr lang="en-US" dirty="0"/>
              <a:t>-based Science Gateways are currently powered by Shibboleth at INFN Catania;</a:t>
            </a:r>
          </a:p>
          <a:p>
            <a:r>
              <a:rPr lang="en-US" dirty="0"/>
              <a:t>3 Federations supported: </a:t>
            </a:r>
            <a:r>
              <a:rPr lang="en-US" dirty="0" err="1"/>
              <a:t>GrIDP</a:t>
            </a:r>
            <a:r>
              <a:rPr lang="en-US" dirty="0"/>
              <a:t> (“catch-all”) GARR-IDEM and CARSI;</a:t>
            </a:r>
          </a:p>
          <a:p>
            <a:r>
              <a:rPr lang="en-US" dirty="0"/>
              <a:t>3 instances are registered as official IDEM Service Providers (a 4</a:t>
            </a:r>
            <a:r>
              <a:rPr lang="en-US" baseline="30000" dirty="0"/>
              <a:t>th</a:t>
            </a:r>
            <a:r>
              <a:rPr lang="en-US" dirty="0"/>
              <a:t> one is in progress)</a:t>
            </a:r>
          </a:p>
          <a:p>
            <a:r>
              <a:rPr lang="en-US" dirty="0"/>
              <a:t>3 Identity Providers are available in </a:t>
            </a:r>
            <a:r>
              <a:rPr lang="en-US" dirty="0" err="1"/>
              <a:t>GrIDP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 “catch-all” </a:t>
            </a:r>
            <a:r>
              <a:rPr lang="en-US" dirty="0" err="1"/>
              <a:t>IdP</a:t>
            </a:r>
            <a:r>
              <a:rPr lang="en-US" dirty="0"/>
              <a:t> created at Catania;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err="1"/>
              <a:t>maat</a:t>
            </a:r>
            <a:r>
              <a:rPr lang="en-US" dirty="0"/>
              <a:t>-G (enterprise) </a:t>
            </a:r>
            <a:r>
              <a:rPr lang="en-US" dirty="0" err="1"/>
              <a:t>IdP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INFN-AAI </a:t>
            </a:r>
            <a:r>
              <a:rPr lang="en-US" dirty="0" err="1"/>
              <a:t>IdP</a:t>
            </a:r>
            <a:r>
              <a:rPr lang="en-US" dirty="0"/>
              <a:t> (all INFN researchers and associates).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EGI Technical Forum - Lyon, France - </a:t>
            </a:r>
            <a:r>
              <a:rPr lang="it-IT" dirty="0" err="1" smtClean="0"/>
              <a:t>September</a:t>
            </a:r>
            <a:r>
              <a:rPr lang="it-IT" dirty="0" smtClean="0"/>
              <a:t> 20, 2011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Riccardo Rotondo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7FC6D-D7F6-A144-A837-3BDFF7724AA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 descr="Screen shot 2011-09-18 at 7.00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761"/>
            <a:ext cx="8775525" cy="6090540"/>
          </a:xfrm>
          <a:prstGeom prst="rect">
            <a:avLst/>
          </a:prstGeom>
        </p:spPr>
      </p:pic>
      <p:pic>
        <p:nvPicPr>
          <p:cNvPr id="8" name="Picture 7" descr="Screen shot 2011-09-18 at 7.09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075"/>
            <a:ext cx="6444635" cy="65976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633828" y="2375526"/>
            <a:ext cx="3046656" cy="2285115"/>
            <a:chOff x="2062468" y="2075478"/>
            <a:chExt cx="3046656" cy="2285115"/>
          </a:xfrm>
        </p:grpSpPr>
        <p:pic>
          <p:nvPicPr>
            <p:cNvPr id="10" name="Picture 9" descr="italian_flag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7248" y="2419667"/>
              <a:ext cx="694014" cy="47887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 bwMode="auto">
            <a:xfrm>
              <a:off x="2062468" y="2075478"/>
              <a:ext cx="3046656" cy="2285115"/>
            </a:xfrm>
            <a:prstGeom prst="ellipse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B519A"/>
                </a:buClr>
                <a:buSzPct val="100000"/>
                <a:buFont typeface="Arial" charset="0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2" name="Picture 11" descr="Screen shot 2011-09-18 at 7.09.4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251842"/>
            <a:ext cx="6458328" cy="65754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180089" y="2396998"/>
            <a:ext cx="4036502" cy="2285115"/>
            <a:chOff x="3966805" y="2219198"/>
            <a:chExt cx="4036502" cy="2285115"/>
          </a:xfrm>
        </p:grpSpPr>
        <p:sp>
          <p:nvSpPr>
            <p:cNvPr id="14" name="Oval 13"/>
            <p:cNvSpPr/>
            <p:nvPr/>
          </p:nvSpPr>
          <p:spPr bwMode="auto">
            <a:xfrm>
              <a:off x="3966805" y="2219198"/>
              <a:ext cx="4036502" cy="228511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B519A"/>
                </a:buClr>
                <a:buSzPct val="100000"/>
                <a:buFont typeface="Arial" charset="0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15" name="Picture 14" descr="Chinese flag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2530" y="3168018"/>
              <a:ext cx="875872" cy="583115"/>
            </a:xfrm>
            <a:prstGeom prst="rect">
              <a:avLst/>
            </a:prstGeom>
          </p:spPr>
        </p:pic>
      </p:grpSp>
      <p:pic>
        <p:nvPicPr>
          <p:cNvPr id="16" name="Picture 15" descr="Screen shot 2011-09-18 at 7.09.26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66" y="220361"/>
            <a:ext cx="6462267" cy="659765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543196" y="3334066"/>
            <a:ext cx="2295364" cy="1182284"/>
            <a:chOff x="4543196" y="3130866"/>
            <a:chExt cx="2295364" cy="1182284"/>
          </a:xfrm>
        </p:grpSpPr>
        <p:pic>
          <p:nvPicPr>
            <p:cNvPr id="18" name="Picture 17" descr="frlarge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2490" y="3841395"/>
              <a:ext cx="706070" cy="471755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4543196" y="3130866"/>
              <a:ext cx="1714781" cy="959107"/>
              <a:chOff x="3081338" y="3130866"/>
              <a:chExt cx="1714781" cy="959107"/>
            </a:xfrm>
          </p:grpSpPr>
          <p:cxnSp>
            <p:nvCxnSpPr>
              <p:cNvPr id="20" name="Straight Arrow Connector 19"/>
              <p:cNvCxnSpPr/>
              <p:nvPr/>
            </p:nvCxnSpPr>
            <p:spPr bwMode="auto">
              <a:xfrm flipH="1" flipV="1">
                <a:off x="3081338" y="3130866"/>
                <a:ext cx="994147" cy="487352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pic>
            <p:nvPicPr>
              <p:cNvPr id="21" name="Picture 20" descr="spain-flag.gi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1838" y="3618218"/>
                <a:ext cx="694281" cy="471755"/>
              </a:xfrm>
              <a:prstGeom prst="rect">
                <a:avLst/>
              </a:prstGeom>
            </p:spPr>
          </p:pic>
        </p:grpSp>
      </p:grpSp>
      <p:grpSp>
        <p:nvGrpSpPr>
          <p:cNvPr id="22" name="Group 21"/>
          <p:cNvGrpSpPr/>
          <p:nvPr/>
        </p:nvGrpSpPr>
        <p:grpSpPr>
          <a:xfrm>
            <a:off x="5814990" y="2297146"/>
            <a:ext cx="1845782" cy="893955"/>
            <a:chOff x="4397430" y="2093946"/>
            <a:chExt cx="1845782" cy="893955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H="1">
              <a:off x="4397430" y="2333381"/>
              <a:ext cx="1092703" cy="502120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H="1">
              <a:off x="4444641" y="2485781"/>
              <a:ext cx="1092703" cy="502120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25" name="Picture 24" descr="italian_flag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198" y="2093946"/>
              <a:ext cx="694014" cy="478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257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In this work we presented an Authentication and </a:t>
            </a:r>
            <a:r>
              <a:rPr lang="en-US" sz="2200" dirty="0" err="1"/>
              <a:t>Authorisation</a:t>
            </a:r>
            <a:r>
              <a:rPr lang="en-US" sz="2200" dirty="0"/>
              <a:t> Infrastructure (AAI) implementation for several Science Gateways;</a:t>
            </a:r>
          </a:p>
          <a:p>
            <a:r>
              <a:rPr lang="en-US" sz="2200" dirty="0"/>
              <a:t> A simple access to Science Gateway is provided for those users who are members of an Identity Provider registered in one of the supported federations; </a:t>
            </a:r>
          </a:p>
          <a:p>
            <a:r>
              <a:rPr lang="en-US" sz="2200" dirty="0"/>
              <a:t>An LDAP server linked with a </a:t>
            </a:r>
            <a:r>
              <a:rPr lang="en-US" sz="2200" dirty="0" err="1"/>
              <a:t>Liferay</a:t>
            </a:r>
            <a:r>
              <a:rPr lang="en-US" sz="2200" dirty="0"/>
              <a:t>-based multi-host portal is responsible for the </a:t>
            </a:r>
            <a:r>
              <a:rPr lang="en-US" sz="2200" dirty="0" err="1"/>
              <a:t>authorisation</a:t>
            </a:r>
            <a:r>
              <a:rPr lang="en-US" sz="2200" dirty="0"/>
              <a:t>;</a:t>
            </a:r>
          </a:p>
          <a:p>
            <a:r>
              <a:rPr lang="en-US" sz="2200" dirty="0"/>
              <a:t>Authentication is based on Shibboleth which implements a SAML2.0-based SSO across different Identity Federations; </a:t>
            </a:r>
          </a:p>
          <a:p>
            <a:r>
              <a:rPr lang="en-US" sz="2200" dirty="0"/>
              <a:t>Thanks to the adoption of a standard technology related to federated web services, our Science Gateways are available to a huge number of potential users who are able to access them using the e-identities they already have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EGI Technical Forum - Lyon, France - </a:t>
            </a:r>
            <a:r>
              <a:rPr lang="it-IT" dirty="0" err="1" smtClean="0"/>
              <a:t>September</a:t>
            </a:r>
            <a:r>
              <a:rPr lang="it-IT" dirty="0" smtClean="0"/>
              <a:t> 20, 2011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Riccardo Rotondo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7FC6D-D7F6-A144-A837-3BDFF7724AA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0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 &amp; 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" y="1598671"/>
            <a:ext cx="4244094" cy="4058784"/>
          </a:xfrm>
        </p:spPr>
        <p:txBody>
          <a:bodyPr>
            <a:noAutofit/>
          </a:bodyPr>
          <a:lstStyle/>
          <a:p>
            <a:r>
              <a:rPr lang="en-US" sz="2000" dirty="0"/>
              <a:t>Valeria </a:t>
            </a:r>
            <a:r>
              <a:rPr lang="en-US" sz="2000" dirty="0" err="1"/>
              <a:t>Ardizzone</a:t>
            </a:r>
            <a:r>
              <a:rPr lang="en-US" sz="2000" dirty="0"/>
              <a:t> (COMETA);</a:t>
            </a:r>
          </a:p>
          <a:p>
            <a:r>
              <a:rPr lang="en-US" sz="2000" dirty="0"/>
              <a:t>Roberto </a:t>
            </a:r>
            <a:r>
              <a:rPr lang="en-US" sz="2000" dirty="0" err="1"/>
              <a:t>Barbera</a:t>
            </a:r>
            <a:r>
              <a:rPr lang="en-US" sz="2000" dirty="0"/>
              <a:t> (UNICT &amp; INFN)</a:t>
            </a:r>
          </a:p>
          <a:p>
            <a:r>
              <a:rPr lang="en-US" sz="2000" dirty="0"/>
              <a:t>Riccardo Bruno (COMETA);</a:t>
            </a:r>
          </a:p>
          <a:p>
            <a:r>
              <a:rPr lang="en-US" sz="2000" dirty="0" smtClean="0"/>
              <a:t>Antonio </a:t>
            </a:r>
            <a:r>
              <a:rPr lang="en-US" sz="2000" dirty="0" err="1"/>
              <a:t>Calanducci</a:t>
            </a:r>
            <a:r>
              <a:rPr lang="en-US" sz="2000" dirty="0"/>
              <a:t> (COMETA)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Marco </a:t>
            </a:r>
            <a:r>
              <a:rPr lang="en-US" sz="2000" dirty="0" err="1" smtClean="0"/>
              <a:t>Fargetta</a:t>
            </a:r>
            <a:r>
              <a:rPr lang="en-US" sz="2000" dirty="0" smtClean="0"/>
              <a:t> (COMETA)</a:t>
            </a:r>
            <a:endParaRPr lang="en-US" sz="2000" dirty="0"/>
          </a:p>
          <a:p>
            <a:r>
              <a:rPr lang="en-US" sz="2000" dirty="0"/>
              <a:t>Elisa </a:t>
            </a:r>
            <a:r>
              <a:rPr lang="en-US" sz="2000" dirty="0" err="1"/>
              <a:t>Ingrà</a:t>
            </a:r>
            <a:r>
              <a:rPr lang="en-US" sz="2000" dirty="0"/>
              <a:t> (GARR)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Giuseppe La </a:t>
            </a:r>
            <a:r>
              <a:rPr lang="en-US" sz="2000" dirty="0" err="1" smtClean="0"/>
              <a:t>Rocca</a:t>
            </a:r>
            <a:r>
              <a:rPr lang="en-US" sz="2000" dirty="0" smtClean="0"/>
              <a:t> (INFN)</a:t>
            </a:r>
            <a:endParaRPr lang="en-US" sz="2000" dirty="0"/>
          </a:p>
          <a:p>
            <a:r>
              <a:rPr lang="en-US" sz="2000" dirty="0"/>
              <a:t>Salvatore </a:t>
            </a:r>
            <a:r>
              <a:rPr lang="en-US" sz="2000" dirty="0" err="1"/>
              <a:t>Monforte</a:t>
            </a:r>
            <a:r>
              <a:rPr lang="en-US" sz="2000" dirty="0"/>
              <a:t> (INFN);</a:t>
            </a:r>
          </a:p>
          <a:p>
            <a:r>
              <a:rPr lang="en-US" sz="2000" dirty="0" err="1"/>
              <a:t>Fabrizio</a:t>
            </a:r>
            <a:r>
              <a:rPr lang="en-US" sz="2000" dirty="0"/>
              <a:t> </a:t>
            </a:r>
            <a:r>
              <a:rPr lang="en-US" sz="2000" dirty="0" err="1"/>
              <a:t>Pistagna</a:t>
            </a:r>
            <a:r>
              <a:rPr lang="en-US" sz="2000" dirty="0"/>
              <a:t> (INFN);</a:t>
            </a:r>
          </a:p>
          <a:p>
            <a:r>
              <a:rPr lang="en-US" sz="2000" dirty="0"/>
              <a:t>Rita </a:t>
            </a:r>
            <a:r>
              <a:rPr lang="en-US" sz="2000" dirty="0" err="1"/>
              <a:t>Ricceri</a:t>
            </a:r>
            <a:r>
              <a:rPr lang="en-US" sz="2000" dirty="0"/>
              <a:t> (INFN)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Diego </a:t>
            </a:r>
            <a:r>
              <a:rPr lang="en-US" sz="2000" dirty="0" err="1" smtClean="0"/>
              <a:t>Scardaci</a:t>
            </a:r>
            <a:r>
              <a:rPr lang="en-US" sz="2000" dirty="0" smtClean="0"/>
              <a:t> (INFN);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EGI Technical Forum - Lyon, France - </a:t>
            </a:r>
            <a:r>
              <a:rPr lang="it-IT" dirty="0" err="1" smtClean="0"/>
              <a:t>September</a:t>
            </a:r>
            <a:r>
              <a:rPr lang="it-IT" dirty="0" smtClean="0"/>
              <a:t> 20, 2011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Riccardo Rotondo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7FC6D-D7F6-A144-A837-3BDFF7724AA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72731" y="1653052"/>
            <a:ext cx="4156969" cy="237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noAutofit/>
          </a:bodyPr>
          <a:lstStyle>
            <a:lvl1pPr marL="333375" indent="-333375" algn="l" defTabSz="44926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1AF00"/>
              </a:buClr>
              <a:buSzPct val="100000"/>
              <a:buFont typeface="Arial" charset="0"/>
              <a:buChar char="•"/>
              <a:defRPr sz="3200" b="1">
                <a:solidFill>
                  <a:srgbClr val="3E354D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33425" indent="-276225" algn="l" defTabSz="449263" rtl="0" eaLnBrk="1" fontAlgn="base" hangingPunct="1">
              <a:lnSpc>
                <a:spcPct val="100000"/>
              </a:lnSpc>
              <a:spcBef>
                <a:spcPts val="525"/>
              </a:spcBef>
              <a:spcAft>
                <a:spcPct val="0"/>
              </a:spcAft>
              <a:buClr>
                <a:srgbClr val="F1AF00"/>
              </a:buClr>
              <a:buSzPct val="100000"/>
              <a:buFont typeface="Arial" charset="0"/>
              <a:buChar char="–"/>
              <a:defRPr sz="2400">
                <a:solidFill>
                  <a:srgbClr val="3E354D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ea typeface="ＭＳ Ｐゴシック" charset="-128"/>
              </a:defRPr>
            </a:lvl2pPr>
            <a:lvl3pPr marL="1143000" indent="-228600" algn="l" defTabSz="449263" rtl="0" eaLnBrk="1" fontAlgn="base" hangingPunct="1">
              <a:lnSpc>
                <a:spcPct val="100000"/>
              </a:lnSpc>
              <a:spcBef>
                <a:spcPts val="475"/>
              </a:spcBef>
              <a:spcAft>
                <a:spcPct val="0"/>
              </a:spcAft>
              <a:buClr>
                <a:srgbClr val="F1AF00"/>
              </a:buClr>
              <a:buSzPct val="100000"/>
              <a:buFont typeface="Wingdings" charset="0"/>
              <a:buChar char=""/>
              <a:defRPr sz="2100">
                <a:solidFill>
                  <a:srgbClr val="3E354D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ea typeface="ＭＳ Ｐゴシック" charset="-128"/>
              </a:defRPr>
            </a:lvl3pPr>
            <a:lvl4pPr marL="1600200" indent="-228600" algn="l" defTabSz="449263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rgbClr val="F1AF00"/>
              </a:buClr>
              <a:buSzPct val="100000"/>
              <a:buFont typeface="Arial" charset="0"/>
              <a:buChar char="•"/>
              <a:defRPr sz="1900" i="1">
                <a:solidFill>
                  <a:srgbClr val="3E354D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ea typeface="ＭＳ Ｐゴシック" charset="-128"/>
              </a:defRPr>
            </a:lvl4pPr>
            <a:lvl5pPr marL="2057400" indent="-228600" algn="l" defTabSz="449263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F1AF00"/>
              </a:buClr>
              <a:buSzPct val="100000"/>
              <a:buFont typeface="Arial" charset="0"/>
              <a:buChar char="o"/>
              <a:defRPr sz="1800">
                <a:solidFill>
                  <a:srgbClr val="3E354D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ea typeface="ＭＳ Ｐゴシック" charset="-128"/>
              </a:defRPr>
            </a:lvl5pPr>
            <a:lvl6pPr marL="2514600" indent="-228600" algn="l" defTabSz="449263" rtl="0" eaLnBrk="1" fontAlgn="base" hangingPunct="1">
              <a:lnSpc>
                <a:spcPct val="88000"/>
              </a:lnSpc>
              <a:spcBef>
                <a:spcPts val="400"/>
              </a:spcBef>
              <a:spcAft>
                <a:spcPct val="0"/>
              </a:spcAft>
              <a:buClr>
                <a:srgbClr val="F1AF00"/>
              </a:buClr>
              <a:buSzPct val="100000"/>
              <a:buFont typeface="Arial" charset="0"/>
              <a:buChar char="o"/>
              <a:defRPr sz="1600">
                <a:solidFill>
                  <a:schemeClr val="bg2"/>
                </a:solidFill>
                <a:latin typeface="+mn-lt"/>
                <a:ea typeface="ＭＳ Ｐゴシック" charset="-128"/>
              </a:defRPr>
            </a:lvl6pPr>
            <a:lvl7pPr marL="2971800" indent="-228600" algn="l" defTabSz="449263" rtl="0" eaLnBrk="1" fontAlgn="base" hangingPunct="1">
              <a:lnSpc>
                <a:spcPct val="88000"/>
              </a:lnSpc>
              <a:spcBef>
                <a:spcPts val="400"/>
              </a:spcBef>
              <a:spcAft>
                <a:spcPct val="0"/>
              </a:spcAft>
              <a:buClr>
                <a:srgbClr val="F1AF00"/>
              </a:buClr>
              <a:buSzPct val="100000"/>
              <a:buFont typeface="Arial" charset="0"/>
              <a:buChar char="o"/>
              <a:defRPr sz="1600">
                <a:solidFill>
                  <a:schemeClr val="bg2"/>
                </a:solidFill>
                <a:latin typeface="+mn-lt"/>
                <a:ea typeface="ＭＳ Ｐゴシック" charset="-128"/>
              </a:defRPr>
            </a:lvl7pPr>
            <a:lvl8pPr marL="3429000" indent="-228600" algn="l" defTabSz="449263" rtl="0" eaLnBrk="1" fontAlgn="base" hangingPunct="1">
              <a:lnSpc>
                <a:spcPct val="88000"/>
              </a:lnSpc>
              <a:spcBef>
                <a:spcPts val="400"/>
              </a:spcBef>
              <a:spcAft>
                <a:spcPct val="0"/>
              </a:spcAft>
              <a:buClr>
                <a:srgbClr val="F1AF00"/>
              </a:buClr>
              <a:buSzPct val="100000"/>
              <a:buFont typeface="Arial" charset="0"/>
              <a:buChar char="o"/>
              <a:defRPr sz="1600">
                <a:solidFill>
                  <a:schemeClr val="bg2"/>
                </a:solidFill>
                <a:latin typeface="+mn-lt"/>
                <a:ea typeface="ＭＳ Ｐゴシック" charset="-128"/>
              </a:defRPr>
            </a:lvl8pPr>
            <a:lvl9pPr marL="3886200" indent="-228600" algn="l" defTabSz="449263" rtl="0" eaLnBrk="1" fontAlgn="base" hangingPunct="1">
              <a:lnSpc>
                <a:spcPct val="88000"/>
              </a:lnSpc>
              <a:spcBef>
                <a:spcPts val="400"/>
              </a:spcBef>
              <a:spcAft>
                <a:spcPct val="0"/>
              </a:spcAft>
              <a:buClr>
                <a:srgbClr val="F1AF00"/>
              </a:buClr>
              <a:buSzPct val="100000"/>
              <a:buFont typeface="Arial" charset="0"/>
              <a:buChar char="o"/>
              <a:defRPr sz="1600">
                <a:solidFill>
                  <a:schemeClr val="bg2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000" dirty="0"/>
              <a:t>Vincenzo </a:t>
            </a:r>
            <a:r>
              <a:rPr lang="en-US" sz="2000" dirty="0" err="1"/>
              <a:t>Ciaschini</a:t>
            </a:r>
            <a:r>
              <a:rPr lang="en-US" sz="2000" dirty="0"/>
              <a:t> (INFN);</a:t>
            </a:r>
          </a:p>
          <a:p>
            <a:r>
              <a:rPr lang="en-US" sz="2000" dirty="0"/>
              <a:t>Enrico </a:t>
            </a:r>
            <a:r>
              <a:rPr lang="en-US" sz="2000" dirty="0" err="1"/>
              <a:t>Fasanelli</a:t>
            </a:r>
            <a:r>
              <a:rPr lang="en-US" sz="2000" dirty="0"/>
              <a:t> (INFN);</a:t>
            </a:r>
          </a:p>
          <a:p>
            <a:r>
              <a:rPr lang="en-US" sz="2000" dirty="0"/>
              <a:t>Maria Laura </a:t>
            </a:r>
            <a:r>
              <a:rPr lang="en-US" sz="2000" dirty="0" err="1"/>
              <a:t>Mantovani</a:t>
            </a:r>
            <a:r>
              <a:rPr lang="en-US" sz="2000" dirty="0"/>
              <a:t> (GARR);</a:t>
            </a:r>
          </a:p>
          <a:p>
            <a:r>
              <a:rPr lang="en-US" sz="2000" dirty="0"/>
              <a:t>Barbara </a:t>
            </a:r>
            <a:r>
              <a:rPr lang="en-US" sz="2000" dirty="0" err="1"/>
              <a:t>Monticini</a:t>
            </a:r>
            <a:r>
              <a:rPr lang="en-US" sz="2000" dirty="0"/>
              <a:t> (GARR);</a:t>
            </a:r>
          </a:p>
          <a:p>
            <a:r>
              <a:rPr lang="en-US" sz="2000" dirty="0" err="1"/>
              <a:t>Simona</a:t>
            </a:r>
            <a:r>
              <a:rPr lang="en-US" sz="2000" dirty="0"/>
              <a:t> </a:t>
            </a:r>
            <a:r>
              <a:rPr lang="en-US" sz="2000" dirty="0" err="1"/>
              <a:t>Venuti</a:t>
            </a:r>
            <a:r>
              <a:rPr lang="en-US" sz="2000" dirty="0"/>
              <a:t> (GARR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8" name="Titolo 1"/>
          <p:cNvSpPr>
            <a:spLocks/>
          </p:cNvSpPr>
          <p:nvPr/>
        </p:nvSpPr>
        <p:spPr bwMode="auto">
          <a:xfrm>
            <a:off x="591544" y="1029000"/>
            <a:ext cx="3887788" cy="50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</a:rPr>
              <a:t>Credits</a:t>
            </a:r>
          </a:p>
        </p:txBody>
      </p:sp>
      <p:sp>
        <p:nvSpPr>
          <p:cNvPr id="9" name="Titolo 1"/>
          <p:cNvSpPr>
            <a:spLocks/>
          </p:cNvSpPr>
          <p:nvPr/>
        </p:nvSpPr>
        <p:spPr bwMode="auto">
          <a:xfrm>
            <a:off x="4952206" y="1029000"/>
            <a:ext cx="3887788" cy="55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Acknowledgments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4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Introduction</a:t>
            </a:r>
          </a:p>
          <a:p>
            <a:r>
              <a:rPr lang="en-US" sz="3600" dirty="0" smtClean="0"/>
              <a:t>Design</a:t>
            </a:r>
          </a:p>
          <a:p>
            <a:r>
              <a:rPr lang="en-US" sz="3600" dirty="0"/>
              <a:t>Identity </a:t>
            </a:r>
            <a:r>
              <a:rPr lang="en-US" sz="3600" dirty="0" smtClean="0"/>
              <a:t>Federations</a:t>
            </a:r>
            <a:endParaRPr lang="en-US" sz="3600" dirty="0"/>
          </a:p>
          <a:p>
            <a:r>
              <a:rPr lang="en-US" sz="3600" dirty="0"/>
              <a:t>Implementation &amp; use within Science Gateways</a:t>
            </a:r>
          </a:p>
          <a:p>
            <a:r>
              <a:rPr lang="en-US" sz="3600" dirty="0"/>
              <a:t>Conclusions</a:t>
            </a: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EGI Technical Forum - Lyon, France - </a:t>
            </a:r>
            <a:r>
              <a:rPr lang="it-IT" dirty="0" err="1" smtClean="0"/>
              <a:t>September</a:t>
            </a:r>
            <a:r>
              <a:rPr lang="it-IT" dirty="0" smtClean="0"/>
              <a:t> 20, 2011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Riccardo Rotondo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7FC6D-D7F6-A144-A837-3BDFF7724AA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4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EGI Technical Forum - Lyon, France - </a:t>
            </a:r>
            <a:r>
              <a:rPr lang="it-IT" dirty="0" err="1" smtClean="0"/>
              <a:t>September</a:t>
            </a:r>
            <a:r>
              <a:rPr lang="it-IT" dirty="0" smtClean="0"/>
              <a:t> 20, 2011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Riccardo Rotondo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7FC6D-D7F6-A144-A837-3BDFF7724AA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5400000">
            <a:off x="5217864" y="2072705"/>
            <a:ext cx="2392363" cy="6985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Science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Gateway</a:t>
            </a:r>
          </a:p>
        </p:txBody>
      </p:sp>
      <p:sp>
        <p:nvSpPr>
          <p:cNvPr id="8" name="Left Arrow 7"/>
          <p:cNvSpPr/>
          <p:nvPr/>
        </p:nvSpPr>
        <p:spPr>
          <a:xfrm>
            <a:off x="5429796" y="1921098"/>
            <a:ext cx="635000" cy="29527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pic>
        <p:nvPicPr>
          <p:cNvPr id="9" name="Picture 8" descr="Screen shot 2011-04-18 at 4.08.00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17730">
            <a:off x="5745709" y="3040286"/>
            <a:ext cx="12985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679996" y="1744886"/>
            <a:ext cx="1003300" cy="67945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Appl</a:t>
            </a:r>
            <a:r>
              <a:rPr lang="en-US" dirty="0">
                <a:solidFill>
                  <a:srgbClr val="FFFFFF"/>
                </a:solidFill>
              </a:rPr>
              <a:t> 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457996" y="1767111"/>
            <a:ext cx="1003300" cy="681037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Appl 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89946" y="1744886"/>
            <a:ext cx="1003300" cy="679450"/>
          </a:xfrm>
          <a:prstGeom prst="round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Appl 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30896" y="3351436"/>
            <a:ext cx="2794000" cy="393700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Grid Services</a:t>
            </a:r>
          </a:p>
        </p:txBody>
      </p:sp>
      <p:pic>
        <p:nvPicPr>
          <p:cNvPr id="14" name="Picture 13" descr="GLite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784" y="4481736"/>
            <a:ext cx="159543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6"/>
          <p:cNvSpPr/>
          <p:nvPr/>
        </p:nvSpPr>
        <p:spPr>
          <a:xfrm>
            <a:off x="419646" y="4278536"/>
            <a:ext cx="5645150" cy="2019300"/>
          </a:xfrm>
          <a:prstGeom prst="round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6" name="Rounded Rectangle 17"/>
          <p:cNvSpPr/>
          <p:nvPr/>
        </p:nvSpPr>
        <p:spPr>
          <a:xfrm>
            <a:off x="419646" y="1395636"/>
            <a:ext cx="5010150" cy="1270000"/>
          </a:xfrm>
          <a:prstGeom prst="round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cxnSp>
        <p:nvCxnSpPr>
          <p:cNvPr id="17" name="Straight Connector 19"/>
          <p:cNvCxnSpPr/>
          <p:nvPr/>
        </p:nvCxnSpPr>
        <p:spPr>
          <a:xfrm>
            <a:off x="2927896" y="2673573"/>
            <a:ext cx="0" cy="6842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1"/>
          <p:cNvCxnSpPr>
            <a:stCxn id="13" idx="2"/>
          </p:cNvCxnSpPr>
          <p:nvPr/>
        </p:nvCxnSpPr>
        <p:spPr>
          <a:xfrm>
            <a:off x="2927896" y="3745136"/>
            <a:ext cx="635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1835696" y="1052736"/>
            <a:ext cx="2527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Embedded Applications</a:t>
            </a:r>
          </a:p>
        </p:txBody>
      </p:sp>
      <p:pic>
        <p:nvPicPr>
          <p:cNvPr id="20" name="Picture 27" descr="User-group-25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9709" y="2338611"/>
            <a:ext cx="1281112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9"/>
          <p:cNvSpPr txBox="1">
            <a:spLocks noChangeArrowheads="1"/>
          </p:cNvSpPr>
          <p:nvPr/>
        </p:nvSpPr>
        <p:spPr bwMode="auto">
          <a:xfrm>
            <a:off x="7141121" y="1382936"/>
            <a:ext cx="1536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latin typeface="Calibri" pitchFamily="34" charset="0"/>
              </a:rPr>
              <a:t>Administrator</a:t>
            </a:r>
          </a:p>
          <a:p>
            <a:r>
              <a:rPr lang="en-US" b="0">
                <a:latin typeface="Calibri" pitchFamily="34" charset="0"/>
              </a:rPr>
              <a:t>Power User</a:t>
            </a:r>
          </a:p>
          <a:p>
            <a:r>
              <a:rPr lang="en-US" b="0">
                <a:latin typeface="Calibri" pitchFamily="34" charset="0"/>
              </a:rPr>
              <a:t>Basic User</a:t>
            </a:r>
          </a:p>
        </p:txBody>
      </p:sp>
      <p:sp>
        <p:nvSpPr>
          <p:cNvPr id="22" name="Left Brace 30"/>
          <p:cNvSpPr/>
          <p:nvPr/>
        </p:nvSpPr>
        <p:spPr>
          <a:xfrm>
            <a:off x="6928396" y="1314673"/>
            <a:ext cx="341313" cy="227806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23" name="Fumetto 1 20"/>
          <p:cNvSpPr/>
          <p:nvPr/>
        </p:nvSpPr>
        <p:spPr>
          <a:xfrm>
            <a:off x="6971259" y="4372198"/>
            <a:ext cx="2133600" cy="1565275"/>
          </a:xfrm>
          <a:prstGeom prst="wedgeRectCallout">
            <a:avLst>
              <a:gd name="adj1" fmla="val 4854"/>
              <a:gd name="adj2" fmla="val -107955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dirty="0" err="1">
                <a:solidFill>
                  <a:schemeClr val="tx1"/>
                </a:solidFill>
              </a:rPr>
              <a:t>Users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smtClean="0">
                <a:solidFill>
                  <a:schemeClr val="tx1"/>
                </a:solidFill>
              </a:rPr>
              <a:t>from </a:t>
            </a:r>
            <a:r>
              <a:rPr lang="it-IT" sz="1800" dirty="0" err="1" smtClean="0">
                <a:solidFill>
                  <a:schemeClr val="tx1"/>
                </a:solidFill>
              </a:rPr>
              <a:t>different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organisations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having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different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>
                <a:solidFill>
                  <a:schemeClr val="tx1"/>
                </a:solidFill>
              </a:rPr>
              <a:t>roles</a:t>
            </a:r>
            <a:r>
              <a:rPr lang="it-IT" sz="1800" dirty="0">
                <a:solidFill>
                  <a:schemeClr val="tx1"/>
                </a:solidFill>
              </a:rPr>
              <a:t> and </a:t>
            </a:r>
            <a:r>
              <a:rPr lang="it-IT" sz="1800" dirty="0" err="1">
                <a:solidFill>
                  <a:schemeClr val="tx1"/>
                </a:solidFill>
              </a:rPr>
              <a:t>privileges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7796" y="4353148"/>
            <a:ext cx="238601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loud 15"/>
          <p:cNvSpPr/>
          <p:nvPr/>
        </p:nvSpPr>
        <p:spPr>
          <a:xfrm>
            <a:off x="2578646" y="5332636"/>
            <a:ext cx="2133600" cy="774700"/>
          </a:xfrm>
          <a:prstGeom prst="cloud">
            <a:avLst/>
          </a:prstGeom>
          <a:gradFill flip="none" rotWithShape="1">
            <a:gsLst>
              <a:gs pos="5800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Other Middleware</a:t>
            </a:r>
          </a:p>
        </p:txBody>
      </p:sp>
    </p:spTree>
    <p:extLst>
      <p:ext uri="{BB962C8B-B14F-4D97-AF65-F5344CB8AC3E}">
        <p14:creationId xmlns:p14="http://schemas.microsoft.com/office/powerpoint/2010/main" val="191321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" y="1093788"/>
            <a:ext cx="4450044" cy="511651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distributed nature of Grid requires strong security mechanisms;</a:t>
            </a:r>
          </a:p>
          <a:p>
            <a:r>
              <a:rPr lang="en-US" dirty="0"/>
              <a:t>No expert-users struggle to comply with complex security rules:</a:t>
            </a:r>
          </a:p>
          <a:p>
            <a:pPr lvl="1"/>
            <a:r>
              <a:rPr lang="en-US" dirty="0"/>
              <a:t>Create certificates, create proxy, update credentials and so on;</a:t>
            </a:r>
          </a:p>
          <a:p>
            <a:r>
              <a:rPr lang="en-US" dirty="0"/>
              <a:t>Some institutions want to maintain the control of their users’ authentication and the service available:</a:t>
            </a:r>
          </a:p>
          <a:p>
            <a:pPr lvl="1"/>
            <a:r>
              <a:rPr lang="en-US" dirty="0"/>
              <a:t>Science Gateways have to be able to interact with other services.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EGI Technical Forum - Lyon, France - </a:t>
            </a:r>
            <a:r>
              <a:rPr lang="it-IT" dirty="0" err="1" smtClean="0"/>
              <a:t>September</a:t>
            </a:r>
            <a:r>
              <a:rPr lang="it-IT" dirty="0" smtClean="0"/>
              <a:t> 20, 2011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Riccardo Rotondo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7FC6D-D7F6-A144-A837-3BDFF7724A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5287" y="1360382"/>
            <a:ext cx="3608387" cy="4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915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AAI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the web technology arena many approaches are available to federate the authentication among different entities;</a:t>
            </a:r>
          </a:p>
          <a:p>
            <a:r>
              <a:rPr lang="en-US" dirty="0"/>
              <a:t>A standard provided by OASIS defines the  Security Assertion Markup Language (SAML);</a:t>
            </a:r>
          </a:p>
          <a:p>
            <a:r>
              <a:rPr lang="en-US" dirty="0"/>
              <a:t>Shibboleth is one of the most famous SAML-based tools:</a:t>
            </a:r>
          </a:p>
          <a:p>
            <a:pPr lvl="1"/>
            <a:r>
              <a:rPr lang="en-US" dirty="0"/>
              <a:t>Implement the SAML standard;</a:t>
            </a:r>
          </a:p>
          <a:p>
            <a:pPr lvl="1"/>
            <a:r>
              <a:rPr lang="en-US" dirty="0"/>
              <a:t>Allows different approaches to manage users:</a:t>
            </a:r>
          </a:p>
          <a:p>
            <a:pPr lvl="2"/>
            <a:r>
              <a:rPr lang="en-US" dirty="0"/>
              <a:t>LDAP, CAS, Plain text, etc.;</a:t>
            </a:r>
          </a:p>
          <a:p>
            <a:pPr lvl="1"/>
            <a:r>
              <a:rPr lang="en-US" dirty="0"/>
              <a:t>Deployed in many universities and research institutes;</a:t>
            </a:r>
          </a:p>
          <a:p>
            <a:pPr lvl="1"/>
            <a:r>
              <a:rPr lang="en-US" dirty="0"/>
              <a:t>Free and Open Source;</a:t>
            </a:r>
          </a:p>
          <a:p>
            <a:pPr lvl="1"/>
            <a:r>
              <a:rPr lang="en-US" dirty="0"/>
              <a:t>Easy to integrate with </a:t>
            </a:r>
            <a:r>
              <a:rPr lang="en-US" dirty="0" err="1"/>
              <a:t>Liferay</a:t>
            </a:r>
            <a:r>
              <a:rPr lang="en-US" dirty="0"/>
              <a:t>;</a:t>
            </a:r>
          </a:p>
          <a:p>
            <a:r>
              <a:rPr lang="en-US" dirty="0">
                <a:solidFill>
                  <a:srgbClr val="FF0000"/>
                </a:solidFill>
              </a:rPr>
              <a:t>Shibboleth has been selected for the integration.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EGI Technical Forum - Lyon, France - </a:t>
            </a:r>
            <a:r>
              <a:rPr lang="it-IT" dirty="0" err="1" smtClean="0"/>
              <a:t>September</a:t>
            </a:r>
            <a:r>
              <a:rPr lang="it-IT" dirty="0" smtClean="0"/>
              <a:t> 20, 2011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Riccardo Rotondo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7FC6D-D7F6-A144-A837-3BDFF7724A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47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Line 2"/>
          <p:cNvSpPr>
            <a:spLocks noChangeShapeType="1"/>
          </p:cNvSpPr>
          <p:nvPr/>
        </p:nvSpPr>
        <p:spPr bwMode="auto">
          <a:xfrm>
            <a:off x="7366730" y="5170483"/>
            <a:ext cx="865189" cy="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A&amp;A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10407" y="6597650"/>
            <a:ext cx="4347882" cy="247651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EGI Technical Forum - Lyon, France - </a:t>
            </a:r>
            <a:r>
              <a:rPr lang="it-IT" dirty="0" err="1" smtClean="0"/>
              <a:t>September</a:t>
            </a:r>
            <a:r>
              <a:rPr lang="it-IT" dirty="0" smtClean="0"/>
              <a:t> 20, 2011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026" y="6454770"/>
            <a:ext cx="2895600" cy="254000"/>
          </a:xfrm>
        </p:spPr>
        <p:txBody>
          <a:bodyPr/>
          <a:lstStyle/>
          <a:p>
            <a:pPr>
              <a:defRPr/>
            </a:pPr>
            <a:r>
              <a:rPr lang="en-US" smtClean="0"/>
              <a:t>Riccardo Rotondo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689" y="6067420"/>
            <a:ext cx="2133600" cy="365125"/>
          </a:xfrm>
        </p:spPr>
        <p:txBody>
          <a:bodyPr/>
          <a:lstStyle/>
          <a:p>
            <a:pPr>
              <a:defRPr/>
            </a:pPr>
            <a:fld id="{2497FC6D-D7F6-A144-A837-3BDFF7724AA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4502151" y="1239833"/>
            <a:ext cx="1524000" cy="317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50800" tIns="50800" bIns="5080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>
                <a:solidFill>
                  <a:srgbClr val="2720D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Authorisation</a:t>
            </a: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4978449" y="5157783"/>
            <a:ext cx="2336800" cy="61912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1888" y="246062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4"/>
          <p:cNvSpPr>
            <a:spLocks/>
          </p:cNvSpPr>
          <p:nvPr/>
        </p:nvSpPr>
        <p:spPr bwMode="auto">
          <a:xfrm>
            <a:off x="1185863" y="1125533"/>
            <a:ext cx="3213100" cy="1270000"/>
          </a:xfrm>
          <a:prstGeom prst="roundRect">
            <a:avLst>
              <a:gd name="adj" fmla="val 15000"/>
            </a:avLst>
          </a:prstGeom>
          <a:solidFill>
            <a:srgbClr val="325FAF"/>
          </a:solidFill>
          <a:ln>
            <a:noFill/>
          </a:ln>
          <a:effectLst>
            <a:outerShdw blurRad="127000" dist="76199" dir="2700000" algn="ctr" rotWithShape="0">
              <a:schemeClr val="accent1">
                <a:alpha val="75000"/>
              </a:schemeClr>
            </a:outerShdw>
          </a:effectLst>
        </p:spPr>
        <p:txBody>
          <a:bodyPr lIns="50800" tIns="50800" bIns="508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0">
                <a:solidFill>
                  <a:srgbClr val="AFDEE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Science Gateway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3" y="5037133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7688" y="1938333"/>
            <a:ext cx="195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7126" y="1150933"/>
            <a:ext cx="2108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8"/>
          <p:cNvSpPr>
            <a:spLocks/>
          </p:cNvSpPr>
          <p:nvPr/>
        </p:nvSpPr>
        <p:spPr bwMode="auto">
          <a:xfrm>
            <a:off x="4906963" y="3538533"/>
            <a:ext cx="1066800" cy="825500"/>
          </a:xfrm>
          <a:prstGeom prst="rect">
            <a:avLst/>
          </a:prstGeom>
          <a:solidFill>
            <a:srgbClr val="FEDF98"/>
          </a:solidFill>
          <a:ln w="25400" cap="flat">
            <a:solidFill>
              <a:srgbClr val="FF0000"/>
            </a:solidFill>
            <a:round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accent1">
                <a:alpha val="75000"/>
              </a:schemeClr>
            </a:outerShdw>
          </a:effectLst>
          <a:extLst/>
        </p:spPr>
        <p:txBody>
          <a:bodyPr lIns="50800" t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GrIDP</a:t>
            </a:r>
            <a:endParaRPr lang="en-US" b="1" dirty="0">
              <a:solidFill>
                <a:schemeClr val="tx1"/>
              </a:solidFill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(</a:t>
            </a:r>
            <a:r>
              <a:rPr lang="en-US" sz="1200" b="1" dirty="0">
                <a:solidFill>
                  <a:schemeClr val="tx1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WAYF</a:t>
            </a:r>
            <a:r>
              <a:rPr lang="en-US" sz="12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(“catch-all”)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500860" y="3589334"/>
            <a:ext cx="1066800" cy="825500"/>
            <a:chOff x="6500860" y="3589334"/>
            <a:chExt cx="1066800" cy="825500"/>
          </a:xfrm>
        </p:grpSpPr>
        <p:sp>
          <p:nvSpPr>
            <p:cNvPr id="15" name="Rectangle 9"/>
            <p:cNvSpPr>
              <a:spLocks/>
            </p:cNvSpPr>
            <p:nvPr/>
          </p:nvSpPr>
          <p:spPr bwMode="auto">
            <a:xfrm>
              <a:off x="6500860" y="3589334"/>
              <a:ext cx="1066800" cy="825500"/>
            </a:xfrm>
            <a:prstGeom prst="rect">
              <a:avLst/>
            </a:prstGeom>
            <a:solidFill>
              <a:srgbClr val="FEDF98"/>
            </a:solidFill>
            <a:ln>
              <a:noFill/>
            </a:ln>
            <a:effectLst>
              <a:outerShdw blurRad="127000" dist="76199" dir="2700000" algn="ctr" rotWithShape="0">
                <a:schemeClr val="accent1">
                  <a:alpha val="75000"/>
                </a:schemeClr>
              </a:outerShdw>
            </a:effectLst>
            <a:ex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latin typeface="+mn-lt"/>
              </a:endParaRPr>
            </a:p>
          </p:txBody>
        </p:sp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02460" y="3752846"/>
              <a:ext cx="850900" cy="496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Oval 11"/>
          <p:cNvSpPr>
            <a:spLocks/>
          </p:cNvSpPr>
          <p:nvPr/>
        </p:nvSpPr>
        <p:spPr bwMode="auto">
          <a:xfrm>
            <a:off x="4024361" y="4897433"/>
            <a:ext cx="977900" cy="533400"/>
          </a:xfrm>
          <a:prstGeom prst="ellipse">
            <a:avLst/>
          </a:prstGeom>
          <a:solidFill>
            <a:srgbClr val="3ECDE0"/>
          </a:solidFill>
          <a:ln>
            <a:noFill/>
          </a:ln>
          <a:effectLst>
            <a:outerShdw blurRad="127000" dist="76199" dir="2700000" algn="ctr" rotWithShape="0">
              <a:schemeClr val="accent1">
                <a:alpha val="75000"/>
              </a:schemeClr>
            </a:outerShdw>
          </a:effectLst>
          <a:extLst/>
        </p:spPr>
        <p:txBody>
          <a:bodyPr lIns="50800" t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chemeClr val="tx1"/>
                </a:solidFill>
                <a:latin typeface="Arial Bold"/>
                <a:ea typeface="ＭＳ Ｐゴシック" charset="0"/>
                <a:cs typeface="Arial Bold"/>
                <a:sym typeface="Arial Bold" charset="0"/>
              </a:rPr>
              <a:t>IDPCT</a:t>
            </a:r>
          </a:p>
        </p:txBody>
      </p:sp>
      <p:sp>
        <p:nvSpPr>
          <p:cNvPr id="18" name="Oval 12"/>
          <p:cNvSpPr>
            <a:spLocks/>
          </p:cNvSpPr>
          <p:nvPr/>
        </p:nvSpPr>
        <p:spPr bwMode="auto">
          <a:xfrm>
            <a:off x="6553249" y="4884733"/>
            <a:ext cx="1041400" cy="533400"/>
          </a:xfrm>
          <a:prstGeom prst="ellipse">
            <a:avLst/>
          </a:prstGeom>
          <a:solidFill>
            <a:srgbClr val="DF8BA7"/>
          </a:solidFill>
          <a:ln>
            <a:noFill/>
          </a:ln>
          <a:effectLst>
            <a:outerShdw blurRad="127000" dist="76199" dir="2700000" algn="ctr" rotWithShape="0">
              <a:schemeClr val="accent1">
                <a:alpha val="75000"/>
              </a:schemeClr>
            </a:outerShdw>
          </a:effectLst>
          <a:extLst/>
        </p:spPr>
        <p:txBody>
          <a:bodyPr lIns="50800" t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dirty="0" err="1"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IDP_y</a:t>
            </a:r>
            <a:endParaRPr lang="en-US" sz="1500" b="0" dirty="0"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19" name="Oval 13"/>
          <p:cNvSpPr>
            <a:spLocks/>
          </p:cNvSpPr>
          <p:nvPr/>
        </p:nvSpPr>
        <p:spPr bwMode="auto">
          <a:xfrm>
            <a:off x="5243561" y="4873616"/>
            <a:ext cx="914400" cy="533400"/>
          </a:xfrm>
          <a:prstGeom prst="ellipse">
            <a:avLst/>
          </a:prstGeom>
          <a:solidFill>
            <a:srgbClr val="E08BA6"/>
          </a:solidFill>
          <a:ln>
            <a:noFill/>
          </a:ln>
          <a:effectLst>
            <a:outerShdw blurRad="127000" dist="76199" dir="2700000" algn="ctr" rotWithShape="0">
              <a:schemeClr val="accent1">
                <a:alpha val="75000"/>
              </a:schemeClr>
            </a:outerShdw>
          </a:effectLst>
          <a:extLst/>
        </p:spPr>
        <p:txBody>
          <a:bodyPr lIns="50800" t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err="1"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IDP_x</a:t>
            </a:r>
            <a:endParaRPr lang="en-US" sz="1400" b="0" dirty="0"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sp>
        <p:nvSpPr>
          <p:cNvPr id="20" name="AutoShape 14"/>
          <p:cNvSpPr>
            <a:spLocks/>
          </p:cNvSpPr>
          <p:nvPr/>
        </p:nvSpPr>
        <p:spPr bwMode="auto">
          <a:xfrm rot="16200000">
            <a:off x="4100561" y="5976933"/>
            <a:ext cx="850900" cy="317500"/>
          </a:xfrm>
          <a:prstGeom prst="roundRect">
            <a:avLst>
              <a:gd name="adj" fmla="val 50000"/>
            </a:avLst>
          </a:prstGeom>
          <a:solidFill>
            <a:srgbClr val="CEFFF5"/>
          </a:solidFill>
          <a:ln>
            <a:noFill/>
          </a:ln>
          <a:effectLst>
            <a:outerShdw blurRad="127000" dist="76199" dir="2700000" algn="ctr" rotWithShape="0">
              <a:schemeClr val="accent1">
                <a:alpha val="75000"/>
              </a:schemeClr>
            </a:outerShdw>
          </a:effectLst>
          <a:extLst/>
        </p:spPr>
        <p:txBody>
          <a:bodyPr lIns="50800" t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chemeClr val="tx1"/>
                </a:solidFill>
                <a:ea typeface="ＭＳ Ｐゴシック" charset="0"/>
                <a:cs typeface="Arial" charset="0"/>
                <a:sym typeface="Arial" charset="0"/>
              </a:rPr>
              <a:t>LDAP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H="1">
            <a:off x="1543051" y="2527295"/>
            <a:ext cx="660400" cy="3138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 rot="10800000">
            <a:off x="4468813" y="2363782"/>
            <a:ext cx="750887" cy="109855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 rot="10800000">
            <a:off x="4459288" y="2354256"/>
            <a:ext cx="2195561" cy="110807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 rot="10800000">
            <a:off x="7034260" y="4437055"/>
            <a:ext cx="0" cy="385764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 rot="10800000" flipH="1">
            <a:off x="4632422" y="4405303"/>
            <a:ext cx="406400" cy="468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 rot="10800000">
            <a:off x="5424449" y="4395778"/>
            <a:ext cx="221719" cy="427041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auto">
          <a:xfrm rot="10800000">
            <a:off x="4532361" y="5411783"/>
            <a:ext cx="9525" cy="295275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grpSp>
        <p:nvGrpSpPr>
          <p:cNvPr id="3" name="Group 2"/>
          <p:cNvGrpSpPr/>
          <p:nvPr/>
        </p:nvGrpSpPr>
        <p:grpSpPr>
          <a:xfrm>
            <a:off x="5535661" y="5443533"/>
            <a:ext cx="317500" cy="1117600"/>
            <a:chOff x="5954761" y="5443533"/>
            <a:chExt cx="317500" cy="1117600"/>
          </a:xfrm>
        </p:grpSpPr>
        <p:sp>
          <p:nvSpPr>
            <p:cNvPr id="21" name="AutoShape 15"/>
            <p:cNvSpPr>
              <a:spLocks/>
            </p:cNvSpPr>
            <p:nvPr/>
          </p:nvSpPr>
          <p:spPr bwMode="auto">
            <a:xfrm rot="16200000">
              <a:off x="5688061" y="5976933"/>
              <a:ext cx="850900" cy="317500"/>
            </a:xfrm>
            <a:prstGeom prst="roundRect">
              <a:avLst>
                <a:gd name="adj" fmla="val 50000"/>
              </a:avLst>
            </a:prstGeom>
            <a:solidFill>
              <a:srgbClr val="ED9EFF"/>
            </a:solidFill>
            <a:ln>
              <a:noFill/>
            </a:ln>
            <a:effectLst>
              <a:outerShdw blurRad="127000" dist="76199" dir="2700000" algn="ctr" rotWithShape="0">
                <a:schemeClr val="accent1">
                  <a:alpha val="75000"/>
                </a:schemeClr>
              </a:outerShdw>
            </a:effectLst>
            <a:extLst/>
          </p:spPr>
          <p:txBody>
            <a:bodyPr lIns="50800" tIns="50800" bIns="508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chemeClr val="tx1"/>
                  </a:solidFill>
                  <a:ea typeface="ＭＳ Ｐゴシック" charset="0"/>
                  <a:cs typeface="Arial" charset="0"/>
                  <a:sym typeface="Arial" charset="0"/>
                </a:rPr>
                <a:t>CAS</a:t>
              </a:r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 rot="10800000">
              <a:off x="6107161" y="5443533"/>
              <a:ext cx="9525" cy="293687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907261" y="5443533"/>
            <a:ext cx="317500" cy="1117600"/>
            <a:chOff x="7580361" y="5443533"/>
            <a:chExt cx="317500" cy="1117600"/>
          </a:xfrm>
        </p:grpSpPr>
        <p:sp>
          <p:nvSpPr>
            <p:cNvPr id="22" name="AutoShape 16"/>
            <p:cNvSpPr>
              <a:spLocks/>
            </p:cNvSpPr>
            <p:nvPr/>
          </p:nvSpPr>
          <p:spPr bwMode="auto">
            <a:xfrm rot="16200000">
              <a:off x="7313661" y="5976933"/>
              <a:ext cx="850900" cy="317500"/>
            </a:xfrm>
            <a:prstGeom prst="roundRect">
              <a:avLst>
                <a:gd name="adj" fmla="val 50000"/>
              </a:avLst>
            </a:prstGeom>
            <a:solidFill>
              <a:srgbClr val="FF9AA0"/>
            </a:solidFill>
            <a:ln>
              <a:noFill/>
            </a:ln>
            <a:effectLst>
              <a:outerShdw blurRad="127000" dist="76199" dir="2700000" algn="ctr" rotWithShape="0">
                <a:schemeClr val="accent1">
                  <a:alpha val="75000"/>
                </a:schemeClr>
              </a:outerShdw>
            </a:effectLst>
            <a:extLst/>
          </p:spPr>
          <p:txBody>
            <a:bodyPr lIns="50800" tIns="50800" bIns="508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chemeClr val="tx1"/>
                  </a:solidFill>
                  <a:ea typeface="ＭＳ Ｐゴシック" charset="0"/>
                  <a:cs typeface="Arial" charset="0"/>
                  <a:sym typeface="Arial" charset="0"/>
                </a:rPr>
                <a:t>.........</a:t>
              </a:r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 rot="10800000">
              <a:off x="7732761" y="5443533"/>
              <a:ext cx="9525" cy="293687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</p:grpSp>
      <p:sp>
        <p:nvSpPr>
          <p:cNvPr id="32" name="Rectangle 26"/>
          <p:cNvSpPr>
            <a:spLocks/>
          </p:cNvSpPr>
          <p:nvPr/>
        </p:nvSpPr>
        <p:spPr bwMode="auto">
          <a:xfrm>
            <a:off x="671513" y="3614733"/>
            <a:ext cx="120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bIns="50800"/>
          <a:lstStyle/>
          <a:p>
            <a:pPr algn="r"/>
            <a:r>
              <a:rPr lang="en-US" sz="1200" b="1" dirty="0">
                <a:solidFill>
                  <a:srgbClr val="000000"/>
                </a:solidFill>
                <a:ea typeface="ＭＳ Ｐゴシック"/>
                <a:cs typeface="Arial" charset="0"/>
                <a:sym typeface="Arial" charset="0"/>
              </a:rPr>
              <a:t>1. </a:t>
            </a:r>
            <a:r>
              <a:rPr lang="en-US" sz="1200" b="1" dirty="0" smtClean="0">
                <a:solidFill>
                  <a:srgbClr val="000000"/>
                </a:solidFill>
                <a:ea typeface="ＭＳ Ｐゴシック"/>
                <a:cs typeface="Arial" charset="0"/>
                <a:sym typeface="Arial" charset="0"/>
              </a:rPr>
              <a:t>Register to a Service</a:t>
            </a:r>
            <a:endParaRPr lang="en-US" sz="1200" b="1" dirty="0">
              <a:solidFill>
                <a:srgbClr val="000000"/>
              </a:solidFill>
              <a:ea typeface="ＭＳ Ｐゴシック"/>
              <a:cs typeface="Arial" charset="0"/>
              <a:sym typeface="Arial" charset="0"/>
            </a:endParaRPr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 rot="10800000">
            <a:off x="1668463" y="5788020"/>
            <a:ext cx="14271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4" name="Rectangle 28"/>
          <p:cNvSpPr>
            <a:spLocks/>
          </p:cNvSpPr>
          <p:nvPr/>
        </p:nvSpPr>
        <p:spPr bwMode="auto">
          <a:xfrm>
            <a:off x="2631425" y="5278433"/>
            <a:ext cx="8509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bIns="50800"/>
          <a:lstStyle/>
          <a:p>
            <a:pPr algn="r"/>
            <a:r>
              <a:rPr lang="en-US" sz="1200" b="1" dirty="0">
                <a:solidFill>
                  <a:srgbClr val="000000"/>
                </a:solidFill>
                <a:ea typeface="ＭＳ Ｐゴシック"/>
                <a:cs typeface="Arial" charset="0"/>
                <a:sym typeface="Arial" charset="0"/>
              </a:rPr>
              <a:t>2. </a:t>
            </a:r>
            <a:r>
              <a:rPr lang="en-US" sz="1200" b="1" dirty="0" smtClean="0">
                <a:solidFill>
                  <a:srgbClr val="000000"/>
                </a:solidFill>
                <a:ea typeface="ＭＳ Ｐゴシック"/>
                <a:cs typeface="Arial" charset="0"/>
                <a:sym typeface="Arial" charset="0"/>
              </a:rPr>
              <a:t>Sign in</a:t>
            </a:r>
            <a:endParaRPr lang="en-US" sz="1200" b="1" dirty="0">
              <a:solidFill>
                <a:srgbClr val="000000"/>
              </a:solidFill>
              <a:ea typeface="ＭＳ Ｐゴシック"/>
              <a:cs typeface="Arial" charset="0"/>
              <a:sym typeface="Arial" charset="0"/>
            </a:endParaRPr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>
            <a:off x="4154488" y="2506658"/>
            <a:ext cx="244475" cy="2316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36" name="Rectangle 30"/>
          <p:cNvSpPr>
            <a:spLocks/>
          </p:cNvSpPr>
          <p:nvPr/>
        </p:nvSpPr>
        <p:spPr bwMode="auto">
          <a:xfrm rot="3307647">
            <a:off x="4208463" y="2617783"/>
            <a:ext cx="1663700" cy="317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50800" tIns="50800" bIns="5080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rgbClr val="FF0B02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Authentication</a:t>
            </a:r>
          </a:p>
        </p:txBody>
      </p:sp>
      <p:sp>
        <p:nvSpPr>
          <p:cNvPr id="37" name="AutoShape 31"/>
          <p:cNvSpPr>
            <a:spLocks/>
          </p:cNvSpPr>
          <p:nvPr/>
        </p:nvSpPr>
        <p:spPr bwMode="auto">
          <a:xfrm>
            <a:off x="4525963" y="1566858"/>
            <a:ext cx="1663700" cy="279400"/>
          </a:xfrm>
          <a:prstGeom prst="leftRightArrow">
            <a:avLst>
              <a:gd name="adj1" fmla="val 56370"/>
              <a:gd name="adj2" fmla="val 116362"/>
            </a:avLst>
          </a:prstGeom>
          <a:solidFill>
            <a:srgbClr val="A388BB"/>
          </a:solidFill>
          <a:ln>
            <a:noFill/>
          </a:ln>
          <a:effectLst>
            <a:outerShdw blurRad="127000" dist="76199" dir="2700000" algn="ctr" rotWithShape="0">
              <a:schemeClr val="accent1">
                <a:alpha val="75000"/>
              </a:schemeClr>
            </a:outerShdw>
          </a:effectLst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0">
              <a:latin typeface="+mn-lt"/>
            </a:endParaRPr>
          </a:p>
        </p:txBody>
      </p:sp>
      <p:cxnSp>
        <p:nvCxnSpPr>
          <p:cNvPr id="38" name="Connettore 7 33"/>
          <p:cNvCxnSpPr>
            <a:cxnSpLocks noChangeShapeType="1"/>
          </p:cNvCxnSpPr>
          <p:nvPr/>
        </p:nvCxnSpPr>
        <p:spPr bwMode="auto">
          <a:xfrm rot="16200000" flipH="1">
            <a:off x="2002682" y="5087933"/>
            <a:ext cx="3009900" cy="38100"/>
          </a:xfrm>
          <a:prstGeom prst="curvedConnector3">
            <a:avLst>
              <a:gd name="adj1" fmla="val 72782"/>
            </a:avLst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Connettore 7 34"/>
          <p:cNvCxnSpPr>
            <a:cxnSpLocks noChangeShapeType="1"/>
          </p:cNvCxnSpPr>
          <p:nvPr/>
        </p:nvCxnSpPr>
        <p:spPr bwMode="auto">
          <a:xfrm rot="5400000">
            <a:off x="3580655" y="3083714"/>
            <a:ext cx="4156075" cy="1947863"/>
          </a:xfrm>
          <a:prstGeom prst="curvedConnector2">
            <a:avLst/>
          </a:prstGeom>
          <a:noFill/>
          <a:ln w="19050" algn="ctr">
            <a:solidFill>
              <a:srgbClr val="2B519A"/>
            </a:solidFill>
            <a:prstDash val="dash"/>
            <a:round/>
            <a:headEnd type="triangle" w="med" len="med"/>
            <a:tailEnd type="triangle" w="med" len="med"/>
          </a:ln>
        </p:spPr>
      </p:cxn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4043411" y="5173658"/>
            <a:ext cx="936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 dirty="0">
                <a:solidFill>
                  <a:schemeClr val="tx1"/>
                </a:solidFill>
              </a:rPr>
              <a:t>(“catch-</a:t>
            </a:r>
            <a:r>
              <a:rPr lang="it-IT" sz="1000" dirty="0" err="1">
                <a:solidFill>
                  <a:schemeClr val="tx1"/>
                </a:solidFill>
              </a:rPr>
              <a:t>all</a:t>
            </a:r>
            <a:r>
              <a:rPr lang="it-IT" sz="1000" dirty="0">
                <a:solidFill>
                  <a:schemeClr val="tx1"/>
                </a:solidFill>
              </a:rPr>
              <a:t>”)</a:t>
            </a:r>
          </a:p>
        </p:txBody>
      </p:sp>
      <p:sp>
        <p:nvSpPr>
          <p:cNvPr id="43" name="Oval 12"/>
          <p:cNvSpPr>
            <a:spLocks/>
          </p:cNvSpPr>
          <p:nvPr/>
        </p:nvSpPr>
        <p:spPr bwMode="auto">
          <a:xfrm>
            <a:off x="7989889" y="4897433"/>
            <a:ext cx="1041400" cy="533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27000" dist="76199" dir="2700000" algn="ctr" rotWithShape="0">
              <a:schemeClr val="accent1">
                <a:alpha val="75000"/>
              </a:schemeClr>
            </a:outerShdw>
          </a:effectLst>
          <a:extLst/>
        </p:spPr>
        <p:txBody>
          <a:bodyPr lIns="50800" tIns="50800" bIns="508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dirty="0" err="1" smtClean="0"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IDP_z</a:t>
            </a:r>
            <a:endParaRPr lang="en-US" sz="1500" b="0" dirty="0">
              <a:latin typeface="Arial Bold" charset="0"/>
              <a:ea typeface="ＭＳ Ｐゴシック" charset="0"/>
              <a:cs typeface="Arial Bold" charset="0"/>
              <a:sym typeface="Arial Bold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307389" y="5430833"/>
            <a:ext cx="317500" cy="1117600"/>
            <a:chOff x="8459789" y="5443533"/>
            <a:chExt cx="317500" cy="1117600"/>
          </a:xfrm>
          <a:solidFill>
            <a:srgbClr val="FF0000"/>
          </a:solidFill>
        </p:grpSpPr>
        <p:sp>
          <p:nvSpPr>
            <p:cNvPr id="44" name="AutoShape 16"/>
            <p:cNvSpPr>
              <a:spLocks/>
            </p:cNvSpPr>
            <p:nvPr/>
          </p:nvSpPr>
          <p:spPr bwMode="auto">
            <a:xfrm rot="16200000">
              <a:off x="8193089" y="5976933"/>
              <a:ext cx="850900" cy="3175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27000" dist="76199" dir="2700000" algn="ctr" rotWithShape="0">
                <a:schemeClr val="accent1">
                  <a:alpha val="75000"/>
                </a:schemeClr>
              </a:outerShdw>
            </a:effectLst>
            <a:extLst/>
          </p:spPr>
          <p:txBody>
            <a:bodyPr lIns="50800" tIns="50800" bIns="508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schemeClr val="tx1"/>
                  </a:solidFill>
                  <a:ea typeface="ＭＳ Ｐゴシック" charset="0"/>
                  <a:cs typeface="Arial" charset="0"/>
                  <a:sym typeface="Arial" charset="0"/>
                </a:rPr>
                <a:t>.........</a:t>
              </a:r>
            </a:p>
          </p:txBody>
        </p:sp>
        <p:sp>
          <p:nvSpPr>
            <p:cNvPr id="45" name="Line 25"/>
            <p:cNvSpPr>
              <a:spLocks noChangeShapeType="1"/>
            </p:cNvSpPr>
            <p:nvPr/>
          </p:nvSpPr>
          <p:spPr bwMode="auto">
            <a:xfrm rot="10800000">
              <a:off x="8612189" y="5443533"/>
              <a:ext cx="9525" cy="293687"/>
            </a:xfrm>
            <a:prstGeom prst="line">
              <a:avLst/>
            </a:prstGeom>
            <a:grpFill/>
            <a:ln w="254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863571" y="3577088"/>
            <a:ext cx="1066800" cy="825500"/>
            <a:chOff x="7863571" y="3577088"/>
            <a:chExt cx="1066800" cy="825500"/>
          </a:xfrm>
        </p:grpSpPr>
        <p:sp>
          <p:nvSpPr>
            <p:cNvPr id="49" name="Rectangle 9"/>
            <p:cNvSpPr>
              <a:spLocks/>
            </p:cNvSpPr>
            <p:nvPr/>
          </p:nvSpPr>
          <p:spPr bwMode="auto">
            <a:xfrm>
              <a:off x="7863571" y="3577088"/>
              <a:ext cx="1066800" cy="825500"/>
            </a:xfrm>
            <a:prstGeom prst="rect">
              <a:avLst/>
            </a:prstGeom>
            <a:solidFill>
              <a:srgbClr val="FEDF98"/>
            </a:solidFill>
            <a:ln>
              <a:noFill/>
            </a:ln>
            <a:effectLst>
              <a:outerShdw blurRad="127000" dist="76199" dir="2700000" algn="ctr" rotWithShape="0">
                <a:schemeClr val="accent1">
                  <a:alpha val="75000"/>
                </a:schemeClr>
              </a:outerShdw>
            </a:effectLst>
            <a:extLst/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b="0">
                <a:latin typeface="+mn-lt"/>
              </a:endParaRPr>
            </a:p>
          </p:txBody>
        </p:sp>
        <p:pic>
          <p:nvPicPr>
            <p:cNvPr id="51" name="Picture 50" descr="Screen shot 2011-09-19 at 7.28.52 A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3732" y="3798094"/>
              <a:ext cx="1023939" cy="400672"/>
            </a:xfrm>
            <a:prstGeom prst="rect">
              <a:avLst/>
            </a:prstGeom>
          </p:spPr>
        </p:pic>
      </p:grpSp>
      <p:sp>
        <p:nvSpPr>
          <p:cNvPr id="53" name="Ovale 35"/>
          <p:cNvSpPr/>
          <p:nvPr/>
        </p:nvSpPr>
        <p:spPr>
          <a:xfrm>
            <a:off x="6436541" y="3496256"/>
            <a:ext cx="1195435" cy="993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0"/>
          </a:p>
        </p:txBody>
      </p:sp>
      <p:sp>
        <p:nvSpPr>
          <p:cNvPr id="40" name="Ovale 35"/>
          <p:cNvSpPr/>
          <p:nvPr/>
        </p:nvSpPr>
        <p:spPr>
          <a:xfrm>
            <a:off x="7796165" y="3496256"/>
            <a:ext cx="1195435" cy="993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0"/>
          </a:p>
        </p:txBody>
      </p:sp>
      <p:sp>
        <p:nvSpPr>
          <p:cNvPr id="54" name="Line 19"/>
          <p:cNvSpPr>
            <a:spLocks noChangeShapeType="1"/>
          </p:cNvSpPr>
          <p:nvPr/>
        </p:nvSpPr>
        <p:spPr bwMode="auto">
          <a:xfrm rot="10800000">
            <a:off x="4502149" y="2354255"/>
            <a:ext cx="3813176" cy="1108078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 rot="10800000">
            <a:off x="8459789" y="4414834"/>
            <a:ext cx="0" cy="385764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43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GARR-IDEM Identity Federation</a:t>
            </a:r>
            <a:br>
              <a:rPr lang="en-US" sz="32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www.idem.garr.it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4" y="1093788"/>
            <a:ext cx="4450044" cy="2766579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dirty="0">
                <a:solidFill>
                  <a:srgbClr val="FF0000"/>
                </a:solidFill>
              </a:rPr>
              <a:t>IDEM </a:t>
            </a:r>
            <a:r>
              <a:rPr lang="it-IT" sz="2000" dirty="0" err="1">
                <a:solidFill>
                  <a:srgbClr val="FF0000"/>
                </a:solidFill>
              </a:rPr>
              <a:t>figures</a:t>
            </a:r>
            <a:r>
              <a:rPr lang="it-IT" sz="2000" dirty="0">
                <a:solidFill>
                  <a:srgbClr val="FF0000"/>
                </a:solidFill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600" dirty="0" smtClean="0"/>
              <a:t>30 </a:t>
            </a:r>
            <a:r>
              <a:rPr lang="it-IT" sz="1600" dirty="0" err="1" smtClean="0"/>
              <a:t>Members</a:t>
            </a:r>
            <a:r>
              <a:rPr lang="it-IT" sz="1600" dirty="0" smtClean="0"/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600" dirty="0" smtClean="0"/>
              <a:t>54 </a:t>
            </a:r>
            <a:r>
              <a:rPr lang="it-IT" sz="1600" dirty="0" err="1"/>
              <a:t>IDentity</a:t>
            </a:r>
            <a:r>
              <a:rPr lang="it-IT" sz="1600" dirty="0"/>
              <a:t> </a:t>
            </a:r>
            <a:r>
              <a:rPr lang="it-IT" sz="1600" dirty="0" smtClean="0"/>
              <a:t>Providers; </a:t>
            </a:r>
            <a:endParaRPr lang="it-IT" sz="16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34 Service Providers;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&gt;</a:t>
            </a:r>
            <a:r>
              <a:rPr lang="en-US" sz="1600" dirty="0"/>
              <a:t>2,700,000 end users (as of October 2010);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FF0000"/>
                </a:solidFill>
              </a:rPr>
              <a:t>~50% of the Italian higher education &amp; research community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EGI Technical Forum - Lyon, France - </a:t>
            </a:r>
            <a:r>
              <a:rPr lang="it-IT" dirty="0" err="1" smtClean="0"/>
              <a:t>September</a:t>
            </a:r>
            <a:r>
              <a:rPr lang="it-IT" dirty="0" smtClean="0"/>
              <a:t> 20, 2011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Riccardo Rotondo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7FC6D-D7F6-A144-A837-3BDFF7724AA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" y="3789040"/>
            <a:ext cx="4524375" cy="255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992" y="3346276"/>
            <a:ext cx="4608512" cy="3467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499992" y="908720"/>
            <a:ext cx="4658300" cy="2909887"/>
            <a:chOff x="4427984" y="836712"/>
            <a:chExt cx="4586287" cy="2909887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27984" y="836712"/>
              <a:ext cx="4586287" cy="29098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" name="CasellaDiTesto 9"/>
            <p:cNvSpPr txBox="1">
              <a:spLocks noChangeArrowheads="1"/>
            </p:cNvSpPr>
            <p:nvPr/>
          </p:nvSpPr>
          <p:spPr bwMode="auto">
            <a:xfrm>
              <a:off x="6483183" y="995137"/>
              <a:ext cx="24010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 dirty="0">
                  <a:solidFill>
                    <a:srgbClr val="FF0000"/>
                  </a:solidFill>
                  <a:latin typeface="Calibri" pitchFamily="34" charset="0"/>
                </a:rPr>
                <a:t>e-</a:t>
              </a:r>
              <a:r>
                <a:rPr lang="it-IT" sz="1600" b="1" dirty="0" err="1">
                  <a:solidFill>
                    <a:srgbClr val="FF0000"/>
                  </a:solidFill>
                  <a:latin typeface="Calibri" pitchFamily="34" charset="0"/>
                </a:rPr>
                <a:t>identified</a:t>
              </a:r>
              <a:r>
                <a:rPr lang="it-IT" sz="1600" b="1" dirty="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lang="it-IT" sz="1600" b="1" dirty="0" err="1">
                  <a:solidFill>
                    <a:srgbClr val="FF0000"/>
                  </a:solidFill>
                  <a:latin typeface="Calibri" pitchFamily="34" charset="0"/>
                </a:rPr>
                <a:t>students</a:t>
              </a:r>
              <a:r>
                <a:rPr lang="it-IT" sz="1600" b="1" dirty="0">
                  <a:solidFill>
                    <a:srgbClr val="FF0000"/>
                  </a:solidFill>
                  <a:latin typeface="Calibri" pitchFamily="34" charset="0"/>
                </a:rPr>
                <a:t> in EU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929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18615" y="-203200"/>
            <a:ext cx="8646023" cy="1143000"/>
          </a:xfrm>
        </p:spPr>
        <p:txBody>
          <a:bodyPr/>
          <a:lstStyle/>
          <a:p>
            <a:pPr algn="r" eaLnBrk="1" hangingPunct="1"/>
            <a:r>
              <a:rPr lang="en-GB" sz="3600" dirty="0" smtClean="0"/>
              <a:t>The CARSI Identity Federation</a:t>
            </a:r>
            <a:br>
              <a:rPr lang="en-GB" sz="3600" dirty="0" smtClean="0"/>
            </a:br>
            <a:r>
              <a:rPr lang="en-GB" sz="1800" dirty="0" smtClean="0"/>
              <a:t>(www.carsi.edu.cn)</a:t>
            </a:r>
            <a:endParaRPr lang="en-GB" sz="1200" dirty="0" smtClean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9784" y="1443046"/>
            <a:ext cx="3888432" cy="4878363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 smtClean="0">
                <a:solidFill>
                  <a:srgbClr val="FF0000"/>
                </a:solidFill>
              </a:rPr>
              <a:t>CARSI </a:t>
            </a:r>
            <a:r>
              <a:rPr lang="it-IT" sz="2800" dirty="0" err="1" smtClean="0">
                <a:solidFill>
                  <a:srgbClr val="FF0000"/>
                </a:solidFill>
              </a:rPr>
              <a:t>figures</a:t>
            </a:r>
            <a:r>
              <a:rPr lang="it-IT" sz="2800" dirty="0" smtClean="0">
                <a:solidFill>
                  <a:srgbClr val="FF0000"/>
                </a:solidFill>
              </a:rPr>
              <a:t>:</a:t>
            </a:r>
            <a:endParaRPr lang="it-IT" sz="2800" dirty="0">
              <a:solidFill>
                <a:srgbClr val="FF0000"/>
              </a:solidFill>
            </a:endParaRPr>
          </a:p>
          <a:p>
            <a:r>
              <a:rPr lang="it-IT" sz="1800" b="0" dirty="0" err="1" smtClean="0"/>
              <a:t>Established</a:t>
            </a:r>
            <a:r>
              <a:rPr lang="it-IT" sz="1800" b="0" dirty="0" smtClean="0"/>
              <a:t> in 2006 and </a:t>
            </a:r>
            <a:r>
              <a:rPr lang="it-IT" sz="1800" b="0" dirty="0" err="1" smtClean="0"/>
              <a:t>managed</a:t>
            </a:r>
            <a:r>
              <a:rPr lang="it-IT" sz="1800" b="0" dirty="0" smtClean="0"/>
              <a:t> by CERNET, </a:t>
            </a:r>
            <a:r>
              <a:rPr lang="it-IT" sz="1800" b="0" dirty="0" err="1" smtClean="0"/>
              <a:t>one</a:t>
            </a:r>
            <a:r>
              <a:rPr lang="it-IT" sz="1800" b="0" dirty="0" smtClean="0"/>
              <a:t> of the </a:t>
            </a:r>
            <a:r>
              <a:rPr lang="it-IT" sz="1800" b="0" dirty="0" err="1" smtClean="0"/>
              <a:t>Chinese</a:t>
            </a:r>
            <a:r>
              <a:rPr lang="it-IT" sz="1800" b="0" dirty="0" smtClean="0"/>
              <a:t> </a:t>
            </a:r>
            <a:r>
              <a:rPr lang="it-IT" sz="1800" b="0" dirty="0" err="1" smtClean="0"/>
              <a:t>NRENs</a:t>
            </a:r>
            <a:r>
              <a:rPr lang="it-IT" sz="1800" b="0" dirty="0" smtClean="0"/>
              <a:t>;</a:t>
            </a:r>
          </a:p>
          <a:p>
            <a:r>
              <a:rPr lang="it-IT" sz="1800" b="0" dirty="0" smtClean="0"/>
              <a:t>33 </a:t>
            </a:r>
            <a:r>
              <a:rPr lang="it-IT" sz="1800" b="0" dirty="0" err="1" smtClean="0"/>
              <a:t>Members</a:t>
            </a:r>
            <a:r>
              <a:rPr lang="it-IT" sz="1800" b="0" dirty="0" smtClean="0"/>
              <a:t> (30 </a:t>
            </a:r>
            <a:r>
              <a:rPr lang="it-IT" sz="1800" b="0" dirty="0" err="1" smtClean="0"/>
              <a:t>Universities</a:t>
            </a:r>
            <a:r>
              <a:rPr lang="it-IT" sz="1800" b="0" dirty="0" smtClean="0"/>
              <a:t> and 3 </a:t>
            </a:r>
            <a:r>
              <a:rPr lang="it-IT" sz="1800" b="0" u="sng" dirty="0" err="1" smtClean="0"/>
              <a:t>Federation</a:t>
            </a:r>
            <a:r>
              <a:rPr lang="it-IT" sz="1800" b="0" u="sng" dirty="0" smtClean="0"/>
              <a:t> </a:t>
            </a:r>
            <a:r>
              <a:rPr lang="it-IT" sz="1800" b="0" u="sng" dirty="0" err="1" smtClean="0"/>
              <a:t>Partners</a:t>
            </a:r>
            <a:r>
              <a:rPr lang="it-IT" sz="1800" b="0" dirty="0" smtClean="0"/>
              <a:t>;</a:t>
            </a:r>
          </a:p>
          <a:p>
            <a:r>
              <a:rPr lang="it-IT" sz="1800" b="0" dirty="0" smtClean="0"/>
              <a:t>28 </a:t>
            </a:r>
            <a:r>
              <a:rPr lang="it-IT" sz="1800" b="0" dirty="0" err="1" smtClean="0"/>
              <a:t>IDentity</a:t>
            </a:r>
            <a:r>
              <a:rPr lang="it-IT" sz="1800" b="0" dirty="0" smtClean="0"/>
              <a:t> Providers;</a:t>
            </a:r>
          </a:p>
          <a:p>
            <a:r>
              <a:rPr lang="it-IT" sz="1800" b="0" dirty="0" smtClean="0"/>
              <a:t>30 </a:t>
            </a:r>
            <a:r>
              <a:rPr lang="it-IT" sz="1800" b="0" dirty="0" err="1" smtClean="0"/>
              <a:t>Servicre</a:t>
            </a:r>
            <a:r>
              <a:rPr lang="it-IT" sz="1800" b="0" dirty="0" smtClean="0"/>
              <a:t> Providers;</a:t>
            </a:r>
            <a:endParaRPr lang="it-IT" sz="1800" b="0" dirty="0"/>
          </a:p>
          <a:p>
            <a:r>
              <a:rPr lang="en-US" sz="1800" b="0" dirty="0" smtClean="0"/>
              <a:t>&gt;700,000 </a:t>
            </a:r>
            <a:r>
              <a:rPr lang="en-US" sz="1800" b="0" dirty="0"/>
              <a:t>end </a:t>
            </a:r>
            <a:r>
              <a:rPr lang="en-US" sz="1800" b="0" dirty="0" smtClean="0"/>
              <a:t>users;</a:t>
            </a:r>
          </a:p>
          <a:p>
            <a:r>
              <a:rPr lang="en-US" sz="1800" b="0" dirty="0" smtClean="0"/>
              <a:t>&gt;30,000 logins since January 2011;</a:t>
            </a:r>
          </a:p>
          <a:p>
            <a:r>
              <a:rPr lang="en-US" sz="1800" b="0" dirty="0" smtClean="0"/>
              <a:t>In progress to go in production mode.</a:t>
            </a:r>
          </a:p>
          <a:p>
            <a:endParaRPr lang="en-US" sz="1800" b="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64059"/>
            <a:ext cx="5105580" cy="45332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3870176" y="1537628"/>
            <a:ext cx="5382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CARSI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CERNET Authentication </a:t>
            </a:r>
            <a:r>
              <a:rPr lang="en-US" dirty="0">
                <a:solidFill>
                  <a:schemeClr val="tx1"/>
                </a:solidFill>
              </a:rPr>
              <a:t>and Resource Sharing Infrastructure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8521700" y="6162661"/>
            <a:ext cx="4699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51B4AC-3175-4847-A0DE-5EFC14B849EF}" type="slidenum">
              <a:rPr lang="en-GB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4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Workflow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EGI Technical Forum - Lyon, France - </a:t>
            </a:r>
            <a:r>
              <a:rPr lang="it-IT" dirty="0" err="1" smtClean="0"/>
              <a:t>September</a:t>
            </a:r>
            <a:r>
              <a:rPr lang="it-IT" dirty="0" smtClean="0"/>
              <a:t> 20, 2011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Riccardo Rotondo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7FC6D-D7F6-A144-A837-3BDFF7724AA7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ate Placeholder 5"/>
          <p:cNvSpPr txBox="1">
            <a:spLocks/>
          </p:cNvSpPr>
          <p:nvPr/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l" defTabSz="449263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2B519A"/>
              </a:buClr>
              <a:buSzPct val="100000"/>
              <a:buFont typeface="Arial" charset="0"/>
              <a:buNone/>
              <a:defRPr sz="12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smtClean="0">
                <a:solidFill>
                  <a:schemeClr val="tx1"/>
                </a:solidFill>
              </a:rPr>
              <a:t>Lyon 2011-09-20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4221163"/>
            <a:ext cx="113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"/>
          <p:cNvSpPr>
            <a:spLocks/>
          </p:cNvSpPr>
          <p:nvPr/>
        </p:nvSpPr>
        <p:spPr bwMode="auto">
          <a:xfrm>
            <a:off x="2320925" y="2208213"/>
            <a:ext cx="3213100" cy="1270000"/>
          </a:xfrm>
          <a:prstGeom prst="roundRect">
            <a:avLst>
              <a:gd name="adj" fmla="val 15000"/>
            </a:avLst>
          </a:prstGeom>
          <a:solidFill>
            <a:srgbClr val="325FAF"/>
          </a:solidFill>
          <a:ln>
            <a:noFill/>
          </a:ln>
          <a:effectLst>
            <a:outerShdw blurRad="127000" dist="76199" dir="2700000" algn="ctr" rotWithShape="0">
              <a:schemeClr val="accent1">
                <a:alpha val="75000"/>
              </a:schemeClr>
            </a:outerShdw>
          </a:effectLst>
        </p:spPr>
        <p:txBody>
          <a:bodyPr lIns="50800" tIns="50800" bIns="508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solidFill>
                  <a:schemeClr val="bg2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Science Gateway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25" y="5129213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1485900"/>
            <a:ext cx="993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2750" y="3021013"/>
            <a:ext cx="195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1692275" y="3522663"/>
            <a:ext cx="925513" cy="1870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0" tIns="0" rIns="0" bIns="0"/>
          <a:lstStyle/>
          <a:p>
            <a:endParaRPr lang="it-IT" b="1">
              <a:solidFill>
                <a:schemeClr val="tx1"/>
              </a:solidFill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>
            <a:off x="1952625" y="3567113"/>
            <a:ext cx="923925" cy="1868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0" tIns="0" rIns="0" bIns="0"/>
          <a:lstStyle/>
          <a:p>
            <a:endParaRPr lang="it-IT" b="1">
              <a:solidFill>
                <a:schemeClr val="tx1"/>
              </a:solidFill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H="1">
            <a:off x="5705475" y="2081213"/>
            <a:ext cx="1789113" cy="395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it-IT" b="1">
              <a:solidFill>
                <a:schemeClr val="tx1"/>
              </a:solidFill>
            </a:endParaRPr>
          </a:p>
        </p:txBody>
      </p:sp>
      <p:sp>
        <p:nvSpPr>
          <p:cNvPr id="17" name="Freeform 10"/>
          <p:cNvSpPr>
            <a:spLocks/>
          </p:cNvSpPr>
          <p:nvPr/>
        </p:nvSpPr>
        <p:spPr bwMode="auto">
          <a:xfrm>
            <a:off x="2259013" y="3573463"/>
            <a:ext cx="1465262" cy="2273300"/>
          </a:xfrm>
          <a:custGeom>
            <a:avLst/>
            <a:gdLst>
              <a:gd name="T0" fmla="*/ 0 w 21600"/>
              <a:gd name="T1" fmla="*/ 2273300 h 21600"/>
              <a:gd name="T2" fmla="*/ 1404345 w 21600"/>
              <a:gd name="T3" fmla="*/ 2021869 h 21600"/>
              <a:gd name="T4" fmla="*/ 146526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lnTo>
                  <a:pt x="20702" y="19211"/>
                </a:lnTo>
                <a:lnTo>
                  <a:pt x="21600" y="0"/>
                </a:ln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it-IT" b="1">
              <a:solidFill>
                <a:schemeClr val="tx1"/>
              </a:solidFill>
            </a:endParaRPr>
          </a:p>
        </p:txBody>
      </p:sp>
      <p:sp>
        <p:nvSpPr>
          <p:cNvPr id="18" name="Rectangle 11"/>
          <p:cNvSpPr>
            <a:spLocks/>
          </p:cNvSpPr>
          <p:nvPr/>
        </p:nvSpPr>
        <p:spPr bwMode="auto">
          <a:xfrm>
            <a:off x="1508125" y="3795713"/>
            <a:ext cx="78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bIns="50800"/>
          <a:lstStyle/>
          <a:p>
            <a:pPr algn="r"/>
            <a:r>
              <a:rPr lang="en-US" sz="1200" b="1">
                <a:solidFill>
                  <a:schemeClr val="tx1"/>
                </a:solidFill>
                <a:ea typeface="ＭＳ Ｐゴシック"/>
                <a:cs typeface="Arial" charset="0"/>
                <a:sym typeface="Arial" charset="0"/>
              </a:rPr>
              <a:t>1. Portal Login</a:t>
            </a:r>
          </a:p>
        </p:txBody>
      </p:sp>
      <p:sp>
        <p:nvSpPr>
          <p:cNvPr id="19" name="Rectangle 12"/>
          <p:cNvSpPr>
            <a:spLocks/>
          </p:cNvSpPr>
          <p:nvPr/>
        </p:nvSpPr>
        <p:spPr bwMode="auto">
          <a:xfrm>
            <a:off x="2282825" y="4545013"/>
            <a:ext cx="105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bIns="50800"/>
          <a:lstStyle/>
          <a:p>
            <a:pPr algn="r"/>
            <a:r>
              <a:rPr lang="en-US" sz="1200" b="1">
                <a:solidFill>
                  <a:schemeClr val="tx1"/>
                </a:solidFill>
                <a:ea typeface="ＭＳ Ｐゴシック"/>
                <a:cs typeface="Arial" charset="0"/>
                <a:sym typeface="Arial" charset="0"/>
              </a:rPr>
              <a:t>2. Actions request</a:t>
            </a:r>
          </a:p>
        </p:txBody>
      </p:sp>
      <p:sp>
        <p:nvSpPr>
          <p:cNvPr id="20" name="Rectangle 13"/>
          <p:cNvSpPr>
            <a:spLocks/>
          </p:cNvSpPr>
          <p:nvPr/>
        </p:nvSpPr>
        <p:spPr bwMode="auto">
          <a:xfrm>
            <a:off x="5965825" y="1725613"/>
            <a:ext cx="105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bIns="50800"/>
          <a:lstStyle/>
          <a:p>
            <a:pPr algn="r"/>
            <a:r>
              <a:rPr lang="en-US" sz="1200" b="1">
                <a:solidFill>
                  <a:schemeClr val="tx1"/>
                </a:solidFill>
                <a:ea typeface="ＭＳ Ｐゴシック"/>
                <a:cs typeface="Arial" charset="0"/>
                <a:sym typeface="Arial" charset="0"/>
              </a:rPr>
              <a:t>4. Get proxy from robot </a:t>
            </a:r>
          </a:p>
        </p:txBody>
      </p:sp>
      <p:sp>
        <p:nvSpPr>
          <p:cNvPr id="21" name="Rectangle 14"/>
          <p:cNvSpPr>
            <a:spLocks/>
          </p:cNvSpPr>
          <p:nvPr/>
        </p:nvSpPr>
        <p:spPr bwMode="auto">
          <a:xfrm>
            <a:off x="5597525" y="3262313"/>
            <a:ext cx="105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bIns="50800"/>
          <a:lstStyle/>
          <a:p>
            <a:pPr algn="r"/>
            <a:r>
              <a:rPr lang="en-US" sz="1200" b="1" dirty="0">
                <a:solidFill>
                  <a:schemeClr val="tx1"/>
                </a:solidFill>
                <a:ea typeface="ＭＳ Ｐゴシック"/>
                <a:cs typeface="Arial" charset="0"/>
                <a:sym typeface="Arial" charset="0"/>
              </a:rPr>
              <a:t>5. Perform </a:t>
            </a:r>
            <a:r>
              <a:rPr lang="en-US" sz="1200" b="1" dirty="0" smtClean="0">
                <a:solidFill>
                  <a:schemeClr val="tx1"/>
                </a:solidFill>
                <a:ea typeface="ＭＳ Ｐゴシック"/>
                <a:cs typeface="Arial" charset="0"/>
                <a:sym typeface="Arial" charset="0"/>
              </a:rPr>
              <a:t>action</a:t>
            </a:r>
            <a:endParaRPr lang="en-US" sz="1200" b="1" dirty="0">
              <a:solidFill>
                <a:schemeClr val="tx1"/>
              </a:solidFill>
              <a:ea typeface="ＭＳ Ｐゴシック"/>
              <a:cs typeface="Arial" charset="0"/>
              <a:sym typeface="Arial" charset="0"/>
            </a:endParaRPr>
          </a:p>
        </p:txBody>
      </p:sp>
      <p:sp>
        <p:nvSpPr>
          <p:cNvPr id="22" name="Rectangle 15"/>
          <p:cNvSpPr>
            <a:spLocks/>
          </p:cNvSpPr>
          <p:nvPr/>
        </p:nvSpPr>
        <p:spPr bwMode="auto">
          <a:xfrm>
            <a:off x="3502025" y="4494213"/>
            <a:ext cx="10541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bIns="50800"/>
          <a:lstStyle/>
          <a:p>
            <a:pPr algn="r"/>
            <a:r>
              <a:rPr lang="en-US" sz="1200" b="1">
                <a:solidFill>
                  <a:schemeClr val="tx1"/>
                </a:solidFill>
                <a:ea typeface="ＭＳ Ｐゴシック"/>
                <a:cs typeface="Arial" charset="0"/>
                <a:sym typeface="Arial" charset="0"/>
              </a:rPr>
              <a:t>6. Results</a:t>
            </a:r>
          </a:p>
        </p:txBody>
      </p:sp>
      <p:sp>
        <p:nvSpPr>
          <p:cNvPr id="23" name="Rectangle 22"/>
          <p:cNvSpPr>
            <a:spLocks/>
          </p:cNvSpPr>
          <p:nvPr/>
        </p:nvSpPr>
        <p:spPr bwMode="auto">
          <a:xfrm>
            <a:off x="7550150" y="3179763"/>
            <a:ext cx="105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bIns="50800"/>
          <a:lstStyle/>
          <a:p>
            <a:r>
              <a:rPr lang="en-US" sz="1200" b="1">
                <a:solidFill>
                  <a:schemeClr val="tx1"/>
                </a:solidFill>
                <a:ea typeface="ＭＳ Ｐゴシック"/>
                <a:cs typeface="Arial" charset="0"/>
                <a:sym typeface="Arial" charset="0"/>
              </a:rPr>
              <a:t>Credentials exchange</a:t>
            </a:r>
          </a:p>
        </p:txBody>
      </p: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5450" y="1277938"/>
            <a:ext cx="1625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1952625" y="1954213"/>
            <a:ext cx="623888" cy="207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0" tIns="0" rIns="0" bIns="0"/>
          <a:lstStyle/>
          <a:p>
            <a:endParaRPr lang="it-IT" b="1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auto">
          <a:xfrm>
            <a:off x="2149475" y="1773238"/>
            <a:ext cx="105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bIns="50800"/>
          <a:lstStyle/>
          <a:p>
            <a:pPr algn="r"/>
            <a:r>
              <a:rPr lang="en-US" sz="1200" b="1">
                <a:solidFill>
                  <a:schemeClr val="tx1"/>
                </a:solidFill>
                <a:ea typeface="ＭＳ Ｐゴシック"/>
                <a:cs typeface="Arial" charset="0"/>
                <a:sym typeface="Arial" charset="0"/>
              </a:rPr>
              <a:t>3. Verify ACL</a:t>
            </a:r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rot="10800000">
            <a:off x="5611813" y="3570288"/>
            <a:ext cx="1624012" cy="1660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it-IT" b="1">
              <a:solidFill>
                <a:schemeClr val="tx1"/>
              </a:solidFill>
            </a:endParaRPr>
          </a:p>
        </p:txBody>
      </p:sp>
      <p:pic>
        <p:nvPicPr>
          <p:cNvPr id="28" name="Immagine 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1725" y="4076700"/>
            <a:ext cx="18208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Line 18"/>
          <p:cNvSpPr>
            <a:spLocks noChangeShapeType="1"/>
          </p:cNvSpPr>
          <p:nvPr/>
        </p:nvSpPr>
        <p:spPr bwMode="auto">
          <a:xfrm flipH="1">
            <a:off x="6883400" y="2711450"/>
            <a:ext cx="1035050" cy="1558925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it-IT" b="1">
              <a:solidFill>
                <a:schemeClr val="tx1"/>
              </a:solidFill>
            </a:endParaRP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7019925" y="1169988"/>
            <a:ext cx="1943100" cy="279400"/>
          </a:xfrm>
          <a:prstGeom prst="roundRect">
            <a:avLst>
              <a:gd name="adj" fmla="val 588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solidFill>
                  <a:schemeClr val="tx1"/>
                </a:solidFill>
                <a:ea typeface="ＭＳ Ｐゴシック"/>
                <a:cs typeface="Arial" charset="0"/>
              </a:rPr>
              <a:t>eTokenServer</a:t>
            </a:r>
          </a:p>
        </p:txBody>
      </p:sp>
      <p:grpSp>
        <p:nvGrpSpPr>
          <p:cNvPr id="31" name="Group 13"/>
          <p:cNvGrpSpPr>
            <a:grpSpLocks/>
          </p:cNvGrpSpPr>
          <p:nvPr/>
        </p:nvGrpSpPr>
        <p:grpSpPr bwMode="auto">
          <a:xfrm>
            <a:off x="6859892" y="4941888"/>
            <a:ext cx="1943100" cy="1947862"/>
            <a:chOff x="1837" y="3022"/>
            <a:chExt cx="816" cy="771"/>
          </a:xfrm>
        </p:grpSpPr>
        <p:grpSp>
          <p:nvGrpSpPr>
            <p:cNvPr id="32" name="Group 14"/>
            <p:cNvGrpSpPr>
              <a:grpSpLocks/>
            </p:cNvGrpSpPr>
            <p:nvPr/>
          </p:nvGrpSpPr>
          <p:grpSpPr bwMode="auto">
            <a:xfrm>
              <a:off x="1837" y="3022"/>
              <a:ext cx="816" cy="771"/>
              <a:chOff x="1728" y="864"/>
              <a:chExt cx="2976" cy="2963"/>
            </a:xfrm>
          </p:grpSpPr>
          <p:pic>
            <p:nvPicPr>
              <p:cNvPr id="37" name="Picture 15" descr="MP00640_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728" y="864"/>
                <a:ext cx="2976" cy="2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16" descr="T3E_OED_anc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544" y="1248"/>
                <a:ext cx="672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17" descr="T3E_OED_anc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696" y="1440"/>
                <a:ext cx="672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18" descr="T3E_OED_anc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544" y="2112"/>
                <a:ext cx="672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19" descr="T3E_OED_anc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456" y="2448"/>
                <a:ext cx="672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33" name="AutoShape 20"/>
            <p:cNvCxnSpPr>
              <a:cxnSpLocks noChangeShapeType="1"/>
            </p:cNvCxnSpPr>
            <p:nvPr/>
          </p:nvCxnSpPr>
          <p:spPr bwMode="auto">
            <a:xfrm>
              <a:off x="2245" y="3195"/>
              <a:ext cx="132" cy="50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chemeClr val="tx2"/>
              </a:solidFill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34" name="AutoShape 21"/>
            <p:cNvCxnSpPr>
              <a:cxnSpLocks noChangeShapeType="1"/>
            </p:cNvCxnSpPr>
            <p:nvPr/>
          </p:nvCxnSpPr>
          <p:spPr bwMode="auto">
            <a:xfrm rot="-5400000">
              <a:off x="2378" y="3343"/>
              <a:ext cx="116" cy="66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chemeClr val="tx2"/>
              </a:solidFill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35" name="AutoShape 22"/>
            <p:cNvCxnSpPr>
              <a:cxnSpLocks noChangeShapeType="1"/>
            </p:cNvCxnSpPr>
            <p:nvPr/>
          </p:nvCxnSpPr>
          <p:spPr bwMode="auto">
            <a:xfrm>
              <a:off x="2245" y="3420"/>
              <a:ext cx="66" cy="87"/>
            </a:xfrm>
            <a:prstGeom prst="bentConnector3">
              <a:avLst>
                <a:gd name="adj1" fmla="val 50000"/>
              </a:avLst>
            </a:prstGeom>
            <a:noFill/>
            <a:ln w="50800">
              <a:solidFill>
                <a:schemeClr val="tx2"/>
              </a:solidFill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36" name="AutoShape 23"/>
            <p:cNvCxnSpPr>
              <a:cxnSpLocks noChangeShapeType="1"/>
            </p:cNvCxnSpPr>
            <p:nvPr/>
          </p:nvCxnSpPr>
          <p:spPr bwMode="auto">
            <a:xfrm rot="-5400000">
              <a:off x="2113" y="3308"/>
              <a:ext cx="79" cy="0"/>
            </a:xfrm>
            <a:prstGeom prst="straightConnector1">
              <a:avLst/>
            </a:prstGeom>
            <a:noFill/>
            <a:ln w="508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19150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fgrid3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8000"/>
          </a:lnSpc>
          <a:spcBef>
            <a:spcPct val="0"/>
          </a:spcBef>
          <a:spcAft>
            <a:spcPct val="0"/>
          </a:spcAft>
          <a:buClr>
            <a:srgbClr val="2B519A"/>
          </a:buClr>
          <a:buSzPct val="100000"/>
          <a:buFont typeface="Arial" charset="0"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8000"/>
          </a:lnSpc>
          <a:spcBef>
            <a:spcPct val="0"/>
          </a:spcBef>
          <a:spcAft>
            <a:spcPct val="0"/>
          </a:spcAft>
          <a:buClr>
            <a:srgbClr val="2B519A"/>
          </a:buClr>
          <a:buSzPct val="100000"/>
          <a:buFont typeface="Arial" charset="0"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infgrid3.thmx</Template>
  <TotalTime>616</TotalTime>
  <Words>1208</Words>
  <Application>Microsoft Macintosh PowerPoint</Application>
  <PresentationFormat>On-screen Show (4:3)</PresentationFormat>
  <Paragraphs>186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infgrid3</vt:lpstr>
      <vt:lpstr>Supporting Identity Federations in Science Gateways</vt:lpstr>
      <vt:lpstr>Outline</vt:lpstr>
      <vt:lpstr>Reference Model</vt:lpstr>
      <vt:lpstr>Motivations</vt:lpstr>
      <vt:lpstr>Federated AAI</vt:lpstr>
      <vt:lpstr>A&amp;A Schema</vt:lpstr>
      <vt:lpstr>The GARR-IDEM Identity Federation (www.idem.garr.it)</vt:lpstr>
      <vt:lpstr>The CARSI Identity Federation (www.carsi.edu.cn)</vt:lpstr>
      <vt:lpstr>Usage Workflow</vt:lpstr>
      <vt:lpstr>Role Mapping</vt:lpstr>
      <vt:lpstr>User Registration</vt:lpstr>
      <vt:lpstr>Implementation</vt:lpstr>
      <vt:lpstr>Current Status</vt:lpstr>
      <vt:lpstr>Conclusions</vt:lpstr>
      <vt:lpstr>Credits &amp; Acknowledgments</vt:lpstr>
    </vt:vector>
  </TitlesOfParts>
  <Company>INFN sez Catania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Riccardo Rotondo</dc:creator>
  <cp:lastModifiedBy>Riccardo Rotondo</cp:lastModifiedBy>
  <cp:revision>23</cp:revision>
  <dcterms:created xsi:type="dcterms:W3CDTF">2011-09-18T16:34:34Z</dcterms:created>
  <dcterms:modified xsi:type="dcterms:W3CDTF">2011-09-19T22:57:36Z</dcterms:modified>
</cp:coreProperties>
</file>