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7B1"/>
    <a:srgbClr val="FFFFFF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6EA0F-FF02-4EE7-8704-6A940D1C4029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D540C-6191-45EE-AAF8-8D5F6FE96B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0F47B1-97D8-4279-8C08-341E7E7600A0}" type="datetimeFigureOut">
              <a:rPr lang="en-US"/>
              <a:pPr>
                <a:defRPr/>
              </a:pPr>
              <a:t>2011-09-20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3E120-02BD-49B5-9B24-94ADBE2A9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 noProof="0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9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0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noProof="0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noProof="0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noProof="0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 noProof="0" smtClean="0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</a:t>
              </a:r>
              <a:endParaRPr lang="en-GB" sz="3200" b="1" noProof="0">
                <a:solidFill>
                  <a:srgbClr val="FFFFFF"/>
                </a:solidFill>
                <a:ea typeface="SimSun" pitchFamily="2" charset="-122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noProof="0" smtClean="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  <a:endParaRPr lang="en-GB" sz="1200" noProof="0">
              <a:solidFill>
                <a:srgbClr val="FFFFFF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noProof="0" smtClean="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  <a:endParaRPr lang="en-GB" sz="1200" noProof="0">
              <a:solidFill>
                <a:srgbClr val="FFFFFF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AE7B19-5581-490F-B140-1124E3466DDD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2010-11-25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Establishing identity in EGI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2FFC-E043-441E-BAC6-E52CFE45F3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GB" noProof="0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noProof="0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noProof="0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noProof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AE16BA-D351-4CD6-B2A7-40FBBD5B1B3B}" type="slidenum">
              <a:rPr lang="en-GB" noProof="0" smtClean="0"/>
              <a:pPr>
                <a:defRPr/>
              </a:pPr>
              <a:t>‹#›</a:t>
            </a:fld>
            <a:endParaRPr lang="en-GB" noProof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noProof="0" smtClean="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  <a:endParaRPr lang="en-GB" sz="1200" noProof="0">
              <a:solidFill>
                <a:srgbClr val="FFFFFF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noProof="0" smtClean="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  <a:endParaRPr lang="en-GB" sz="1200" noProof="0">
              <a:solidFill>
                <a:srgbClr val="FFFFFF"/>
              </a:solidFill>
              <a:ea typeface="SimSun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Service Operations 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dirty="0" smtClean="0">
                <a:latin typeface="Arial" charset="0"/>
                <a:cs typeface="Arial" charset="0"/>
              </a:rPr>
              <a:t>Security Policy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r>
              <a:rPr lang="en-GB" i="1" dirty="0" smtClean="0">
                <a:latin typeface="Arial" charset="0"/>
                <a:cs typeface="Arial" charset="0"/>
              </a:rPr>
              <a:t>the new generalised site operations  security policy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5847655"/>
            <a:ext cx="4794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David </a:t>
            </a:r>
            <a:r>
              <a:rPr lang="en-GB" sz="1200" i="1" dirty="0" err="1" smtClean="0"/>
              <a:t>Groep</a:t>
            </a:r>
            <a:r>
              <a:rPr lang="en-GB" sz="1200" i="1" dirty="0" smtClean="0"/>
              <a:t>,  FOM-</a:t>
            </a:r>
            <a:r>
              <a:rPr lang="en-GB" sz="1200" i="1" dirty="0" err="1" smtClean="0"/>
              <a:t>Nikhef</a:t>
            </a:r>
            <a:r>
              <a:rPr lang="en-GB" sz="1200" i="1" dirty="0" smtClean="0"/>
              <a:t> and NL-NGI for EGI  global task O-E-15</a:t>
            </a:r>
          </a:p>
          <a:p>
            <a:r>
              <a:rPr lang="en-GB" sz="1200" i="1" dirty="0" smtClean="0"/>
              <a:t>This work is supported by EGI-InSPIRE under NA2</a:t>
            </a:r>
            <a:endParaRPr lang="en-GB" sz="1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Ops 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sz="2000" dirty="0" smtClean="0"/>
              <a:t>The Infrastructure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and any Resources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involved may control your access to the IT Infrastructure or Resource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for administrative, operational and security purposes if you fail to comply with these conditions. </a:t>
            </a:r>
          </a:p>
          <a:p>
            <a:pPr marL="457200" indent="-457200">
              <a:buNone/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10</a:t>
            </a:fld>
            <a:endParaRPr lang="en-GB" noProof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(old)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Once upon a time: </a:t>
            </a:r>
            <a:br>
              <a:rPr lang="en-GB" sz="2400" dirty="0" smtClean="0"/>
            </a:br>
            <a:r>
              <a:rPr lang="en-GB" sz="2400" dirty="0" smtClean="0"/>
              <a:t>the Grid Site Operations Policy</a:t>
            </a:r>
          </a:p>
          <a:p>
            <a:r>
              <a:rPr lang="en-GB" sz="2400" dirty="0" smtClean="0"/>
              <a:t>targeted at </a:t>
            </a:r>
            <a:r>
              <a:rPr lang="en-GB" sz="2400" i="1" dirty="0" smtClean="0"/>
              <a:t>sites</a:t>
            </a:r>
            <a:r>
              <a:rPr lang="en-GB" sz="2400" dirty="0" smtClean="0"/>
              <a:t>, being the only</a:t>
            </a:r>
            <a:br>
              <a:rPr lang="en-GB" sz="2400" dirty="0" smtClean="0"/>
            </a:br>
            <a:r>
              <a:rPr lang="en-GB" sz="2400" dirty="0" smtClean="0"/>
              <a:t>providers of resources </a:t>
            </a:r>
            <a:r>
              <a:rPr lang="en-GB" sz="2400" i="1" dirty="0" smtClean="0"/>
              <a:t>and services</a:t>
            </a:r>
          </a:p>
          <a:p>
            <a:r>
              <a:rPr lang="en-GB" sz="2400" dirty="0" smtClean="0"/>
              <a:t>mixed security and operational policy</a:t>
            </a:r>
          </a:p>
          <a:p>
            <a:r>
              <a:rPr lang="en-GB" sz="2400" dirty="0" smtClean="0"/>
              <a:t>with a few procedures thrown in</a:t>
            </a:r>
          </a:p>
          <a:p>
            <a:r>
              <a:rPr lang="en-GB" sz="2400" dirty="0" smtClean="0"/>
              <a:t>part of the security policy framework, </a:t>
            </a:r>
            <a:br>
              <a:rPr lang="en-GB" sz="2400" dirty="0" smtClean="0"/>
            </a:br>
            <a:r>
              <a:rPr lang="en-GB" sz="2400" dirty="0" smtClean="0"/>
              <a:t>but with an explicit request for the </a:t>
            </a:r>
            <a:r>
              <a:rPr lang="en-GB" sz="2400" i="1" dirty="0" smtClean="0"/>
              <a:t>Grid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to ensure compliance by authorized</a:t>
            </a:r>
            <a:br>
              <a:rPr lang="en-GB" sz="2400" dirty="0" smtClean="0"/>
            </a:br>
            <a:r>
              <a:rPr lang="en-GB" sz="2400" dirty="0" smtClean="0"/>
              <a:t>signatories to the agreement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2</a:t>
            </a:fld>
            <a:endParaRPr lang="en-GB" noProof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2150" y="1268760"/>
            <a:ext cx="3186354" cy="417646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Security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New deployment models inspired an </a:t>
            </a:r>
            <a:b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integrated security policy for </a:t>
            </a:r>
            <a:r>
              <a:rPr lang="en-GB" sz="2400" i="1" dirty="0" smtClean="0">
                <a:solidFill>
                  <a:schemeClr val="tx2">
                    <a:lumMod val="75000"/>
                  </a:schemeClr>
                </a:solidFill>
              </a:rPr>
              <a:t>any kind of service</a:t>
            </a: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400" dirty="0" smtClean="0"/>
              <a:t>Generalised policy for services</a:t>
            </a:r>
          </a:p>
          <a:p>
            <a:r>
              <a:rPr lang="en-GB" sz="2400" dirty="0" smtClean="0"/>
              <a:t>Address both physical and virtual systems &amp; sites</a:t>
            </a:r>
          </a:p>
          <a:p>
            <a:r>
              <a:rPr lang="en-GB" sz="2400" dirty="0" smtClean="0"/>
              <a:t>Target resource providers, VM managers, VO operators</a:t>
            </a:r>
          </a:p>
          <a:p>
            <a:r>
              <a:rPr lang="en-GB" sz="2400" dirty="0" smtClean="0"/>
              <a:t>Align with EGI Terminology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But exclude</a:t>
            </a:r>
          </a:p>
          <a:p>
            <a:r>
              <a:rPr lang="en-GB" sz="2400" dirty="0" smtClean="0"/>
              <a:t>Operational items without security implication</a:t>
            </a:r>
          </a:p>
          <a:p>
            <a:r>
              <a:rPr lang="en-GB" sz="2400" dirty="0" smtClean="0"/>
              <a:t>Procedures and technical non-security bits</a:t>
            </a:r>
          </a:p>
          <a:p>
            <a:endParaRPr lang="en-GB" sz="2400" dirty="0" smtClean="0"/>
          </a:p>
          <a:p>
            <a:pPr algn="ctr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And still try to keep it short &amp; sweet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3</a:t>
            </a:fld>
            <a:endParaRPr lang="en-GB" noProof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Approval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Drafted by a small Editorial Team</a:t>
            </a:r>
          </a:p>
          <a:p>
            <a:r>
              <a:rPr lang="en-GB" sz="2400" dirty="0" smtClean="0"/>
              <a:t>Discussed widely in Security Policy Group (SPG) </a:t>
            </a:r>
            <a:br>
              <a:rPr lang="en-GB" sz="2400" dirty="0" smtClean="0"/>
            </a:br>
            <a:r>
              <a:rPr lang="en-GB" sz="2400" dirty="0" smtClean="0"/>
              <a:t>with the NGI representatives and invited experts</a:t>
            </a:r>
          </a:p>
          <a:p>
            <a:r>
              <a:rPr lang="en-GB" sz="2400" dirty="0" smtClean="0"/>
              <a:t>Circulated for Public Comment in June to all NGIs, OMB, and operational bodies</a:t>
            </a:r>
          </a:p>
          <a:p>
            <a:r>
              <a:rPr lang="en-GB" sz="2400" dirty="0" smtClean="0"/>
              <a:t>Few questions received (mainly text clarifications) – </a:t>
            </a:r>
            <a:r>
              <a:rPr lang="en-GB" sz="2400" dirty="0" smtClean="0"/>
              <a:t>have been addressed </a:t>
            </a:r>
            <a:r>
              <a:rPr lang="en-GB" sz="2400" dirty="0" smtClean="0"/>
              <a:t>in the final version</a:t>
            </a:r>
          </a:p>
          <a:p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So, what does the new security policy comprise?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4</a:t>
            </a:fld>
            <a:endParaRPr lang="en-GB" noProof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Preamble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policy is one of a set of documents hat together define the Security Policy [R1].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 smtClean="0"/>
              <a:t>individual document must be considered in conjunction with all the policy documents in the set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5</a:t>
            </a:fld>
            <a:endParaRPr lang="en-GB" noProof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Ops 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By running a Service on the IT Infrastructure, by providing a service that is part of the IT Infrastructure, or retaining state that is related to the IT Infrastructure, either provided as an independent service or hosted in a Resource Centre,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en-US" sz="2000" dirty="0" smtClean="0"/>
              <a:t> agree to the conditions laid down in this document and other referenced documents, which may be revised from time to time.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shall provide and maintain accurate contact information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to the Infrastructure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Organisation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and any Resource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Centres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involved</a:t>
            </a:r>
            <a:r>
              <a:rPr lang="en-US" sz="2000" dirty="0" smtClean="0"/>
              <a:t>, including but not limited to at least one Security Contact who shall respond to enquiries in a timely fashion.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shall comply with all security policies and procedures 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of the Infrastructure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Organisation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and of any Resources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Centres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involved in operating Your service.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6</a:t>
            </a:fld>
            <a:endParaRPr lang="en-GB" noProof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Ops 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Font typeface="+mj-lt"/>
              <a:buAutoNum type="arabicPeriod" startAt="3"/>
            </a:pPr>
            <a:r>
              <a:rPr lang="en-US" sz="2000" dirty="0" smtClean="0"/>
              <a:t>You are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held responsible by the Infrastructure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Organisation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and by any Resource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Centres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involved </a:t>
            </a:r>
            <a:r>
              <a:rPr lang="en-US" sz="2000" dirty="0" smtClean="0"/>
              <a:t>for the safe and secure operation of the Service. You shall not mislead Users regarding the suitability of a Service for their needs, nor mislead the IT Infrastructure, Infrastructure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, or any Resource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involved about your Service. </a:t>
            </a:r>
            <a:br>
              <a:rPr lang="en-US" sz="2000" dirty="0" smtClean="0"/>
            </a:br>
            <a:r>
              <a:rPr lang="en-US" sz="2000" dirty="0" smtClean="0"/>
              <a:t>The Service shall not be detrimental to the IT Infrastructure and any Resource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involved.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 smtClean="0"/>
              <a:t>You should follow IT security best practices that include pro-actively applying software patches, updates or configuration changes related to security.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When notified by the Infrastructure </a:t>
            </a:r>
            <a:r>
              <a:rPr lang="en-US" sz="2000" dirty="0" err="1" smtClean="0">
                <a:solidFill>
                  <a:srgbClr val="C00000"/>
                </a:solidFill>
              </a:rPr>
              <a:t>Organisation</a:t>
            </a:r>
            <a:r>
              <a:rPr lang="en-US" sz="2000" dirty="0" smtClean="0">
                <a:solidFill>
                  <a:srgbClr val="C00000"/>
                </a:solidFill>
              </a:rPr>
              <a:t> or any Resource </a:t>
            </a:r>
            <a:r>
              <a:rPr lang="en-US" sz="2000" dirty="0" err="1" smtClean="0">
                <a:solidFill>
                  <a:srgbClr val="C00000"/>
                </a:solidFill>
              </a:rPr>
              <a:t>Centres</a:t>
            </a:r>
            <a:r>
              <a:rPr lang="en-US" sz="2000" dirty="0" smtClean="0">
                <a:solidFill>
                  <a:srgbClr val="C00000"/>
                </a:solidFill>
              </a:rPr>
              <a:t> involved of software patches, updates or configuration changes required for security, You shall apply these to your services within the specified time period.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7</a:t>
            </a:fld>
            <a:endParaRPr lang="en-GB" noProof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Ops 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sz="2000" dirty="0" smtClean="0"/>
              <a:t>You shall collect and retain sufficient auditing information as defined in the </a:t>
            </a:r>
            <a:r>
              <a:rPr lang="en-US" sz="2000" dirty="0" err="1" smtClean="0"/>
              <a:t>Tracability</a:t>
            </a:r>
            <a:r>
              <a:rPr lang="en-US" sz="2000" dirty="0" smtClean="0"/>
              <a:t> and Logging Policy and procedures, and must assist the Infrastructure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and any Resource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involved in security incident response.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 smtClean="0"/>
              <a:t>You shall use logged information, including information provided to you by Users, other Resource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, Service operations or by the Infrastructure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, only for administrative, operational, accounting, monitoring and security purposes. You shall apply due diligence in maintaining the confidentiality of logged information.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 smtClean="0"/>
              <a:t>Your provisioning of Services shall not in itself create any intellectual property rights in software, information and data provided to your Service or in data generated by your Service.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8</a:t>
            </a:fld>
            <a:endParaRPr lang="en-GB" noProof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Ops Security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en-US" sz="2000" dirty="0" smtClean="0">
                <a:solidFill>
                  <a:srgbClr val="C00000"/>
                </a:solidFill>
              </a:rPr>
              <a:t>Provisioning of Services is at your own risk.</a:t>
            </a:r>
            <a:r>
              <a:rPr lang="en-US" sz="2000" dirty="0" smtClean="0"/>
              <a:t> Any software provided by the Infrastructure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is provided on an as-is basis only, and subject to its own license conditions. There is no guarantee that any procedure applied by the Infrastructure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is correct or sufficient for any particular purpose. The Infrastructure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and other Resource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acting as service hosting providers are not liable for any loss or damage in connection with your participation in the IT Infrastructure. 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000" dirty="0" smtClean="0">
                <a:solidFill>
                  <a:srgbClr val="C00000"/>
                </a:solidFill>
              </a:rPr>
              <a:t>You may control access to Your Service </a:t>
            </a:r>
            <a:r>
              <a:rPr lang="en-US" sz="2000" dirty="0" smtClean="0"/>
              <a:t>for administrative, operational and security purposes and shall inform the affected users if you limit or suspend their access. </a:t>
            </a:r>
            <a:r>
              <a:rPr lang="en-US" sz="2000" dirty="0" smtClean="0">
                <a:solidFill>
                  <a:srgbClr val="C00000"/>
                </a:solidFill>
              </a:rPr>
              <a:t>You shall comply with all relevant incident response procedures regarding the notification of security incidents.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2010-11-25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Establishing identity in EGI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CC367-A798-460D-BDE6-721C6452EC98}" type="slidenum">
              <a:rPr lang="en-GB" noProof="0" smtClean="0"/>
              <a:pPr>
                <a:defRPr/>
              </a:pPr>
              <a:t>9</a:t>
            </a:fld>
            <a:endParaRPr lang="en-GB" noProof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8725</TotalTime>
  <Words>609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Service Operations  Security Policy</vt:lpstr>
      <vt:lpstr>Current (old) policy</vt:lpstr>
      <vt:lpstr>Service Security aims</vt:lpstr>
      <vt:lpstr>Approval Process</vt:lpstr>
      <vt:lpstr>Preamble</vt:lpstr>
      <vt:lpstr>Service Ops Security Policy</vt:lpstr>
      <vt:lpstr>Service Ops Security Policy</vt:lpstr>
      <vt:lpstr>Service Ops Security Policy</vt:lpstr>
      <vt:lpstr>Service Ops Security Policy</vt:lpstr>
      <vt:lpstr>Service Ops Security Policy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davidg</dc:creator>
  <cp:lastModifiedBy>davidg</cp:lastModifiedBy>
  <cp:revision>148</cp:revision>
  <dcterms:created xsi:type="dcterms:W3CDTF">2010-11-05T09:14:57Z</dcterms:created>
  <dcterms:modified xsi:type="dcterms:W3CDTF">2011-09-20T15:00:11Z</dcterms:modified>
</cp:coreProperties>
</file>