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72" r:id="rId4"/>
    <p:sldId id="273" r:id="rId5"/>
    <p:sldId id="274" r:id="rId6"/>
    <p:sldId id="299" r:id="rId7"/>
    <p:sldId id="264" r:id="rId8"/>
    <p:sldId id="268" r:id="rId9"/>
    <p:sldId id="269" r:id="rId10"/>
    <p:sldId id="270" r:id="rId11"/>
    <p:sldId id="287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82" TargetMode="External"/><Relationship Id="rId7" Type="http://schemas.openxmlformats.org/officeDocument/2006/relationships/hyperlink" Target="https://documents.egi.eu/document/71" TargetMode="External"/><Relationship Id="rId2" Type="http://schemas.openxmlformats.org/officeDocument/2006/relationships/hyperlink" Target="https://documents.egi.eu/document/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uments.egi.eu/document/85" TargetMode="External"/><Relationship Id="rId5" Type="http://schemas.openxmlformats.org/officeDocument/2006/relationships/hyperlink" Target="https://documents.egi.eu/document/84" TargetMode="External"/><Relationship Id="rId4" Type="http://schemas.openxmlformats.org/officeDocument/2006/relationships/hyperlink" Target="https://documents.egi.eu/document/8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6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:Memb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4" TargetMode="External"/><Relationship Id="rId2" Type="http://schemas.openxmlformats.org/officeDocument/2006/relationships/hyperlink" Target="https://documents.egi.eu/document/8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s.egi.eu/document/76" TargetMode="External"/><Relationship Id="rId4" Type="http://schemas.openxmlformats.org/officeDocument/2006/relationships/hyperlink" Target="https://documents.egi.eu/document/7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8" TargetMode="External"/><Relationship Id="rId2" Type="http://schemas.openxmlformats.org/officeDocument/2006/relationships/hyperlink" Target="https://documents.egi.eu/document/7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s.egi.eu/document/80" TargetMode="External"/><Relationship Id="rId4" Type="http://schemas.openxmlformats.org/officeDocument/2006/relationships/hyperlink" Target="https://documents.egi.eu/document/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New Security Policies for EGI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EGI Technical Forum</a:t>
            </a:r>
            <a:br>
              <a:rPr lang="en-GB" sz="2400" dirty="0" smtClean="0"/>
            </a:br>
            <a:r>
              <a:rPr lang="en-GB" sz="2400" dirty="0" smtClean="0"/>
              <a:t>Lyon, </a:t>
            </a:r>
            <a:r>
              <a:rPr lang="en-GB" sz="2400" dirty="0" smtClean="0"/>
              <a:t>21 </a:t>
            </a:r>
            <a:r>
              <a:rPr lang="en-GB" sz="2400" dirty="0" smtClean="0"/>
              <a:t>Sep 2011</a:t>
            </a:r>
          </a:p>
          <a:p>
            <a:r>
              <a:rPr lang="en-GB" sz="2400" dirty="0" smtClean="0"/>
              <a:t>David Kelsey, STFC/RAL</a:t>
            </a:r>
            <a:endParaRPr lang="en-GB" sz="2400" dirty="0"/>
          </a:p>
        </p:txBody>
      </p:sp>
      <p:pic>
        <p:nvPicPr>
          <p:cNvPr id="7" name="Picture 6" descr="GridPP_logo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45224"/>
            <a:ext cx="2772920" cy="82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Other policies for all Grid participants: </a:t>
            </a:r>
          </a:p>
          <a:p>
            <a:r>
              <a:rPr lang="en-GB" sz="2400" dirty="0" smtClean="0">
                <a:hlinkClick r:id="rId2" tooltip="https://documents.egi.eu/document/81"/>
              </a:rPr>
              <a:t>Traceability and Logging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3" tooltip="https://documents.egi.eu/document/82"/>
              </a:rPr>
              <a:t>Security Incident Response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4" tooltip="https://documents.egi.eu/document/83"/>
              </a:rPr>
              <a:t>Approval of Certificate Authorities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5" tooltip="https://documents.egi.eu/document/84"/>
              </a:rPr>
              <a:t>Policy on Grid Pilot Jobs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6" tooltip="https://documents.egi.eu/document/85"/>
              </a:rPr>
              <a:t>Grid Policy on the Handling of User-Level Job Accounting Data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smtClean="0"/>
              <a:t>Glossary of terms used in JSPG policy documents: </a:t>
            </a:r>
          </a:p>
          <a:p>
            <a:r>
              <a:rPr lang="en-GB" sz="2400" dirty="0" smtClean="0">
                <a:hlinkClick r:id="rId7" tooltip="https://documents.egi.eu/document/71"/>
              </a:rPr>
              <a:t>Security Policy Glossary of Terms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work </a:t>
            </a:r>
            <a:r>
              <a:rPr lang="en-GB" dirty="0" smtClean="0"/>
              <a:t>plan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612" cy="4525963"/>
          </a:xfrm>
        </p:spPr>
        <p:txBody>
          <a:bodyPr/>
          <a:lstStyle/>
          <a:p>
            <a:r>
              <a:rPr lang="en-GB" dirty="0" smtClean="0"/>
              <a:t>Agreed in Jan 2011 meeting</a:t>
            </a:r>
          </a:p>
          <a:p>
            <a:r>
              <a:rPr lang="en-GB" dirty="0" smtClean="0"/>
              <a:t>Revise old Grid Site Operations Policy</a:t>
            </a:r>
          </a:p>
          <a:p>
            <a:r>
              <a:rPr lang="en-GB" dirty="0" smtClean="0"/>
              <a:t>Extend HEPiX policy on Virtualisation</a:t>
            </a:r>
            <a:endParaRPr lang="en-GB" dirty="0" smtClean="0"/>
          </a:p>
          <a:p>
            <a:r>
              <a:rPr lang="en-GB" dirty="0" smtClean="0"/>
              <a:t>Revise </a:t>
            </a:r>
            <a:r>
              <a:rPr lang="en-GB" dirty="0" smtClean="0"/>
              <a:t>top-level Security </a:t>
            </a:r>
            <a:r>
              <a:rPr lang="en-GB" dirty="0" smtClean="0"/>
              <a:t>Policy</a:t>
            </a:r>
          </a:p>
          <a:p>
            <a:pPr lvl="1"/>
            <a:r>
              <a:rPr lang="en-GB" dirty="0" smtClean="0"/>
              <a:t>modify </a:t>
            </a:r>
            <a:r>
              <a:rPr lang="en-GB" dirty="0" smtClean="0"/>
              <a:t>for the EGI era</a:t>
            </a:r>
          </a:p>
          <a:p>
            <a:pPr lvl="1"/>
            <a:r>
              <a:rPr lang="en-GB" dirty="0" smtClean="0"/>
              <a:t>Important </a:t>
            </a:r>
            <a:r>
              <a:rPr lang="en-GB" dirty="0" smtClean="0"/>
              <a:t>input from others, e.g. </a:t>
            </a:r>
            <a:r>
              <a:rPr lang="en-GB" dirty="0" err="1" smtClean="0"/>
              <a:t>Prace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Extend Data privacy policy</a:t>
            </a:r>
            <a:endParaRPr lang="en-GB" dirty="0" smtClean="0"/>
          </a:p>
          <a:p>
            <a:pPr lvl="1"/>
            <a:r>
              <a:rPr lang="en-GB" dirty="0" smtClean="0"/>
              <a:t>E.g. </a:t>
            </a:r>
            <a:r>
              <a:rPr lang="en-GB" dirty="0" smtClean="0"/>
              <a:t>Include storage accounting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Questions?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EGI SPG</a:t>
            </a:r>
          </a:p>
          <a:p>
            <a:r>
              <a:rPr lang="en-US" dirty="0" smtClean="0"/>
              <a:t>SPG Work Plans 2011</a:t>
            </a:r>
          </a:p>
          <a:p>
            <a:r>
              <a:rPr lang="en-US" dirty="0" smtClean="0"/>
              <a:t>Draft Service Operations Security Policy</a:t>
            </a:r>
          </a:p>
          <a:p>
            <a:r>
              <a:rPr lang="en-US" dirty="0" smtClean="0"/>
              <a:t>Draft Security Policy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the Endorsement and Operation of Virtual Machine Images</a:t>
            </a:r>
          </a:p>
          <a:p>
            <a:r>
              <a:rPr lang="en-US" dirty="0" smtClean="0"/>
              <a:t>Future SPG work</a:t>
            </a:r>
          </a:p>
          <a:p>
            <a:r>
              <a:rPr lang="en-US" dirty="0" smtClean="0"/>
              <a:t>Collaboration with other </a:t>
            </a:r>
            <a:r>
              <a:rPr lang="en-US" dirty="0" smtClean="0"/>
              <a:t>Infrastructures</a:t>
            </a:r>
          </a:p>
          <a:p>
            <a:r>
              <a:rPr lang="en-US" dirty="0" smtClean="0"/>
              <a:t>Discussion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21 Sep 2010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Kelsey/EGI SPG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Security Policy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813995"/>
          </a:xfrm>
        </p:spPr>
        <p:txBody>
          <a:bodyPr/>
          <a:lstStyle/>
          <a:p>
            <a:pPr>
              <a:buNone/>
            </a:pPr>
            <a:r>
              <a:rPr lang="en-GB" sz="2800" i="1" dirty="0" smtClean="0">
                <a:hlinkClick r:id="rId2"/>
              </a:rPr>
              <a:t>https://documents.egi.eu/document/64</a:t>
            </a:r>
            <a:r>
              <a:rPr lang="en-GB" sz="2800" i="1" dirty="0" smtClean="0"/>
              <a:t>   (</a:t>
            </a:r>
            <a:r>
              <a:rPr lang="en-GB" sz="2800" i="1" dirty="0" err="1" smtClean="0"/>
              <a:t>ToR</a:t>
            </a:r>
            <a:r>
              <a:rPr lang="en-GB" sz="2800" i="1" dirty="0" smtClean="0"/>
              <a:t>)</a:t>
            </a:r>
          </a:p>
          <a:p>
            <a:pPr>
              <a:buNone/>
            </a:pPr>
            <a:r>
              <a:rPr lang="en-GB" i="1" dirty="0" smtClean="0"/>
              <a:t>SPG Purpose and Responsibilities</a:t>
            </a:r>
          </a:p>
          <a:p>
            <a:r>
              <a:rPr lang="en-GB" dirty="0" smtClean="0"/>
              <a:t>Develop and maintain Security Policy</a:t>
            </a:r>
          </a:p>
          <a:p>
            <a:pPr lvl="1"/>
            <a:r>
              <a:rPr lang="en-GB" dirty="0" smtClean="0"/>
              <a:t>For use by EGI and NGIs</a:t>
            </a:r>
          </a:p>
          <a:p>
            <a:pPr lvl="1"/>
            <a:r>
              <a:rPr lang="en-GB" dirty="0" smtClean="0"/>
              <a:t>Define expected behaviour of NGIs, Resource Centres, Users and others</a:t>
            </a:r>
          </a:p>
          <a:p>
            <a:pPr lvl="1"/>
            <a:r>
              <a:rPr lang="en-GB" dirty="0" smtClean="0"/>
              <a:t>To facilitate the operation of a secure and trustworthy DCI</a:t>
            </a:r>
          </a:p>
          <a:p>
            <a:r>
              <a:rPr lang="en-GB" dirty="0" smtClean="0"/>
              <a:t>May also provide policy advice on any security matter related to operations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Where possible SPG should prepare simple and general policies</a:t>
            </a:r>
          </a:p>
          <a:p>
            <a:pPr lvl="1"/>
            <a:r>
              <a:rPr lang="en-GB" sz="2400" dirty="0" smtClean="0"/>
              <a:t>Of use to other Grids and DCIs</a:t>
            </a:r>
          </a:p>
          <a:p>
            <a:pPr lvl="1"/>
            <a:r>
              <a:rPr lang="en-GB" sz="2400" dirty="0" smtClean="0"/>
              <a:t>Adoption of common policies eases interoperability</a:t>
            </a:r>
          </a:p>
          <a:p>
            <a:r>
              <a:rPr lang="en-GB" sz="2800" dirty="0" smtClean="0"/>
              <a:t>SPG does not formally approve policy</a:t>
            </a:r>
          </a:p>
          <a:p>
            <a:pPr lvl="1"/>
            <a:r>
              <a:rPr lang="en-GB" sz="2400" dirty="0" smtClean="0"/>
              <a:t>EGI.eu </a:t>
            </a:r>
            <a:r>
              <a:rPr lang="en-GB" sz="2400" dirty="0" smtClean="0"/>
              <a:t>OMB, UB, TCB, EB</a:t>
            </a:r>
            <a:endParaRPr lang="en-GB" sz="2400" dirty="0" smtClean="0"/>
          </a:p>
          <a:p>
            <a:pPr lvl="1"/>
            <a:r>
              <a:rPr lang="en-GB" sz="2400" dirty="0" smtClean="0"/>
              <a:t>And management bodies of NGIs</a:t>
            </a:r>
          </a:p>
          <a:p>
            <a:r>
              <a:rPr lang="en-GB" sz="2800" dirty="0" smtClean="0"/>
              <a:t>Topics for consideration can be specified either by EGI management or SPG</a:t>
            </a:r>
          </a:p>
          <a:p>
            <a:r>
              <a:rPr lang="en-GB" sz="2800" dirty="0" smtClean="0"/>
              <a:t>SPG may create sub-groups (task forces)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i="1" dirty="0" smtClean="0"/>
              <a:t>SPG Membership</a:t>
            </a:r>
          </a:p>
          <a:p>
            <a:r>
              <a:rPr lang="en-GB" sz="2800" dirty="0" smtClean="0"/>
              <a:t>Each </a:t>
            </a:r>
            <a:r>
              <a:rPr lang="en-GB" sz="2800" dirty="0" smtClean="0"/>
              <a:t>participant and associate participant </a:t>
            </a:r>
            <a:r>
              <a:rPr lang="en-GB" sz="2800" dirty="0" smtClean="0"/>
              <a:t>of </a:t>
            </a:r>
            <a:r>
              <a:rPr lang="en-GB" sz="2800" dirty="0" smtClean="0"/>
              <a:t>EGI.eu is entitled to nominate one voting </a:t>
            </a:r>
            <a:r>
              <a:rPr lang="en-GB" sz="2800" dirty="0" smtClean="0"/>
              <a:t>member</a:t>
            </a:r>
            <a:endParaRPr lang="en-GB" sz="2400" dirty="0" smtClean="0"/>
          </a:p>
          <a:p>
            <a:r>
              <a:rPr lang="en-GB" sz="2800" dirty="0" smtClean="0"/>
              <a:t>New </a:t>
            </a:r>
            <a:r>
              <a:rPr lang="en-GB" sz="2800" dirty="0" err="1" smtClean="0"/>
              <a:t>ToR</a:t>
            </a:r>
            <a:r>
              <a:rPr lang="en-GB" sz="2800" dirty="0" smtClean="0"/>
              <a:t> to include external Resource Infrastructure Provider with signed MoU</a:t>
            </a:r>
          </a:p>
          <a:p>
            <a:r>
              <a:rPr lang="en-GB" sz="2800" dirty="0" smtClean="0"/>
              <a:t>In addition, SPG should aim to include expertise in its deliberations from other stakeholders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membership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https://wiki.egi.eu/wiki/SPG:Members</a:t>
            </a:r>
            <a:endParaRPr lang="en-GB" dirty="0" smtClean="0"/>
          </a:p>
          <a:p>
            <a:r>
              <a:rPr lang="en-GB" dirty="0" smtClean="0"/>
              <a:t>14 NGIs represented today</a:t>
            </a:r>
          </a:p>
          <a:p>
            <a:r>
              <a:rPr lang="en-GB" dirty="0" smtClean="0"/>
              <a:t>Is your NGI there</a:t>
            </a:r>
            <a:r>
              <a:rPr lang="en-GB" dirty="0" smtClean="0"/>
              <a:t>?</a:t>
            </a:r>
          </a:p>
          <a:p>
            <a:r>
              <a:rPr lang="en-GB" dirty="0" smtClean="0"/>
              <a:t>Also need participation by other infrastructures, VRCs, security experts, ...</a:t>
            </a:r>
            <a:endParaRPr lang="en-GB" dirty="0" smtClean="0"/>
          </a:p>
          <a:p>
            <a:r>
              <a:rPr lang="en-GB" dirty="0" smtClean="0"/>
              <a:t>Would be good to </a:t>
            </a:r>
            <a:r>
              <a:rPr lang="en-GB" dirty="0" smtClean="0"/>
              <a:t>have full representation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EGI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EGI Security Policy is available at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Top-level Grid Security Policy: </a:t>
            </a:r>
          </a:p>
          <a:p>
            <a:r>
              <a:rPr lang="en-GB" dirty="0" smtClean="0">
                <a:hlinkClick r:id="rId2" tooltip="https://documents.egi.eu/document/86"/>
              </a:rPr>
              <a:t>Grid Security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Users: </a:t>
            </a:r>
          </a:p>
          <a:p>
            <a:r>
              <a:rPr lang="en-GB" dirty="0" smtClean="0">
                <a:hlinkClick r:id="rId3" tooltip="https://documents.egi.eu/document/74"/>
              </a:rPr>
              <a:t>Grid Acceptable Use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Sites: </a:t>
            </a:r>
          </a:p>
          <a:p>
            <a:r>
              <a:rPr lang="en-GB" dirty="0" smtClean="0">
                <a:hlinkClick r:id="rId4" tooltip="https://documents.egi.eu/document/75"/>
              </a:rPr>
              <a:t>Grid Site Operations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5" tooltip="https://documents.egi.eu/document/76"/>
              </a:rPr>
              <a:t>Site Registration Security Policy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For all VOs: </a:t>
            </a:r>
          </a:p>
          <a:p>
            <a:r>
              <a:rPr lang="en-GB" dirty="0" smtClean="0">
                <a:hlinkClick r:id="rId2" tooltip="https://documents.egi.eu/document/77"/>
              </a:rPr>
              <a:t>VO Operations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 tooltip="https://documents.egi.eu/document/78"/>
              </a:rPr>
              <a:t>Virtual Organisation Registration Security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4" tooltip="https://documents.egi.eu/document/79"/>
              </a:rPr>
              <a:t>Virtual Organisation Membership Management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5" tooltip="https://documents.egi.eu/document/80"/>
              </a:rPr>
              <a:t>VO Portal Policy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483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New Security Policies for EGI</vt:lpstr>
      <vt:lpstr>Agenda</vt:lpstr>
      <vt:lpstr>EGI Security Policy Group</vt:lpstr>
      <vt:lpstr>Terms of Ref (2)</vt:lpstr>
      <vt:lpstr>Terms of Ref (3)</vt:lpstr>
      <vt:lpstr>SPG membership</vt:lpstr>
      <vt:lpstr>Current EGI Policy</vt:lpstr>
      <vt:lpstr>Security policies</vt:lpstr>
      <vt:lpstr>Security policies (2)</vt:lpstr>
      <vt:lpstr>Security policies (3)</vt:lpstr>
      <vt:lpstr>SPG work plan 2011</vt:lpstr>
      <vt:lpstr>Slide 12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</dc:creator>
  <cp:lastModifiedBy>Kelsey</cp:lastModifiedBy>
  <cp:revision>104</cp:revision>
  <dcterms:created xsi:type="dcterms:W3CDTF">2010-09-13T13:40:42Z</dcterms:created>
  <dcterms:modified xsi:type="dcterms:W3CDTF">2011-09-20T10:13:26Z</dcterms:modified>
</cp:coreProperties>
</file>