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20"/>
  </p:notesMasterIdLst>
  <p:sldIdLst>
    <p:sldId id="431" r:id="rId4"/>
    <p:sldId id="416" r:id="rId5"/>
    <p:sldId id="436" r:id="rId6"/>
    <p:sldId id="422" r:id="rId7"/>
    <p:sldId id="400" r:id="rId8"/>
    <p:sldId id="399" r:id="rId9"/>
    <p:sldId id="404" r:id="rId10"/>
    <p:sldId id="425" r:id="rId11"/>
    <p:sldId id="426" r:id="rId12"/>
    <p:sldId id="434" r:id="rId13"/>
    <p:sldId id="427" r:id="rId14"/>
    <p:sldId id="428" r:id="rId15"/>
    <p:sldId id="432" r:id="rId16"/>
    <p:sldId id="429" r:id="rId17"/>
    <p:sldId id="437" r:id="rId18"/>
    <p:sldId id="43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 autoAdjust="0"/>
    <p:restoredTop sz="99281" autoAdjust="0"/>
  </p:normalViewPr>
  <p:slideViewPr>
    <p:cSldViewPr>
      <p:cViewPr varScale="1"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/>
      <dgm:t>
        <a:bodyPr/>
        <a:lstStyle/>
        <a:p>
          <a:r>
            <a:rPr lang="en-GB" dirty="0" smtClean="0"/>
            <a:t>Used by Researchers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/>
      <dgm:t>
        <a:bodyPr/>
        <a:lstStyle/>
        <a:p>
          <a:r>
            <a:rPr lang="en-GB" dirty="0" smtClean="0"/>
            <a:t>Gathering New Requirements</a:t>
          </a:r>
          <a:endParaRPr lang="en-GB" dirty="0"/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/>
      <dgm:t>
        <a:bodyPr/>
        <a:lstStyle/>
        <a:p>
          <a:r>
            <a:rPr lang="en-GB" dirty="0" smtClean="0"/>
            <a:t>New Technology Assessed</a:t>
          </a:r>
          <a:endParaRPr lang="en-GB" dirty="0"/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/>
      <dgm:t>
        <a:bodyPr/>
        <a:lstStyle/>
        <a:p>
          <a:r>
            <a:rPr lang="en-GB" dirty="0" smtClean="0"/>
            <a:t>Deployed Infrastructure Services</a:t>
          </a:r>
          <a:endParaRPr lang="en-GB" dirty="0"/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FB821D-3005-44AA-A7BA-5EE65166E439}" type="pres">
      <dgm:prSet presAssocID="{4086724D-26DA-4331-A3F1-B78598743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B79CF3-C1BD-4915-854D-CE3DEC022526}" type="pres">
      <dgm:prSet presAssocID="{30C27CF3-1378-4C7F-ADDD-C3C59703BC32}" presName="dummy" presStyleCnt="0"/>
      <dgm:spPr/>
      <dgm:t>
        <a:bodyPr/>
        <a:lstStyle/>
        <a:p>
          <a:endParaRPr lang="en-GB"/>
        </a:p>
      </dgm:t>
    </dgm:pt>
    <dgm:pt modelId="{3D0C85EA-A364-4AF4-990E-1BC4B09E4B58}" type="pres">
      <dgm:prSet presAssocID="{30C27CF3-1378-4C7F-ADDD-C3C59703BC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68807-E369-4E6F-A363-28A7FECACF93}" type="pres">
      <dgm:prSet presAssocID="{160298BE-D0DD-453A-97FB-2EFE2CB418FA}" presName="sibTrans" presStyleLbl="node1" presStyleIdx="0" presStyleCnt="4"/>
      <dgm:spPr/>
      <dgm:t>
        <a:bodyPr/>
        <a:lstStyle/>
        <a:p>
          <a:endParaRPr lang="en-GB"/>
        </a:p>
      </dgm:t>
    </dgm:pt>
    <dgm:pt modelId="{9BA7CECD-4EC8-4B99-9778-4049BE961D8D}" type="pres">
      <dgm:prSet presAssocID="{FB6FB5CB-CC68-481D-AD69-504CB475B42C}" presName="dummy" presStyleCnt="0"/>
      <dgm:spPr/>
      <dgm:t>
        <a:bodyPr/>
        <a:lstStyle/>
        <a:p>
          <a:endParaRPr lang="en-GB"/>
        </a:p>
      </dgm:t>
    </dgm:pt>
    <dgm:pt modelId="{F61C9349-F176-47C8-BE21-7C4F99462F4D}" type="pres">
      <dgm:prSet presAssocID="{FB6FB5CB-CC68-481D-AD69-504CB475B42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34F62-1945-425B-A943-C0564BA62B0A}" type="pres">
      <dgm:prSet presAssocID="{39B5E08C-AFD3-45C2-A7A8-DBC91D36E930}" presName="sibTrans" presStyleLbl="node1" presStyleIdx="1" presStyleCnt="4"/>
      <dgm:spPr/>
      <dgm:t>
        <a:bodyPr/>
        <a:lstStyle/>
        <a:p>
          <a:endParaRPr lang="en-GB"/>
        </a:p>
      </dgm:t>
    </dgm:pt>
    <dgm:pt modelId="{FA2AB158-C29A-4A99-A38E-1DEC0599DFBA}" type="pres">
      <dgm:prSet presAssocID="{7F4416A7-1859-46F6-8F6C-A86EDAB8ACCA}" presName="dummy" presStyleCnt="0"/>
      <dgm:spPr/>
      <dgm:t>
        <a:bodyPr/>
        <a:lstStyle/>
        <a:p>
          <a:endParaRPr lang="en-GB"/>
        </a:p>
      </dgm:t>
    </dgm:pt>
    <dgm:pt modelId="{469EBAC1-2975-4EEE-9DBE-DD58A0C962C3}" type="pres">
      <dgm:prSet presAssocID="{7F4416A7-1859-46F6-8F6C-A86EDAB8AC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D91A-88B8-4BEA-A2DC-76BD862C4D80}" type="pres">
      <dgm:prSet presAssocID="{EBFE3AD1-98C4-4434-AF96-D9FDB2239517}" presName="sibTrans" presStyleLbl="node1" presStyleIdx="2" presStyleCnt="4"/>
      <dgm:spPr/>
      <dgm:t>
        <a:bodyPr/>
        <a:lstStyle/>
        <a:p>
          <a:endParaRPr lang="en-GB"/>
        </a:p>
      </dgm:t>
    </dgm:pt>
    <dgm:pt modelId="{EF888948-3812-4D4C-9F07-08DB9399E2A4}" type="pres">
      <dgm:prSet presAssocID="{0CE1BDF5-303B-43A1-B6CB-AA8C9DF79EE3}" presName="dummy" presStyleCnt="0"/>
      <dgm:spPr/>
      <dgm:t>
        <a:bodyPr/>
        <a:lstStyle/>
        <a:p>
          <a:endParaRPr lang="en-GB"/>
        </a:p>
      </dgm:t>
    </dgm:pt>
    <dgm:pt modelId="{9215830D-5C31-4375-96B9-4B6A9D83C7BF}" type="pres">
      <dgm:prSet presAssocID="{0CE1BDF5-303B-43A1-B6CB-AA8C9DF79EE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97DC-5D98-41ED-A0B0-C06C8D4E4560}" type="pres">
      <dgm:prSet presAssocID="{BE415C36-6212-409E-93D6-DAFDEF168986}" presName="sibTrans" presStyleLbl="node1" presStyleIdx="3" presStyleCnt="4" custLinFactNeighborX="3913" custLinFactNeighborY="-3662"/>
      <dgm:spPr/>
      <dgm:t>
        <a:bodyPr/>
        <a:lstStyle/>
        <a:p>
          <a:endParaRPr lang="en-GB"/>
        </a:p>
      </dgm:t>
    </dgm:pt>
  </dgm:ptLst>
  <dgm:cxnLst>
    <dgm:cxn modelId="{BF4868BA-F6B8-4EF5-85EE-DCC408B39C1F}" type="presOf" srcId="{39B5E08C-AFD3-45C2-A7A8-DBC91D36E930}" destId="{05434F62-1945-425B-A943-C0564BA62B0A}" srcOrd="0" destOrd="0" presId="urn:microsoft.com/office/officeart/2005/8/layout/cycle1"/>
    <dgm:cxn modelId="{08069765-7040-45A1-8A79-FD97513BB65B}" type="presOf" srcId="{7F4416A7-1859-46F6-8F6C-A86EDAB8ACCA}" destId="{469EBAC1-2975-4EEE-9DBE-DD58A0C962C3}" srcOrd="0" destOrd="0" presId="urn:microsoft.com/office/officeart/2005/8/layout/cycle1"/>
    <dgm:cxn modelId="{2854CE64-165C-417E-AD7F-CF034D0D0007}" type="presOf" srcId="{EBFE3AD1-98C4-4434-AF96-D9FDB2239517}" destId="{B757D91A-88B8-4BEA-A2DC-76BD862C4D80}" srcOrd="0" destOrd="0" presId="urn:microsoft.com/office/officeart/2005/8/layout/cycle1"/>
    <dgm:cxn modelId="{08B4AEBC-0C15-400F-AA98-A1DA86A3797B}" type="presOf" srcId="{FB6FB5CB-CC68-481D-AD69-504CB475B42C}" destId="{F61C9349-F176-47C8-BE21-7C4F99462F4D}" srcOrd="0" destOrd="0" presId="urn:microsoft.com/office/officeart/2005/8/layout/cycle1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6DC82B1A-2EAD-46CB-953A-4E87E71CA03B}" type="presOf" srcId="{0CE1BDF5-303B-43A1-B6CB-AA8C9DF79EE3}" destId="{9215830D-5C31-4375-96B9-4B6A9D83C7BF}" srcOrd="0" destOrd="0" presId="urn:microsoft.com/office/officeart/2005/8/layout/cycle1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1AF2C95A-EC0F-4844-BB48-5D54D9D1930C}" type="presOf" srcId="{30C27CF3-1378-4C7F-ADDD-C3C59703BC32}" destId="{3D0C85EA-A364-4AF4-990E-1BC4B09E4B58}" srcOrd="0" destOrd="0" presId="urn:microsoft.com/office/officeart/2005/8/layout/cycle1"/>
    <dgm:cxn modelId="{BEB33C33-BB53-4B5A-8FD3-BFD497EF6E66}" type="presOf" srcId="{BE415C36-6212-409E-93D6-DAFDEF168986}" destId="{57F597DC-5D98-41ED-A0B0-C06C8D4E4560}" srcOrd="0" destOrd="0" presId="urn:microsoft.com/office/officeart/2005/8/layout/cycle1"/>
    <dgm:cxn modelId="{89EB5749-3543-4FE3-8829-FAC91AA265A9}" srcId="{4086724D-26DA-4331-A3F1-B78598743C15}" destId="{0CE1BDF5-303B-43A1-B6CB-AA8C9DF79EE3}" srcOrd="3" destOrd="0" parTransId="{923F10C6-395E-455F-AE19-7459F8CFE2E8}" sibTransId="{BE415C36-6212-409E-93D6-DAFDEF168986}"/>
    <dgm:cxn modelId="{9CB6A68E-6374-4276-AA55-B2B748970660}" type="presOf" srcId="{4086724D-26DA-4331-A3F1-B78598743C15}" destId="{1FFB821D-3005-44AA-A7BA-5EE65166E439}" srcOrd="0" destOrd="0" presId="urn:microsoft.com/office/officeart/2005/8/layout/cycle1"/>
    <dgm:cxn modelId="{9D3AADA1-B032-4A25-8D22-F804D49FB3D0}" type="presOf" srcId="{160298BE-D0DD-453A-97FB-2EFE2CB418FA}" destId="{46768807-E369-4E6F-A363-28A7FECACF93}" srcOrd="0" destOrd="0" presId="urn:microsoft.com/office/officeart/2005/8/layout/cycle1"/>
    <dgm:cxn modelId="{7B849C5F-FA22-4FCA-A3BA-6E3B0E7568FE}" type="presParOf" srcId="{1FFB821D-3005-44AA-A7BA-5EE65166E439}" destId="{28B79CF3-C1BD-4915-854D-CE3DEC022526}" srcOrd="0" destOrd="0" presId="urn:microsoft.com/office/officeart/2005/8/layout/cycle1"/>
    <dgm:cxn modelId="{A490F089-2481-423F-B125-82C86A9E84F6}" type="presParOf" srcId="{1FFB821D-3005-44AA-A7BA-5EE65166E439}" destId="{3D0C85EA-A364-4AF4-990E-1BC4B09E4B58}" srcOrd="1" destOrd="0" presId="urn:microsoft.com/office/officeart/2005/8/layout/cycle1"/>
    <dgm:cxn modelId="{43EE6F03-38BF-43B3-8895-8F7DDBEBE3C4}" type="presParOf" srcId="{1FFB821D-3005-44AA-A7BA-5EE65166E439}" destId="{46768807-E369-4E6F-A363-28A7FECACF93}" srcOrd="2" destOrd="0" presId="urn:microsoft.com/office/officeart/2005/8/layout/cycle1"/>
    <dgm:cxn modelId="{60B4B529-99BC-4D43-8385-311318ADFDF5}" type="presParOf" srcId="{1FFB821D-3005-44AA-A7BA-5EE65166E439}" destId="{9BA7CECD-4EC8-4B99-9778-4049BE961D8D}" srcOrd="3" destOrd="0" presId="urn:microsoft.com/office/officeart/2005/8/layout/cycle1"/>
    <dgm:cxn modelId="{E0D3588F-3CAF-4502-A04E-3CAD99201457}" type="presParOf" srcId="{1FFB821D-3005-44AA-A7BA-5EE65166E439}" destId="{F61C9349-F176-47C8-BE21-7C4F99462F4D}" srcOrd="4" destOrd="0" presId="urn:microsoft.com/office/officeart/2005/8/layout/cycle1"/>
    <dgm:cxn modelId="{3553977A-5A12-4BFB-B6D4-05BE9A49DBD7}" type="presParOf" srcId="{1FFB821D-3005-44AA-A7BA-5EE65166E439}" destId="{05434F62-1945-425B-A943-C0564BA62B0A}" srcOrd="5" destOrd="0" presId="urn:microsoft.com/office/officeart/2005/8/layout/cycle1"/>
    <dgm:cxn modelId="{78DC0D1E-E525-45E2-B7AC-842F8DF8B2E2}" type="presParOf" srcId="{1FFB821D-3005-44AA-A7BA-5EE65166E439}" destId="{FA2AB158-C29A-4A99-A38E-1DEC0599DFBA}" srcOrd="6" destOrd="0" presId="urn:microsoft.com/office/officeart/2005/8/layout/cycle1"/>
    <dgm:cxn modelId="{6BABBDC7-C94A-4F37-9433-BA12E884CB75}" type="presParOf" srcId="{1FFB821D-3005-44AA-A7BA-5EE65166E439}" destId="{469EBAC1-2975-4EEE-9DBE-DD58A0C962C3}" srcOrd="7" destOrd="0" presId="urn:microsoft.com/office/officeart/2005/8/layout/cycle1"/>
    <dgm:cxn modelId="{1ABBE567-55B4-490D-83A8-17A3C0AE2543}" type="presParOf" srcId="{1FFB821D-3005-44AA-A7BA-5EE65166E439}" destId="{B757D91A-88B8-4BEA-A2DC-76BD862C4D80}" srcOrd="8" destOrd="0" presId="urn:microsoft.com/office/officeart/2005/8/layout/cycle1"/>
    <dgm:cxn modelId="{41EBA0AE-3C1D-4693-A29F-AC263E98F5D6}" type="presParOf" srcId="{1FFB821D-3005-44AA-A7BA-5EE65166E439}" destId="{EF888948-3812-4D4C-9F07-08DB9399E2A4}" srcOrd="9" destOrd="0" presId="urn:microsoft.com/office/officeart/2005/8/layout/cycle1"/>
    <dgm:cxn modelId="{16144775-0B45-4B08-8996-A79F4E770FB9}" type="presParOf" srcId="{1FFB821D-3005-44AA-A7BA-5EE65166E439}" destId="{9215830D-5C31-4375-96B9-4B6A9D83C7BF}" srcOrd="10" destOrd="0" presId="urn:microsoft.com/office/officeart/2005/8/layout/cycle1"/>
    <dgm:cxn modelId="{B3A34B17-5455-47A6-BC8B-C70123F5D0AF}" type="presParOf" srcId="{1FFB821D-3005-44AA-A7BA-5EE65166E439}" destId="{57F597DC-5D98-41ED-A0B0-C06C8D4E45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0C85EA-A364-4AF4-990E-1BC4B09E4B58}">
      <dsp:nvSpPr>
        <dsp:cNvPr id="0" name=""/>
        <dsp:cNvSpPr/>
      </dsp:nvSpPr>
      <dsp:spPr>
        <a:xfrm>
          <a:off x="3003088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Used by Researchers</a:t>
          </a:r>
        </a:p>
      </dsp:txBody>
      <dsp:txXfrm>
        <a:off x="3003088" y="86095"/>
        <a:ext cx="1383200" cy="1383200"/>
      </dsp:txXfrm>
    </dsp:sp>
    <dsp:sp modelId="{46768807-E369-4E6F-A363-28A7FECACF93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48384"/>
            <a:gd name="adj4" fmla="val 20586019"/>
            <a:gd name="adj5" fmla="val 80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C9349-F176-47C8-BE21-7C4F99462F4D}">
      <dsp:nvSpPr>
        <dsp:cNvPr id="0" name=""/>
        <dsp:cNvSpPr/>
      </dsp:nvSpPr>
      <dsp:spPr>
        <a:xfrm>
          <a:off x="3003088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Gathering New Requirements</a:t>
          </a:r>
          <a:endParaRPr lang="en-GB" sz="1800" kern="1200" dirty="0"/>
        </a:p>
      </dsp:txBody>
      <dsp:txXfrm>
        <a:off x="3003088" y="2434912"/>
        <a:ext cx="1383200" cy="1383200"/>
      </dsp:txXfrm>
    </dsp:sp>
    <dsp:sp modelId="{05434F62-1945-425B-A943-C0564BA62B0A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948384"/>
            <a:gd name="adj4" fmla="val 4386019"/>
            <a:gd name="adj5" fmla="val 805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EBAC1-2975-4EEE-9DBE-DD58A0C962C3}">
      <dsp:nvSpPr>
        <dsp:cNvPr id="0" name=""/>
        <dsp:cNvSpPr/>
      </dsp:nvSpPr>
      <dsp:spPr>
        <a:xfrm>
          <a:off x="654271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New Technology Assessed</a:t>
          </a:r>
          <a:endParaRPr lang="en-GB" sz="1800" kern="1200" dirty="0"/>
        </a:p>
      </dsp:txBody>
      <dsp:txXfrm>
        <a:off x="654271" y="2434912"/>
        <a:ext cx="1383200" cy="1383200"/>
      </dsp:txXfrm>
    </dsp:sp>
    <dsp:sp modelId="{B757D91A-88B8-4BEA-A2DC-76BD862C4D80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11348384"/>
            <a:gd name="adj4" fmla="val 9786019"/>
            <a:gd name="adj5" fmla="val 805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5830D-5C31-4375-96B9-4B6A9D83C7BF}">
      <dsp:nvSpPr>
        <dsp:cNvPr id="0" name=""/>
        <dsp:cNvSpPr/>
      </dsp:nvSpPr>
      <dsp:spPr>
        <a:xfrm>
          <a:off x="654271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Deployed Infrastructure Services</a:t>
          </a:r>
          <a:endParaRPr lang="en-GB" sz="1800" kern="1200" dirty="0"/>
        </a:p>
      </dsp:txBody>
      <dsp:txXfrm>
        <a:off x="654271" y="86095"/>
        <a:ext cx="1383200" cy="1383200"/>
      </dsp:txXfrm>
    </dsp:sp>
    <dsp:sp modelId="{57F597DC-5D98-41ED-A0B0-C06C8D4E4560}">
      <dsp:nvSpPr>
        <dsp:cNvPr id="0" name=""/>
        <dsp:cNvSpPr/>
      </dsp:nvSpPr>
      <dsp:spPr>
        <a:xfrm>
          <a:off x="720061" y="-144004"/>
          <a:ext cx="3906130" cy="3906130"/>
        </a:xfrm>
        <a:prstGeom prst="circularArrow">
          <a:avLst>
            <a:gd name="adj1" fmla="val 6905"/>
            <a:gd name="adj2" fmla="val 465597"/>
            <a:gd name="adj3" fmla="val 16748384"/>
            <a:gd name="adj4" fmla="val 15186019"/>
            <a:gd name="adj5" fmla="val 805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9/22/2011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88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329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280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8846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22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pPr>
                <a:defRPr/>
              </a:pPr>
              <a:t>22/09/2011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pPr/>
              <a:t>22/09/2011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EGI Technical Forum 2011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http://tf2011.egi.eu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25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pPr>
                <a:defRPr/>
              </a:pPr>
              <a:t>22/09/2011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=""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pPr>
                <a:defRPr/>
              </a:pPr>
              <a:t>22/09/2011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EGI Technical Forum 2011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http://tf2011.egi.eu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4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EGI Technical Forum 2011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http://tf2011.egi.eu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EGI Technical Forum 2011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http://tf2011.egi.eu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cst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i.eu/indico/sessionDisplay.py?sessionId=65&amp;confId=452#20110921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aaxdz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ena.org/activities/tcs/participants.html" TargetMode="External"/><Relationship Id="rId2" Type="http://schemas.openxmlformats.org/officeDocument/2006/relationships/hyperlink" Target="http://www.igtf.net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egi.eu/user-support/gadgets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blo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user-support/vrc_gateways" TargetMode="External"/><Relationship Id="rId2" Type="http://schemas.openxmlformats.org/officeDocument/2006/relationships/hyperlink" Target="https://www.egi.eu/indico/categoryDisplay.py?categId=21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412776"/>
            <a:ext cx="7668344" cy="2450703"/>
          </a:xfrm>
        </p:spPr>
        <p:txBody>
          <a:bodyPr/>
          <a:lstStyle/>
          <a:p>
            <a:r>
              <a:rPr lang="en-GB" dirty="0" smtClean="0"/>
              <a:t>User Support in </a:t>
            </a:r>
            <a:r>
              <a:rPr lang="en-GB" dirty="0" smtClean="0"/>
              <a:t>EGI</a:t>
            </a:r>
            <a:br>
              <a:rPr lang="en-GB" dirty="0" smtClean="0"/>
            </a:br>
            <a:r>
              <a:rPr lang="en-GB" sz="4000" dirty="0" smtClean="0"/>
              <a:t>Reactive </a:t>
            </a:r>
            <a:r>
              <a:rPr lang="en-GB" sz="4000" dirty="0" smtClean="0"/>
              <a:t>and proactive services</a:t>
            </a:r>
            <a:endParaRPr lang="en-GB" sz="4000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22/09/2011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598168"/>
            <a:ext cx="5832648" cy="13430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Gergely</a:t>
            </a:r>
            <a:r>
              <a:rPr lang="en-GB" dirty="0" smtClean="0"/>
              <a:t> </a:t>
            </a:r>
            <a:r>
              <a:rPr lang="en-GB" dirty="0" err="1" smtClean="0"/>
              <a:t>Sipos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gergely.sipos@egi.eu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NGI-EGI </a:t>
            </a:r>
            <a:r>
              <a:rPr lang="en-GB" dirty="0" err="1" smtClean="0"/>
              <a:t>roadshows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075612" cy="482453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To reach new communities within NGIs</a:t>
            </a:r>
          </a:p>
          <a:p>
            <a:r>
              <a:rPr lang="en-GB" dirty="0" smtClean="0"/>
              <a:t>To harmonise outreach activities within NGIs</a:t>
            </a:r>
          </a:p>
          <a:p>
            <a:r>
              <a:rPr lang="en-GB" dirty="0" smtClean="0"/>
              <a:t>To integrate NGI contributions into outreach activities</a:t>
            </a:r>
          </a:p>
          <a:p>
            <a:r>
              <a:rPr lang="en-GB" dirty="0" smtClean="0"/>
              <a:t>To integrate other community contributions into EGI outreach (e.g. from EMI)</a:t>
            </a:r>
          </a:p>
          <a:p>
            <a:endParaRPr lang="en-GB" dirty="0" smtClean="0"/>
          </a:p>
          <a:p>
            <a:r>
              <a:rPr lang="en-GB" dirty="0" smtClean="0"/>
              <a:t>Run by NGIs, but facilitated by an event model by EGI.eu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Model was introduced and discussed yesterday (11:00 Room R2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  <a:hlinkClick r:id="rId2"/>
              </a:rPr>
              <a:t>link</a:t>
            </a:r>
            <a:r>
              <a:rPr lang="en-GB" dirty="0" smtClean="0">
                <a:solidFill>
                  <a:srgbClr val="FF0000"/>
                </a:solidFill>
              </a:rPr>
              <a:t>)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9654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To investigate and develop some of the key themes emerging from the community</a:t>
            </a:r>
          </a:p>
          <a:p>
            <a:r>
              <a:rPr lang="en-GB" dirty="0" smtClean="0"/>
              <a:t>Interest for 10 topics: </a:t>
            </a:r>
            <a:r>
              <a:rPr lang="en-GB" dirty="0" smtClean="0">
                <a:hlinkClick r:id="rId2"/>
              </a:rPr>
              <a:t>http://go.egi.eu/aaxdz</a:t>
            </a:r>
            <a:endParaRPr lang="en-GB" dirty="0" smtClean="0"/>
          </a:p>
          <a:p>
            <a:r>
              <a:rPr lang="en-GB" dirty="0" smtClean="0"/>
              <a:t>First set of workshops this week:</a:t>
            </a:r>
          </a:p>
          <a:p>
            <a:pPr lvl="1"/>
            <a:r>
              <a:rPr lang="en-GB" dirty="0" smtClean="0"/>
              <a:t>Data Management; Portal technologies; VRCs; EGI/NGI </a:t>
            </a:r>
            <a:r>
              <a:rPr lang="en-GB" dirty="0" err="1" smtClean="0"/>
              <a:t>Roadshows</a:t>
            </a:r>
            <a:endParaRPr lang="en-GB" dirty="0" smtClean="0"/>
          </a:p>
          <a:p>
            <a:r>
              <a:rPr lang="en-GB" dirty="0" smtClean="0"/>
              <a:t>Planning the next set of workshops:</a:t>
            </a:r>
          </a:p>
          <a:p>
            <a:pPr lvl="1"/>
            <a:r>
              <a:rPr lang="en-GB" dirty="0" smtClean="0"/>
              <a:t>One or two topics in conj. With Cracow Grid Workshop </a:t>
            </a:r>
          </a:p>
          <a:p>
            <a:pPr lvl="1"/>
            <a:r>
              <a:rPr lang="en-GB" dirty="0" smtClean="0"/>
              <a:t>Agile software development (with </a:t>
            </a:r>
            <a:r>
              <a:rPr lang="en-GB" dirty="0" err="1" smtClean="0"/>
              <a:t>StratusLab</a:t>
            </a:r>
            <a:r>
              <a:rPr lang="en-GB" dirty="0" smtClean="0"/>
              <a:t> and </a:t>
            </a:r>
            <a:r>
              <a:rPr lang="en-GB" dirty="0" err="1" smtClean="0"/>
              <a:t>SixSq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Workflows (with SHIWA)</a:t>
            </a:r>
          </a:p>
          <a:p>
            <a:pPr lvl="1"/>
            <a:r>
              <a:rPr lang="en-GB" dirty="0" smtClean="0"/>
              <a:t>Portal technologies (in conj. With </a:t>
            </a:r>
            <a:r>
              <a:rPr lang="en-GB" dirty="0" err="1" smtClean="0"/>
              <a:t>HealthGrid</a:t>
            </a:r>
            <a:r>
              <a:rPr lang="en-GB" dirty="0" smtClean="0"/>
              <a:t> 2012)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Host a workshop in your institute or NGI!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Email ucst@egi.eu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Certificates for users and portals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64488" cy="489654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Access to EGI resources requires e-Science certificates:</a:t>
            </a:r>
          </a:p>
          <a:p>
            <a:pPr marL="984250" lvl="1" indent="-360363">
              <a:buFont typeface="+mj-lt"/>
              <a:buAutoNum type="arabicPeriod"/>
            </a:pPr>
            <a:r>
              <a:rPr lang="en-GB" sz="2000" dirty="0" smtClean="0"/>
              <a:t>Most of the existing users have personal certificates from National CAs (</a:t>
            </a:r>
            <a:r>
              <a:rPr lang="en-GB" sz="2000" dirty="0" smtClean="0">
                <a:hlinkClick r:id="rId2"/>
              </a:rPr>
              <a:t>www.igtf.net</a:t>
            </a:r>
            <a:r>
              <a:rPr lang="en-GB" sz="2000" dirty="0" smtClean="0"/>
              <a:t>) </a:t>
            </a:r>
          </a:p>
          <a:p>
            <a:pPr marL="984250" lvl="1" indent="-360363">
              <a:buFont typeface="+mj-lt"/>
              <a:buAutoNum type="arabicPeriod"/>
            </a:pPr>
            <a:r>
              <a:rPr lang="en-GB" sz="2000" dirty="0" err="1" smtClean="0"/>
              <a:t>Terena</a:t>
            </a:r>
            <a:r>
              <a:rPr lang="en-GB" sz="2000" dirty="0" smtClean="0"/>
              <a:t> Online Certificate services are available in many NGIs (</a:t>
            </a:r>
            <a:r>
              <a:rPr lang="en-GB" sz="2000" dirty="0" smtClean="0">
                <a:hlinkClick r:id="rId3"/>
              </a:rPr>
              <a:t>http://www.terena.org/activities/tcs/participants.html</a:t>
            </a:r>
            <a:r>
              <a:rPr lang="en-GB" sz="2000" dirty="0" smtClean="0"/>
              <a:t>)</a:t>
            </a:r>
          </a:p>
          <a:p>
            <a:pPr marL="984250" lvl="1" indent="-360363">
              <a:buFont typeface="+mj-lt"/>
              <a:buAutoNum type="arabicPeriod"/>
            </a:pPr>
            <a:r>
              <a:rPr lang="en-GB" sz="2000" dirty="0" smtClean="0"/>
              <a:t>Some of the national CAs provide robot certificates for portals</a:t>
            </a:r>
          </a:p>
          <a:p>
            <a:r>
              <a:rPr lang="en-GB" sz="2400" dirty="0" smtClean="0"/>
              <a:t>EGI.eu UCST expands </a:t>
            </a:r>
            <a:r>
              <a:rPr lang="en-GB" sz="2400" dirty="0" err="1" smtClean="0"/>
              <a:t>Terena</a:t>
            </a:r>
            <a:r>
              <a:rPr lang="en-GB" sz="2400" dirty="0" smtClean="0"/>
              <a:t> and robot certificate usage by:</a:t>
            </a:r>
          </a:p>
          <a:p>
            <a:pPr marL="984250" lvl="1" indent="-360363"/>
            <a:r>
              <a:rPr lang="en-GB" sz="2000" dirty="0" smtClean="0"/>
              <a:t>Promoting </a:t>
            </a:r>
            <a:r>
              <a:rPr lang="en-GB" sz="2000" dirty="0" err="1" smtClean="0"/>
              <a:t>Terena</a:t>
            </a:r>
            <a:r>
              <a:rPr lang="en-GB" sz="2000" dirty="0" smtClean="0"/>
              <a:t> certificates to NGIs where the service already exists</a:t>
            </a:r>
          </a:p>
          <a:p>
            <a:pPr marL="984250" lvl="1" indent="-360363"/>
            <a:r>
              <a:rPr lang="en-GB" sz="2000" dirty="0" smtClean="0"/>
              <a:t>Developing simple methods for institutes to become “federated identity providers” within </a:t>
            </a:r>
            <a:r>
              <a:rPr lang="en-GB" sz="2000" dirty="0" err="1" smtClean="0"/>
              <a:t>Terena</a:t>
            </a:r>
            <a:endParaRPr lang="en-GB" sz="2000" dirty="0" smtClean="0"/>
          </a:p>
          <a:p>
            <a:pPr marL="984250" lvl="1" indent="-360363"/>
            <a:r>
              <a:rPr lang="en-GB" sz="2000" dirty="0" smtClean="0"/>
              <a:t>Lobbing at national CAs (through NGIs) to introduce robot certificates</a:t>
            </a:r>
            <a:endParaRPr lang="en-GB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Web gadgets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4525963"/>
          </a:xfrm>
        </p:spPr>
        <p:txBody>
          <a:bodyPr/>
          <a:lstStyle/>
          <a:p>
            <a:r>
              <a:rPr lang="en-GB" sz="2800" dirty="0" smtClean="0"/>
              <a:t>An alternative way of offering services on the web</a:t>
            </a:r>
          </a:p>
          <a:p>
            <a:r>
              <a:rPr lang="en-GB" sz="2800" dirty="0" smtClean="0"/>
              <a:t>Benefits</a:t>
            </a:r>
          </a:p>
          <a:p>
            <a:pPr lvl="1"/>
            <a:r>
              <a:rPr lang="en-GB" sz="2400" dirty="0" smtClean="0"/>
              <a:t>Customisability</a:t>
            </a:r>
          </a:p>
          <a:p>
            <a:pPr lvl="1"/>
            <a:r>
              <a:rPr lang="en-GB" sz="2400" dirty="0" smtClean="0"/>
              <a:t>Reusability</a:t>
            </a:r>
          </a:p>
          <a:p>
            <a:pPr lvl="1"/>
            <a:r>
              <a:rPr lang="en-GB" sz="2400" dirty="0" smtClean="0"/>
              <a:t>Compatibility </a:t>
            </a:r>
          </a:p>
          <a:p>
            <a:r>
              <a:rPr lang="en-GB" sz="2800" dirty="0" smtClean="0"/>
              <a:t>Existing gadgets:</a:t>
            </a:r>
          </a:p>
          <a:p>
            <a:pPr lvl="1"/>
            <a:r>
              <a:rPr lang="en-GB" sz="2400" dirty="0" smtClean="0"/>
              <a:t>Application Database</a:t>
            </a:r>
          </a:p>
          <a:p>
            <a:pPr lvl="1"/>
            <a:r>
              <a:rPr lang="en-GB" sz="2400" dirty="0" smtClean="0"/>
              <a:t>Training Marketplace</a:t>
            </a:r>
          </a:p>
          <a:p>
            <a:pPr lvl="1"/>
            <a:r>
              <a:rPr lang="en-GB" sz="2400" dirty="0" smtClean="0"/>
              <a:t>Requirement Tracker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Use and develop EGI gadgets!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Go to </a:t>
            </a:r>
            <a:r>
              <a:rPr lang="en-GB" sz="2800" dirty="0" smtClean="0">
                <a:hlinkClick r:id="rId2"/>
              </a:rPr>
              <a:t>www.egi.eu/user-support/gadgets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916832"/>
            <a:ext cx="3024336" cy="33145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5508" y="1916832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916832"/>
            <a:ext cx="4359771" cy="19779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Dissemination (Marketing)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525963"/>
          </a:xfrm>
        </p:spPr>
        <p:txBody>
          <a:bodyPr/>
          <a:lstStyle/>
          <a:p>
            <a:r>
              <a:rPr lang="en-GB" sz="2800" dirty="0" smtClean="0"/>
              <a:t>Dissemination teams exist in EGI.eu and (some) NGIs</a:t>
            </a:r>
          </a:p>
          <a:p>
            <a:pPr marL="977900" lvl="2"/>
            <a:r>
              <a:rPr lang="en-GB" sz="2000" dirty="0" smtClean="0"/>
              <a:t>EGI Blog (</a:t>
            </a:r>
            <a:r>
              <a:rPr lang="en-GB" sz="2000" dirty="0" smtClean="0">
                <a:hlinkClick r:id="rId3"/>
              </a:rPr>
              <a:t>www.egi.eu/blog</a:t>
            </a:r>
            <a:r>
              <a:rPr lang="en-GB" sz="2000" dirty="0" smtClean="0"/>
              <a:t>) </a:t>
            </a:r>
          </a:p>
          <a:p>
            <a:pPr marL="977900" lvl="2"/>
            <a:r>
              <a:rPr lang="en-GB" sz="2000" dirty="0" smtClean="0"/>
              <a:t>Newsletters</a:t>
            </a:r>
          </a:p>
          <a:p>
            <a:pPr marL="977900" lvl="2"/>
            <a:r>
              <a:rPr lang="en-GB" sz="2000" dirty="0" smtClean="0"/>
              <a:t>Web news</a:t>
            </a:r>
          </a:p>
          <a:p>
            <a:pPr marL="977900" lvl="2"/>
            <a:endParaRPr lang="en-GB" sz="2000" dirty="0" smtClean="0"/>
          </a:p>
          <a:p>
            <a:r>
              <a:rPr lang="en-GB" sz="2800" dirty="0" smtClean="0"/>
              <a:t>A key EC message from EGI-InSPIRE review:</a:t>
            </a:r>
          </a:p>
          <a:p>
            <a:pPr lvl="1"/>
            <a:r>
              <a:rPr lang="en-GB" sz="2400" dirty="0" smtClean="0"/>
              <a:t>A production infrastructure is necessary but it is no longer sufficient for project success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Non-technical activities </a:t>
            </a:r>
            <a:r>
              <a:rPr lang="en-GB" b="1" dirty="0" smtClean="0">
                <a:solidFill>
                  <a:srgbClr val="FF0000"/>
                </a:solidFill>
              </a:rPr>
              <a:t>will be improved and better integrated </a:t>
            </a:r>
            <a:r>
              <a:rPr lang="en-GB" dirty="0" smtClean="0">
                <a:solidFill>
                  <a:srgbClr val="FF0000"/>
                </a:solidFill>
              </a:rPr>
              <a:t>between EGI.eu and the NGIs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Marketing, community outreach, policy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628800"/>
            <a:ext cx="1757941" cy="1872208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7673">
            <a:off x="7555928" y="1921132"/>
            <a:ext cx="1313806" cy="146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38069">
            <a:off x="5187618" y="1904459"/>
            <a:ext cx="1094194" cy="14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4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525963"/>
          </a:xfrm>
        </p:spPr>
        <p:txBody>
          <a:bodyPr/>
          <a:lstStyle/>
          <a:p>
            <a:r>
              <a:rPr lang="en-GB" sz="2800" dirty="0" smtClean="0"/>
              <a:t>Integrated planning for outreach and user support</a:t>
            </a:r>
          </a:p>
          <a:p>
            <a:pPr lvl="1"/>
            <a:r>
              <a:rPr lang="en-GB" sz="2400" dirty="0" smtClean="0"/>
              <a:t>Strategic aims &amp; messages (EGI value proposition)</a:t>
            </a:r>
          </a:p>
          <a:p>
            <a:pPr lvl="1"/>
            <a:r>
              <a:rPr lang="en-GB" sz="2400" dirty="0" smtClean="0"/>
              <a:t>Communication &amp; support (NGI coordinators)</a:t>
            </a:r>
          </a:p>
          <a:p>
            <a:r>
              <a:rPr lang="en-GB" sz="2800" dirty="0" smtClean="0"/>
              <a:t>Need strong implementation</a:t>
            </a:r>
          </a:p>
          <a:p>
            <a:pPr lvl="1"/>
            <a:r>
              <a:rPr lang="en-GB" sz="2400" dirty="0" smtClean="0"/>
              <a:t>The same structures as operations (analysis and evaluation of tools – by EGI.eu and by communities)</a:t>
            </a:r>
          </a:p>
          <a:p>
            <a:pPr lvl="1"/>
            <a:r>
              <a:rPr lang="en-GB" sz="2400" dirty="0" smtClean="0"/>
              <a:t>The same focused, dedicated effort (closer monitoring)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Focus on new communities &amp; </a:t>
            </a:r>
            <a:r>
              <a:rPr lang="en-GB" dirty="0" smtClean="0">
                <a:solidFill>
                  <a:srgbClr val="FF0000"/>
                </a:solidFill>
              </a:rPr>
              <a:t>sustainability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More </a:t>
            </a:r>
            <a:r>
              <a:rPr lang="en-GB" dirty="0" err="1" smtClean="0">
                <a:solidFill>
                  <a:srgbClr val="FF0000"/>
                </a:solidFill>
              </a:rPr>
              <a:t>proactivity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FF0000"/>
                </a:solidFill>
              </a:rPr>
              <a:t>&amp;</a:t>
            </a:r>
            <a:r>
              <a:rPr lang="en-GB" smtClean="0">
                <a:solidFill>
                  <a:srgbClr val="FF0000"/>
                </a:solidFill>
              </a:rPr>
              <a:t> cooperation </a:t>
            </a:r>
            <a:r>
              <a:rPr lang="en-GB" dirty="0" smtClean="0">
                <a:solidFill>
                  <a:srgbClr val="FF0000"/>
                </a:solidFill>
              </a:rPr>
              <a:t>in these fields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ucst@egi.eu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1709" y="1268760"/>
            <a:ext cx="5273832" cy="482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smtClean="0"/>
              <a:t>EGI virtuous </a:t>
            </a:r>
            <a:r>
              <a:rPr lang="en-GB" dirty="0" smtClean="0"/>
              <a:t>cycle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762023589"/>
              </p:ext>
            </p:extLst>
          </p:nvPr>
        </p:nvGraphicFramePr>
        <p:xfrm>
          <a:off x="2167733" y="1700808"/>
          <a:ext cx="50405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111949" y="3212976"/>
            <a:ext cx="1008112" cy="98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20775519">
            <a:off x="189612" y="4524181"/>
            <a:ext cx="4509611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722425">
            <a:off x="178048" y="1674983"/>
            <a:ext cx="451142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1509" y="1412776"/>
            <a:ext cx="15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National</a:t>
            </a:r>
          </a:p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rot="10069378">
            <a:off x="4945970" y="168385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79701" y="1628800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User Communities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1481489">
            <a:off x="4797293" y="4480781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58557" y="4941168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User Communities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15805" y="1484784"/>
            <a:ext cx="3600400" cy="18094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b="1" dirty="0" smtClean="0"/>
              <a:t>European Grid Infrastructure</a:t>
            </a:r>
          </a:p>
          <a:p>
            <a:pPr algn="ctr"/>
            <a:r>
              <a:rPr lang="en-GB" b="1" dirty="0" smtClean="0"/>
              <a:t>Ecosystem</a:t>
            </a:r>
            <a:endParaRPr lang="en-GB" b="1" dirty="0"/>
          </a:p>
        </p:txBody>
      </p:sp>
      <p:sp>
        <p:nvSpPr>
          <p:cNvPr id="11" name="Left-Right Arrow 10"/>
          <p:cNvSpPr/>
          <p:nvPr/>
        </p:nvSpPr>
        <p:spPr>
          <a:xfrm rot="20684914">
            <a:off x="6314804" y="2026585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2" name="Left-Right Arrow 21"/>
          <p:cNvSpPr/>
          <p:nvPr/>
        </p:nvSpPr>
        <p:spPr>
          <a:xfrm rot="852043">
            <a:off x="1378687" y="1896853"/>
            <a:ext cx="1555715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r>
              <a:rPr lang="en-GB" dirty="0" smtClean="0"/>
              <a:t> &amp; OLAs</a:t>
            </a: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6305090">
            <a:off x="6598661" y="4677115"/>
            <a:ext cx="484632" cy="7060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1669" y="5272688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dirty="0"/>
              <a:t>Technology Providers</a:t>
            </a:r>
          </a:p>
        </p:txBody>
      </p:sp>
      <p:sp>
        <p:nvSpPr>
          <p:cNvPr id="33" name="Curved Down Arrow 32"/>
          <p:cNvSpPr/>
          <p:nvPr/>
        </p:nvSpPr>
        <p:spPr>
          <a:xfrm rot="20823461">
            <a:off x="858829" y="4492132"/>
            <a:ext cx="2267840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9914485">
            <a:off x="1351246" y="5416492"/>
            <a:ext cx="2120028" cy="486807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0569030">
            <a:off x="1438282" y="4945243"/>
            <a:ext cx="1561367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MoUs</a:t>
            </a:r>
            <a:r>
              <a:rPr lang="en-GB" dirty="0"/>
              <a:t> &amp; SLAs</a:t>
            </a:r>
          </a:p>
        </p:txBody>
      </p:sp>
      <p:sp>
        <p:nvSpPr>
          <p:cNvPr id="4" name="TextBox 3"/>
          <p:cNvSpPr txBox="1"/>
          <p:nvPr/>
        </p:nvSpPr>
        <p:spPr>
          <a:xfrm rot="900000">
            <a:off x="6647049" y="488404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LoIs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8024" y="1340768"/>
            <a:ext cx="4283968" cy="47525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45173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020" y="115541"/>
            <a:ext cx="6823484" cy="865187"/>
          </a:xfrm>
        </p:spPr>
        <p:txBody>
          <a:bodyPr/>
          <a:lstStyle/>
          <a:p>
            <a:r>
              <a:rPr lang="en-US" sz="4000" dirty="0" smtClean="0"/>
              <a:t>Stakeholders of user support</a:t>
            </a:r>
            <a:endParaRPr lang="en-GB" sz="4000" dirty="0"/>
          </a:p>
        </p:txBody>
      </p:sp>
      <p:sp>
        <p:nvSpPr>
          <p:cNvPr id="52" name="Rounded Rectangle 51"/>
          <p:cNvSpPr/>
          <p:nvPr/>
        </p:nvSpPr>
        <p:spPr>
          <a:xfrm>
            <a:off x="4499991" y="1124744"/>
            <a:ext cx="4644009" cy="5112568"/>
          </a:xfrm>
          <a:prstGeom prst="roundRect">
            <a:avLst>
              <a:gd name="adj" fmla="val 89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142782" y="1431603"/>
            <a:ext cx="3565123" cy="4659952"/>
            <a:chOff x="107504" y="1405599"/>
            <a:chExt cx="3745869" cy="4659952"/>
          </a:xfrm>
        </p:grpSpPr>
        <p:sp>
          <p:nvSpPr>
            <p:cNvPr id="56" name="Rounded Rectangle 55"/>
            <p:cNvSpPr/>
            <p:nvPr/>
          </p:nvSpPr>
          <p:spPr>
            <a:xfrm>
              <a:off x="107504" y="1405599"/>
              <a:ext cx="3600400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79512" y="1477607"/>
              <a:ext cx="3600400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251520" y="1549615"/>
              <a:ext cx="3600400" cy="38164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83568" y="2333319"/>
              <a:ext cx="2880320" cy="27446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55576" y="2405327"/>
              <a:ext cx="2880320" cy="27446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844352" y="2504563"/>
              <a:ext cx="2880320" cy="27446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9" name="Picture 3" descr="C:\Users\SteveB\AppData\Local\Microsoft\Windows\Temporary Internet Files\Content.IE5\FW7TDGG8\MC90033407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602" y="2917767"/>
              <a:ext cx="495086" cy="62623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" descr="C:\Users\SteveB\AppData\Local\Microsoft\Windows\Temporary Internet Files\Content.IE5\ABIUK6CD\MC90020005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997887"/>
              <a:ext cx="399659" cy="7167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5" descr="C:\Users\SteveB\AppData\Local\Microsoft\Windows\Temporary Internet Files\Content.IE5\FW7TDGG8\MC9003657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139273"/>
              <a:ext cx="609675" cy="5807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6" descr="C:\Users\SteveB\AppData\Local\Microsoft\Windows\Temporary Internet Files\Content.IE5\OI3FY8OH\MC900129886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160" y="2899394"/>
              <a:ext cx="651042" cy="6510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208941" y="5419220"/>
              <a:ext cx="3644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Different user types collaborate within a research group</a:t>
              </a:r>
              <a:endParaRPr lang="en-GB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483768" y="4645959"/>
              <a:ext cx="961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Research leader</a:t>
              </a:r>
              <a:endParaRPr lang="en-GB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25161" y="3493831"/>
              <a:ext cx="1170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Researchers and scientists</a:t>
              </a:r>
              <a:endParaRPr lang="en-GB" sz="1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11760" y="3474667"/>
              <a:ext cx="1011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Application</a:t>
              </a:r>
            </a:p>
            <a:p>
              <a:r>
                <a:rPr lang="en-US" sz="1400" dirty="0" smtClean="0"/>
                <a:t>developers</a:t>
              </a:r>
              <a:endParaRPr lang="en-GB" sz="1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33998" y="4645959"/>
              <a:ext cx="1377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Local System administrators</a:t>
              </a:r>
              <a:endParaRPr lang="en-GB" sz="14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66310" y="1737520"/>
              <a:ext cx="325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Scientific communities</a:t>
              </a:r>
              <a:endParaRPr lang="en-GB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379699" y="2485719"/>
              <a:ext cx="1656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Research group</a:t>
              </a:r>
              <a:endParaRPr lang="en-GB" b="1" dirty="0"/>
            </a:p>
          </p:txBody>
        </p:sp>
      </p:grpSp>
      <p:sp>
        <p:nvSpPr>
          <p:cNvPr id="97" name="Rounded Rectangle 96"/>
          <p:cNvSpPr/>
          <p:nvPr/>
        </p:nvSpPr>
        <p:spPr>
          <a:xfrm>
            <a:off x="5004048" y="1340768"/>
            <a:ext cx="1584176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EGI.eu User Community Support Team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88" y="1045100"/>
            <a:ext cx="933925" cy="119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5364088" y="1063769"/>
            <a:ext cx="1485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EGI dissemination</a:t>
            </a:r>
            <a:endParaRPr lang="en-GB" sz="1200" dirty="0"/>
          </a:p>
        </p:txBody>
      </p:sp>
      <p:sp>
        <p:nvSpPr>
          <p:cNvPr id="94" name="Left-Right Arrow 93"/>
          <p:cNvSpPr/>
          <p:nvPr/>
        </p:nvSpPr>
        <p:spPr>
          <a:xfrm>
            <a:off x="3779912" y="1988840"/>
            <a:ext cx="115212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ounded Rectangle 102"/>
          <p:cNvSpPr/>
          <p:nvPr/>
        </p:nvSpPr>
        <p:spPr>
          <a:xfrm>
            <a:off x="6948264" y="2780928"/>
            <a:ext cx="1728192" cy="17281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EGI User Community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Support Services</a:t>
            </a:r>
            <a:endParaRPr lang="en-GB" sz="1400" b="1" i="1" dirty="0" smtClean="0">
              <a:solidFill>
                <a:schemeClr val="tx1"/>
              </a:solidFill>
            </a:endParaRPr>
          </a:p>
        </p:txBody>
      </p:sp>
      <p:sp>
        <p:nvSpPr>
          <p:cNvPr id="102" name="Left-Right Arrow 101"/>
          <p:cNvSpPr/>
          <p:nvPr/>
        </p:nvSpPr>
        <p:spPr>
          <a:xfrm>
            <a:off x="3779912" y="3429000"/>
            <a:ext cx="3096344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ounded Rectangle 113"/>
          <p:cNvSpPr/>
          <p:nvPr/>
        </p:nvSpPr>
        <p:spPr>
          <a:xfrm>
            <a:off x="4932040" y="4581128"/>
            <a:ext cx="1728192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National and specialist user support teams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588224" y="5589240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Support teams available across 50 countries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11" name="Left-Right Arrow 110"/>
          <p:cNvSpPr/>
          <p:nvPr/>
        </p:nvSpPr>
        <p:spPr>
          <a:xfrm>
            <a:off x="3707904" y="4653136"/>
            <a:ext cx="1152128" cy="1025034"/>
          </a:xfrm>
          <a:prstGeom prst="leftRightArrow">
            <a:avLst>
              <a:gd name="adj1" fmla="val 44593"/>
              <a:gd name="adj2" fmla="val 25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2" name="Straight Arrow Connector 121"/>
          <p:cNvCxnSpPr>
            <a:stCxn id="97" idx="2"/>
          </p:cNvCxnSpPr>
          <p:nvPr/>
        </p:nvCxnSpPr>
        <p:spPr>
          <a:xfrm rot="5400000">
            <a:off x="4860032" y="3573016"/>
            <a:ext cx="1872208" cy="1588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6200000" flipV="1">
            <a:off x="6372200" y="2636912"/>
            <a:ext cx="576064" cy="576064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5400000">
            <a:off x="6372200" y="4005064"/>
            <a:ext cx="576064" cy="576064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ular Callout 130"/>
          <p:cNvSpPr/>
          <p:nvPr/>
        </p:nvSpPr>
        <p:spPr>
          <a:xfrm>
            <a:off x="3635896" y="2492896"/>
            <a:ext cx="1728192" cy="864096"/>
          </a:xfrm>
          <a:prstGeom prst="wedgeRectCallout">
            <a:avLst>
              <a:gd name="adj1" fmla="val 71805"/>
              <a:gd name="adj2" fmla="val 3776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This talk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2" name="Rectangular Callout 131"/>
          <p:cNvSpPr/>
          <p:nvPr/>
        </p:nvSpPr>
        <p:spPr>
          <a:xfrm>
            <a:off x="6948264" y="1340768"/>
            <a:ext cx="1728192" cy="864096"/>
          </a:xfrm>
          <a:prstGeom prst="wedgeRectCallout">
            <a:avLst>
              <a:gd name="adj1" fmla="val -67687"/>
              <a:gd name="adj2" fmla="val 12274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This talk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3" name="Rectangular Callout 132"/>
          <p:cNvSpPr/>
          <p:nvPr/>
        </p:nvSpPr>
        <p:spPr>
          <a:xfrm>
            <a:off x="2411760" y="692696"/>
            <a:ext cx="1728192" cy="864096"/>
          </a:xfrm>
          <a:prstGeom prst="wedgeRectCallout">
            <a:avLst>
              <a:gd name="adj1" fmla="val 64590"/>
              <a:gd name="adj2" fmla="val 11632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This talk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4" name="Rectangular Callout 133"/>
          <p:cNvSpPr/>
          <p:nvPr/>
        </p:nvSpPr>
        <p:spPr>
          <a:xfrm>
            <a:off x="1907704" y="3861048"/>
            <a:ext cx="1872208" cy="864096"/>
          </a:xfrm>
          <a:prstGeom prst="wedgeRectCallout">
            <a:avLst>
              <a:gd name="adj1" fmla="val 86235"/>
              <a:gd name="adj2" fmla="val 106708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3">
                    <a:lumMod val="75000"/>
                  </a:schemeClr>
                </a:solidFill>
              </a:rPr>
              <a:t>Next talks</a:t>
            </a: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5" name="Rectangular Callout 134"/>
          <p:cNvSpPr/>
          <p:nvPr/>
        </p:nvSpPr>
        <p:spPr>
          <a:xfrm>
            <a:off x="7020272" y="4725144"/>
            <a:ext cx="1872208" cy="864096"/>
          </a:xfrm>
          <a:prstGeom prst="wedgeRectCallout">
            <a:avLst>
              <a:gd name="adj1" fmla="val -61027"/>
              <a:gd name="adj2" fmla="val -84091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accent3">
                    <a:lumMod val="75000"/>
                  </a:schemeClr>
                </a:solidFill>
              </a:rPr>
              <a:t>Next talks</a:t>
            </a: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7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from EGI.eu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532812" cy="4525963"/>
          </a:xfrm>
        </p:spPr>
        <p:txBody>
          <a:bodyPr/>
          <a:lstStyle/>
          <a:p>
            <a:r>
              <a:rPr lang="en-GB" dirty="0" smtClean="0"/>
              <a:t>Gathering and tracking requirements </a:t>
            </a:r>
          </a:p>
          <a:p>
            <a:r>
              <a:rPr lang="en-GB" dirty="0" smtClean="0"/>
              <a:t>Applications Database</a:t>
            </a:r>
          </a:p>
          <a:p>
            <a:r>
              <a:rPr lang="en-GB" dirty="0" smtClean="0"/>
              <a:t>Training marketplace</a:t>
            </a:r>
          </a:p>
          <a:p>
            <a:r>
              <a:rPr lang="en-GB" dirty="0" smtClean="0"/>
              <a:t>NGI-EGI </a:t>
            </a:r>
            <a:r>
              <a:rPr lang="en-GB" dirty="0" err="1" smtClean="0"/>
              <a:t>roadshow</a:t>
            </a:r>
            <a:r>
              <a:rPr lang="en-GB" dirty="0" smtClean="0"/>
              <a:t> model</a:t>
            </a:r>
          </a:p>
          <a:p>
            <a:r>
              <a:rPr lang="en-GB" dirty="0" smtClean="0"/>
              <a:t>Workshops</a:t>
            </a:r>
          </a:p>
          <a:p>
            <a:r>
              <a:rPr lang="en-GB" dirty="0" smtClean="0"/>
              <a:t>Simplifying certification of users and portals</a:t>
            </a:r>
          </a:p>
          <a:p>
            <a:r>
              <a:rPr lang="en-GB" dirty="0" smtClean="0"/>
              <a:t>Web gadgets</a:t>
            </a:r>
          </a:p>
          <a:p>
            <a:r>
              <a:rPr lang="en-GB" dirty="0" smtClean="0"/>
              <a:t>Dissemination, marketing, outreach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pPr/>
              <a:t>22/09/2011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loud 30"/>
          <p:cNvSpPr/>
          <p:nvPr/>
        </p:nvSpPr>
        <p:spPr>
          <a:xfrm>
            <a:off x="3923928" y="1196752"/>
            <a:ext cx="1440160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The EGI Community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The EGI requirement </a:t>
            </a:r>
            <a:br>
              <a:rPr lang="en-GB" sz="3200" dirty="0" smtClean="0"/>
            </a:br>
            <a:r>
              <a:rPr lang="en-GB" sz="3200" dirty="0" smtClean="0"/>
              <a:t>gathering and tracking process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5785123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948489" y="3128025"/>
            <a:ext cx="647848" cy="1007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TCB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1800" y="3055248"/>
            <a:ext cx="2305025" cy="13098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EGI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Requirements Tracker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21" idx="2"/>
          </p:cNvCxnSpPr>
          <p:nvPr/>
        </p:nvCxnSpPr>
        <p:spPr>
          <a:xfrm rot="5400000">
            <a:off x="3130005" y="2783383"/>
            <a:ext cx="580827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1115616" y="2996952"/>
            <a:ext cx="1800200" cy="1368152"/>
          </a:xfrm>
          <a:prstGeom prst="rightArrow">
            <a:avLst>
              <a:gd name="adj1" fmla="val 72054"/>
              <a:gd name="adj2" fmla="val 324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Channels </a:t>
            </a:r>
            <a:r>
              <a:rPr lang="en-GB" sz="1600" b="1" dirty="0">
                <a:solidFill>
                  <a:schemeClr val="tx1"/>
                </a:solidFill>
              </a:rPr>
              <a:t>for </a:t>
            </a:r>
            <a:r>
              <a:rPr lang="en-GB" sz="1600" b="1" dirty="0" smtClean="0">
                <a:solidFill>
                  <a:srgbClr val="C00000"/>
                </a:solidFill>
              </a:rPr>
              <a:t>User requirements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51520" y="3862591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NGIs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30548" y="2760985"/>
            <a:ext cx="67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HUCs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83568" y="4489177"/>
            <a:ext cx="8128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ESFRIs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365" y="3543781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VRCs</a:t>
            </a:r>
            <a:endParaRPr lang="en-US" b="1" dirty="0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71104" y="3029074"/>
            <a:ext cx="544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VOs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364456" y="2776490"/>
            <a:ext cx="557515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987824" y="1700808"/>
            <a:ext cx="8651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UCST and EGI-</a:t>
            </a:r>
            <a:r>
              <a:rPr lang="en-US" sz="1200" b="1" dirty="0" err="1" smtClean="0"/>
              <a:t>InSPIRE</a:t>
            </a:r>
            <a:r>
              <a:rPr lang="en-US" sz="1200" b="1" dirty="0" smtClean="0"/>
              <a:t> developers</a:t>
            </a:r>
            <a:endParaRPr lang="en-US" sz="1200" b="1" dirty="0"/>
          </a:p>
        </p:txBody>
      </p:sp>
      <p:sp>
        <p:nvSpPr>
          <p:cNvPr id="24" name="Right Arrow 23"/>
          <p:cNvSpPr/>
          <p:nvPr/>
        </p:nvSpPr>
        <p:spPr>
          <a:xfrm>
            <a:off x="6372200" y="3344173"/>
            <a:ext cx="647725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 4)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78475" y="3199711"/>
            <a:ext cx="865188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UCB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101013" y="2731537"/>
            <a:ext cx="935037" cy="17775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EGI technology </a:t>
            </a:r>
            <a:r>
              <a:rPr lang="en-US" sz="1400" b="1" dirty="0">
                <a:solidFill>
                  <a:schemeClr val="tx1"/>
                </a:solidFill>
              </a:rPr>
              <a:t>providers</a:t>
            </a:r>
          </a:p>
        </p:txBody>
      </p:sp>
      <p:sp>
        <p:nvSpPr>
          <p:cNvPr id="27" name="Left-Right Arrow 26"/>
          <p:cNvSpPr/>
          <p:nvPr/>
        </p:nvSpPr>
        <p:spPr>
          <a:xfrm>
            <a:off x="7524328" y="3362901"/>
            <a:ext cx="576262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5)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003800" y="3344173"/>
            <a:ext cx="647700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3)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243389" y="3265041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EIROs</a:t>
            </a:r>
            <a:endParaRPr lang="en-US" sz="1600" b="1" dirty="0"/>
          </a:p>
        </p:txBody>
      </p:sp>
      <p:sp>
        <p:nvSpPr>
          <p:cNvPr id="30" name="Right Arrow 29"/>
          <p:cNvSpPr/>
          <p:nvPr/>
        </p:nvSpPr>
        <p:spPr>
          <a:xfrm rot="2769559">
            <a:off x="1387419" y="1600793"/>
            <a:ext cx="1901342" cy="1364203"/>
          </a:xfrm>
          <a:prstGeom prst="rightArrow">
            <a:avLst>
              <a:gd name="adj1" fmla="val 72054"/>
              <a:gd name="adj2" fmla="val 71304"/>
            </a:avLst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Channels </a:t>
            </a:r>
            <a:r>
              <a:rPr lang="en-GB" sz="1200" dirty="0">
                <a:solidFill>
                  <a:schemeClr val="tx1"/>
                </a:solidFill>
              </a:rPr>
              <a:t>for </a:t>
            </a:r>
            <a:r>
              <a:rPr lang="en-GB" sz="1200" dirty="0" smtClean="0">
                <a:solidFill>
                  <a:schemeClr val="tx1"/>
                </a:solidFill>
              </a:rPr>
              <a:t>Operation requirements</a:t>
            </a:r>
          </a:p>
        </p:txBody>
      </p:sp>
      <p:sp>
        <p:nvSpPr>
          <p:cNvPr id="32" name="Up-Down Arrow 31"/>
          <p:cNvSpPr/>
          <p:nvPr/>
        </p:nvSpPr>
        <p:spPr>
          <a:xfrm>
            <a:off x="3635896" y="4221088"/>
            <a:ext cx="792088" cy="1080120"/>
          </a:xfrm>
          <a:prstGeom prst="upDownArrow">
            <a:avLst>
              <a:gd name="adj1" fmla="val 50000"/>
              <a:gd name="adj2" fmla="val 40380"/>
            </a:avLst>
          </a:prstGeom>
          <a:solidFill>
            <a:schemeClr val="bg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088981" y="5322694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2"/>
                </a:solidFill>
              </a:rPr>
              <a:t>Helpdesks</a:t>
            </a:r>
          </a:p>
          <a:p>
            <a:pPr algn="ctr"/>
            <a:r>
              <a:rPr lang="en-GB" sz="1200" b="1" dirty="0" smtClean="0">
                <a:solidFill>
                  <a:schemeClr val="accent2"/>
                </a:solidFill>
              </a:rPr>
              <a:t>(EGI, NGIs, projects,...)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49753" y="4553833"/>
            <a:ext cx="11307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EMI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IGE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SAGA, 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...</a:t>
            </a:r>
            <a:endParaRPr lang="en-GB" sz="2000" dirty="0"/>
          </a:p>
        </p:txBody>
      </p:sp>
      <p:sp>
        <p:nvSpPr>
          <p:cNvPr id="37" name="Up-Down Arrow 36"/>
          <p:cNvSpPr/>
          <p:nvPr/>
        </p:nvSpPr>
        <p:spPr>
          <a:xfrm rot="5400000">
            <a:off x="6264188" y="3825044"/>
            <a:ext cx="432048" cy="3240360"/>
          </a:xfrm>
          <a:prstGeom prst="upDownArrow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395536" y="4201145"/>
            <a:ext cx="8803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projects</a:t>
            </a:r>
            <a:endParaRPr lang="en-US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3132311" y="2663334"/>
            <a:ext cx="3321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+mj-lt"/>
              </a:rPr>
              <a:t> 1)</a:t>
            </a:r>
            <a:endParaRPr lang="en-GB" sz="1100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11866" y="2663334"/>
            <a:ext cx="3321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+mj-lt"/>
              </a:rPr>
              <a:t> 2)</a:t>
            </a:r>
            <a:endParaRPr lang="en-GB" sz="1100" dirty="0">
              <a:latin typeface="+mj-lt"/>
            </a:endParaRPr>
          </a:p>
        </p:txBody>
      </p:sp>
      <p:sp>
        <p:nvSpPr>
          <p:cNvPr id="40" name="Left-Up Arrow 39"/>
          <p:cNvSpPr/>
          <p:nvPr/>
        </p:nvSpPr>
        <p:spPr>
          <a:xfrm flipH="1">
            <a:off x="683568" y="4797152"/>
            <a:ext cx="2520280" cy="936104"/>
          </a:xfrm>
          <a:prstGeom prst="leftUpArrow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0169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Requirements Tracker: </a:t>
            </a:r>
            <a:r>
              <a:rPr lang="en-GB" sz="2400" dirty="0" smtClean="0"/>
              <a:t>http://www.egi.eu/user-support/getting_help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07504" y="1135285"/>
            <a:ext cx="4608512" cy="4525963"/>
          </a:xfrm>
        </p:spPr>
        <p:txBody>
          <a:bodyPr/>
          <a:lstStyle/>
          <a:p>
            <a:pPr marL="265113" indent="-265113"/>
            <a:r>
              <a:rPr lang="en-GB" sz="1800" dirty="0" smtClean="0">
                <a:solidFill>
                  <a:srgbClr val="FF0000"/>
                </a:solidFill>
              </a:rPr>
              <a:t>Permanent</a:t>
            </a:r>
            <a:r>
              <a:rPr lang="en-GB" sz="1800" dirty="0" smtClean="0"/>
              <a:t> storage for EGI </a:t>
            </a:r>
            <a:br>
              <a:rPr lang="en-GB" sz="1800" dirty="0" smtClean="0"/>
            </a:br>
            <a:r>
              <a:rPr lang="en-GB" sz="1800" dirty="0" smtClean="0"/>
              <a:t>requirements</a:t>
            </a:r>
          </a:p>
          <a:p>
            <a:pPr lvl="1"/>
            <a:r>
              <a:rPr lang="en-GB" sz="1600" dirty="0" smtClean="0"/>
              <a:t>User</a:t>
            </a:r>
          </a:p>
          <a:p>
            <a:pPr lvl="1"/>
            <a:r>
              <a:rPr lang="en-GB" sz="1600" dirty="0" smtClean="0"/>
              <a:t>Operational</a:t>
            </a:r>
          </a:p>
          <a:p>
            <a:pPr marL="265113" indent="-265113"/>
            <a:r>
              <a:rPr lang="en-GB" sz="1800" dirty="0" smtClean="0"/>
              <a:t>Complete </a:t>
            </a:r>
            <a:r>
              <a:rPr lang="en-GB" sz="1800" dirty="0" smtClean="0">
                <a:solidFill>
                  <a:srgbClr val="FF0000"/>
                </a:solidFill>
              </a:rPr>
              <a:t>transparency</a:t>
            </a:r>
          </a:p>
          <a:p>
            <a:pPr lvl="1"/>
            <a:r>
              <a:rPr lang="en-GB" sz="1400" dirty="0" smtClean="0"/>
              <a:t>For user communities</a:t>
            </a:r>
          </a:p>
          <a:p>
            <a:pPr lvl="1"/>
            <a:r>
              <a:rPr lang="en-GB" sz="1400" dirty="0" smtClean="0"/>
              <a:t>For NGIs</a:t>
            </a:r>
          </a:p>
          <a:p>
            <a:pPr lvl="1"/>
            <a:r>
              <a:rPr lang="en-GB" sz="1400" dirty="0" smtClean="0"/>
              <a:t>For technology providers</a:t>
            </a:r>
          </a:p>
          <a:p>
            <a:pPr marL="265113" indent="-265113"/>
            <a:r>
              <a:rPr lang="en-GB" sz="1800" dirty="0" smtClean="0"/>
              <a:t>Web interfaces: </a:t>
            </a:r>
          </a:p>
          <a:p>
            <a:pPr lvl="1"/>
            <a:r>
              <a:rPr lang="en-GB" sz="1400" dirty="0" smtClean="0"/>
              <a:t>Public browsing</a:t>
            </a:r>
          </a:p>
          <a:p>
            <a:pPr lvl="1"/>
            <a:r>
              <a:rPr lang="en-GB" sz="1400" dirty="0" smtClean="0"/>
              <a:t>Authenticated commenting, replying </a:t>
            </a:r>
            <a:br>
              <a:rPr lang="en-GB" sz="1400" dirty="0" smtClean="0"/>
            </a:br>
            <a:r>
              <a:rPr lang="en-GB" sz="1400" dirty="0" smtClean="0"/>
              <a:t>(with EGI SSO)</a:t>
            </a:r>
          </a:p>
          <a:p>
            <a:pPr lvl="1"/>
            <a:endParaRPr lang="en-GB" sz="1400" dirty="0" smtClean="0"/>
          </a:p>
          <a:p>
            <a:pPr marL="265113" indent="-265113"/>
            <a:r>
              <a:rPr lang="en-GB" sz="2400" b="1" dirty="0" smtClean="0">
                <a:solidFill>
                  <a:srgbClr val="FF0000"/>
                </a:solidFill>
              </a:rPr>
              <a:t>NEW</a:t>
            </a:r>
            <a:r>
              <a:rPr lang="en-GB" sz="2400" b="1" dirty="0" smtClean="0"/>
              <a:t>: web gadgets</a:t>
            </a:r>
          </a:p>
          <a:p>
            <a:pPr lvl="1"/>
            <a:r>
              <a:rPr lang="en-GB" sz="1800" dirty="0" smtClean="0"/>
              <a:t>To list your requirements</a:t>
            </a:r>
          </a:p>
          <a:p>
            <a:pPr lvl="1"/>
            <a:r>
              <a:rPr lang="en-GB" sz="1800" dirty="0" smtClean="0"/>
              <a:t>To submit requirements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Complete customisability</a:t>
            </a:r>
            <a:endParaRPr lang="en-GB" sz="14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24744"/>
            <a:ext cx="461076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024" y="1556792"/>
            <a:ext cx="4584424" cy="25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95936" y="3933056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9000"/>
            <a:ext cx="4604238" cy="20756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077072"/>
            <a:ext cx="4791819" cy="21739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369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Community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Develops the strategy and defines the priorities for the human and technical user community support services provided by EGI</a:t>
            </a:r>
          </a:p>
          <a:p>
            <a:r>
              <a:rPr lang="en-GB" sz="2000" dirty="0" smtClean="0"/>
              <a:t>Monthly meetings </a:t>
            </a:r>
            <a:r>
              <a:rPr lang="en-GB" sz="1400" dirty="0" smtClean="0"/>
              <a:t>(</a:t>
            </a:r>
            <a:r>
              <a:rPr lang="en-GB" sz="1400" dirty="0" smtClean="0">
                <a:hlinkClick r:id="rId2"/>
              </a:rPr>
              <a:t>https://www.egi.eu/indico/categoryDisplay.py?categId=21</a:t>
            </a:r>
            <a:r>
              <a:rPr lang="en-GB" sz="1400" dirty="0" smtClean="0"/>
              <a:t>)</a:t>
            </a:r>
            <a:r>
              <a:rPr lang="en-GB" sz="1600" dirty="0" smtClean="0"/>
              <a:t> </a:t>
            </a:r>
            <a:endParaRPr lang="en-GB" sz="2000" dirty="0" smtClean="0"/>
          </a:p>
          <a:p>
            <a:r>
              <a:rPr lang="en-GB" sz="2000" dirty="0" smtClean="0"/>
              <a:t>Representatives of EGI VRCs and Heavy User Communities </a:t>
            </a:r>
            <a:r>
              <a:rPr lang="en-GB" sz="1400" dirty="0" smtClean="0">
                <a:hlinkClick r:id="rId3"/>
              </a:rPr>
              <a:t>http://www.egi.eu/user-support/vrc_gateways</a:t>
            </a:r>
            <a:r>
              <a:rPr lang="en-GB" sz="1800" dirty="0" smtClean="0"/>
              <a:t>:</a:t>
            </a:r>
          </a:p>
          <a:p>
            <a:pPr lvl="1"/>
            <a:r>
              <a:rPr lang="en-GB" sz="1400" dirty="0" smtClean="0"/>
              <a:t>Structural Biology and NMR</a:t>
            </a:r>
          </a:p>
          <a:p>
            <a:pPr lvl="1"/>
            <a:r>
              <a:rPr lang="en-GB" sz="1400" dirty="0" smtClean="0"/>
              <a:t>High Energy Physics</a:t>
            </a:r>
          </a:p>
          <a:p>
            <a:pPr lvl="1"/>
            <a:r>
              <a:rPr lang="en-GB" sz="1400" dirty="0" smtClean="0"/>
              <a:t>Digital Research Infrastructure for the Arts and Humanities</a:t>
            </a:r>
          </a:p>
          <a:p>
            <a:pPr lvl="1"/>
            <a:r>
              <a:rPr lang="en-GB" sz="1400" dirty="0" smtClean="0"/>
              <a:t>Research Infrastructure for Language Resources</a:t>
            </a:r>
          </a:p>
          <a:p>
            <a:pPr lvl="1"/>
            <a:r>
              <a:rPr lang="en-GB" sz="1400" dirty="0" smtClean="0"/>
              <a:t>Life Sciences</a:t>
            </a:r>
          </a:p>
          <a:p>
            <a:pPr lvl="1"/>
            <a:r>
              <a:rPr lang="en-GB" sz="1400" dirty="0" smtClean="0"/>
              <a:t>Earth Science</a:t>
            </a:r>
          </a:p>
          <a:p>
            <a:pPr lvl="1"/>
            <a:r>
              <a:rPr lang="en-GB" sz="1400" dirty="0" smtClean="0"/>
              <a:t>Computational Chemistry and Material Science</a:t>
            </a:r>
          </a:p>
          <a:p>
            <a:pPr lvl="1"/>
            <a:r>
              <a:rPr lang="en-GB" sz="1400" dirty="0" smtClean="0"/>
              <a:t>Fusion</a:t>
            </a:r>
          </a:p>
          <a:p>
            <a:pPr lvl="1"/>
            <a:r>
              <a:rPr lang="en-GB" sz="1400" dirty="0" smtClean="0"/>
              <a:t>The study of e-Science</a:t>
            </a:r>
          </a:p>
          <a:p>
            <a:pPr lvl="1"/>
            <a:r>
              <a:rPr lang="en-GB" sz="1400" dirty="0" smtClean="0"/>
              <a:t>Astronomy and Astrophysics</a:t>
            </a:r>
          </a:p>
          <a:p>
            <a:pPr lvl="1"/>
            <a:r>
              <a:rPr lang="en-GB" sz="1400" dirty="0" smtClean="0"/>
              <a:t>Hydrometeorology</a:t>
            </a:r>
          </a:p>
          <a:p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22/09/2011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</a:t>
            </a:r>
            <a:r>
              <a:rPr lang="en-GB" dirty="0" smtClean="0"/>
              <a:t>Applications </a:t>
            </a:r>
            <a:r>
              <a:rPr lang="en-GB" dirty="0"/>
              <a:t>Database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3960812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Benefits:</a:t>
            </a:r>
            <a:endParaRPr lang="en-GB" sz="2400" dirty="0" smtClean="0"/>
          </a:p>
          <a:p>
            <a:r>
              <a:rPr lang="en-GB" sz="1800" dirty="0" smtClean="0"/>
              <a:t>Gives recognition to reusable Scientific applications and application developer tools </a:t>
            </a:r>
          </a:p>
          <a:p>
            <a:r>
              <a:rPr lang="en-GB" sz="1800" dirty="0" smtClean="0"/>
              <a:t>Gives recognition to application developers</a:t>
            </a:r>
          </a:p>
          <a:p>
            <a:r>
              <a:rPr lang="en-GB" sz="1800" dirty="0" smtClean="0"/>
              <a:t>Access through web page AND </a:t>
            </a:r>
            <a:r>
              <a:rPr lang="en-GB" sz="1800" dirty="0" smtClean="0">
                <a:solidFill>
                  <a:srgbClr val="FF0000"/>
                </a:solidFill>
              </a:rPr>
              <a:t>web gadget</a:t>
            </a:r>
          </a:p>
          <a:p>
            <a:endParaRPr lang="en-GB" sz="1800" dirty="0" smtClean="0"/>
          </a:p>
          <a:p>
            <a:endParaRPr lang="en-GB" sz="18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80838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5496" y="3573016"/>
            <a:ext cx="396081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Achievements since April: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Improved search services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Commenting and rating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Problem reporting page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“Related applications” lists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Improved performance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REST API for custom integration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4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</a:t>
            </a:r>
            <a:r>
              <a:rPr lang="en-GB" dirty="0" smtClean="0"/>
              <a:t>Marketplace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496" y="1196752"/>
            <a:ext cx="388880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Benefits: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1463" lvl="0" indent="-271463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Register </a:t>
            </a:r>
          </a:p>
          <a:p>
            <a:pPr marL="714375" lvl="1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training events, expertise, services, materials, resources, university courses  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Browse and search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Request training services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Access through web page and </a:t>
            </a:r>
            <a:r>
              <a:rPr lang="en-GB" dirty="0" smtClean="0">
                <a:solidFill>
                  <a:srgbClr val="FF0000"/>
                </a:solidFill>
              </a:rPr>
              <a:t>web gadget </a:t>
            </a:r>
          </a:p>
          <a:p>
            <a:pPr marL="257175" lvl="0" indent="-171450">
              <a:spcBef>
                <a:spcPct val="20000"/>
              </a:spcBef>
            </a:pPr>
            <a:endParaRPr lang="en-GB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496" y="4293096"/>
            <a:ext cx="43208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Achievements since April: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Improved browse services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Integrated search for all object types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Support for requests/wishes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Web gadgets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5930733" cy="352137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564" y="1484784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204864"/>
            <a:ext cx="3564007" cy="27572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8643" y="2636912"/>
            <a:ext cx="3453717" cy="358995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28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830</Words>
  <Application>Microsoft Office PowerPoint</Application>
  <PresentationFormat>On-screen Show (4:3)</PresentationFormat>
  <Paragraphs>225</Paragraphs>
  <Slides>16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EGI-InSPIRE 2</vt:lpstr>
      <vt:lpstr>EG-InSPIRE</vt:lpstr>
      <vt:lpstr>1_EG-InSPIRE</vt:lpstr>
      <vt:lpstr>User Support in EGI Reactive and proactive services</vt:lpstr>
      <vt:lpstr>The EGI virtuous cycle</vt:lpstr>
      <vt:lpstr>Stakeholders of user support</vt:lpstr>
      <vt:lpstr>Services from EGI.eu</vt:lpstr>
      <vt:lpstr>The EGI requirement  gathering and tracking process</vt:lpstr>
      <vt:lpstr>EGI Requirements Tracker: http://www.egi.eu/user-support/getting_help</vt:lpstr>
      <vt:lpstr>User Community Board</vt:lpstr>
      <vt:lpstr>EGI Applications Database</vt:lpstr>
      <vt:lpstr>Training Marketplace</vt:lpstr>
      <vt:lpstr>NGI-EGI roadshows</vt:lpstr>
      <vt:lpstr>Workshops</vt:lpstr>
      <vt:lpstr>Certificates for users and portals</vt:lpstr>
      <vt:lpstr>Web gadgets </vt:lpstr>
      <vt:lpstr>Dissemination (Marketing)</vt:lpstr>
      <vt:lpstr>Next steps</vt:lpstr>
      <vt:lpstr>Thank you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gergely.sipos</cp:lastModifiedBy>
  <cp:revision>584</cp:revision>
  <dcterms:created xsi:type="dcterms:W3CDTF">2010-09-03T12:01:03Z</dcterms:created>
  <dcterms:modified xsi:type="dcterms:W3CDTF">2011-09-22T07:30:30Z</dcterms:modified>
</cp:coreProperties>
</file>