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0" r:id="rId9"/>
    <p:sldId id="264" r:id="rId10"/>
    <p:sldId id="261" r:id="rId11"/>
    <p:sldId id="265" r:id="rId12"/>
    <p:sldId id="266" r:id="rId13"/>
    <p:sldId id="267" r:id="rId14"/>
    <p:sldId id="274" r:id="rId15"/>
    <p:sldId id="268" r:id="rId16"/>
    <p:sldId id="272" r:id="rId17"/>
    <p:sldId id="271" r:id="rId18"/>
    <p:sldId id="275" r:id="rId19"/>
    <p:sldId id="273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 Babi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710" autoAdjust="0"/>
  </p:normalViewPr>
  <p:slideViewPr>
    <p:cSldViewPr snapToGrid="0" snapToObjects="1"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7E8D0-0E37-5A41-AC0F-270FFDBCCCA2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D0E8-F80F-894A-91D8-B56B94D6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22CC33-CC5F-CA48-B073-3F8A2D9EF1C2}" type="datetimeFigureOut">
              <a:rPr lang="en-US" smtClean="0"/>
              <a:t>9/7/11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837189-BD95-824C-A28D-F2B986B2C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22CC33-CC5F-CA48-B073-3F8A2D9EF1C2}" type="datetimeFigureOut">
              <a:rPr lang="en-US" smtClean="0"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7189-BD95-824C-A28D-F2B986B2C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CC33-CC5F-CA48-B073-3F8A2D9EF1C2}" type="datetimeFigureOut">
              <a:rPr lang="en-US" smtClean="0"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7189-BD95-824C-A28D-F2B986B2C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22CC33-CC5F-CA48-B073-3F8A2D9EF1C2}" type="datetimeFigureOut">
              <a:rPr lang="en-US" smtClean="0"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837189-BD95-824C-A28D-F2B986B2C0D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mtools.cern.ch/confluence/display/SAMDOC" TargetMode="External"/><Relationship Id="rId4" Type="http://schemas.openxmlformats.org/officeDocument/2006/relationships/hyperlink" Target="http://grid-monitoring.cern.ch/myegi" TargetMode="External"/><Relationship Id="rId5" Type="http://schemas.openxmlformats.org/officeDocument/2006/relationships/hyperlink" Target="https://wiki.egi.eu/wiki/PROD_MS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mtools.cern.ch/confluence/display/SAMDOC/Probes+Development+Polic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mtools.cern.ch/confluence/display/SAM/Central+Data+Warehouse+Monitoring" TargetMode="External"/><Relationship Id="rId3" Type="http://schemas.openxmlformats.org/officeDocument/2006/relationships/hyperlink" Target="https://tomtools.cern.ch/confluence/display/SAM/Probe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146" y="1395412"/>
            <a:ext cx="7448872" cy="1470025"/>
          </a:xfrm>
        </p:spPr>
        <p:txBody>
          <a:bodyPr/>
          <a:lstStyle/>
          <a:p>
            <a:r>
              <a:rPr lang="en-US" dirty="0" smtClean="0"/>
              <a:t>Service Availability Monitoring (SAM)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784" y="3005058"/>
            <a:ext cx="6400800" cy="27060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Marian Babik, David </a:t>
            </a:r>
            <a:r>
              <a:rPr lang="en-US" dirty="0" err="1" smtClean="0"/>
              <a:t>Collados</a:t>
            </a:r>
            <a:r>
              <a:rPr lang="en-US" dirty="0" smtClean="0"/>
              <a:t>, </a:t>
            </a:r>
            <a:r>
              <a:rPr lang="en-US" dirty="0" err="1" smtClean="0"/>
              <a:t>Wojciech</a:t>
            </a:r>
            <a:r>
              <a:rPr lang="en-US" dirty="0" smtClean="0"/>
              <a:t> </a:t>
            </a:r>
            <a:r>
              <a:rPr lang="en-US" dirty="0" err="1" smtClean="0"/>
              <a:t>Lapka</a:t>
            </a:r>
            <a:r>
              <a:rPr lang="en-US" dirty="0" smtClean="0"/>
              <a:t>, </a:t>
            </a:r>
            <a:r>
              <a:rPr lang="en-US" dirty="0" smtClean="0"/>
              <a:t>Pedro Andrade, </a:t>
            </a:r>
            <a:r>
              <a:rPr lang="en-US" dirty="0" err="1" smtClean="0"/>
              <a:t>Paloma</a:t>
            </a:r>
            <a:r>
              <a:rPr lang="en-US" dirty="0" smtClean="0"/>
              <a:t> </a:t>
            </a:r>
            <a:r>
              <a:rPr lang="en-US" dirty="0" err="1" smtClean="0"/>
              <a:t>Fuente</a:t>
            </a:r>
            <a:endParaRPr lang="en-US" dirty="0" smtClean="0"/>
          </a:p>
          <a:p>
            <a:r>
              <a:rPr lang="en-US" dirty="0" smtClean="0"/>
              <a:t>(CERN)</a:t>
            </a:r>
          </a:p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(SRCE)</a:t>
            </a:r>
          </a:p>
          <a:p>
            <a:r>
              <a:rPr lang="en-US" dirty="0" smtClean="0"/>
              <a:t>Christos </a:t>
            </a:r>
            <a:r>
              <a:rPr lang="en-US" dirty="0" err="1" smtClean="0"/>
              <a:t>Triantafyllidis</a:t>
            </a:r>
            <a:r>
              <a:rPr lang="en-US" dirty="0" smtClean="0"/>
              <a:t> (AUTH)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5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Store (MRS)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Stores metric output and computes service statuses</a:t>
            </a:r>
          </a:p>
          <a:p>
            <a:r>
              <a:rPr lang="en-US" dirty="0" smtClean="0"/>
              <a:t>Recent changes</a:t>
            </a:r>
          </a:p>
          <a:p>
            <a:pPr lvl="1"/>
            <a:r>
              <a:rPr lang="en-US" dirty="0" smtClean="0"/>
              <a:t>performance tuning</a:t>
            </a:r>
          </a:p>
          <a:p>
            <a:pPr lvl="1"/>
            <a:r>
              <a:rPr lang="en-US" dirty="0" smtClean="0"/>
              <a:t>performance measurements</a:t>
            </a:r>
          </a:p>
          <a:p>
            <a:pPr lvl="1"/>
            <a:r>
              <a:rPr lang="en-US" dirty="0" smtClean="0"/>
              <a:t>new probe to indicate MRS status [5]</a:t>
            </a:r>
          </a:p>
        </p:txBody>
      </p:sp>
    </p:spTree>
    <p:extLst>
      <p:ext uri="{BB962C8B-B14F-4D97-AF65-F5344CB8AC3E}">
        <p14:creationId xmlns:p14="http://schemas.microsoft.com/office/powerpoint/2010/main" val="219621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and API (MyEGI)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 Web and application interfaces </a:t>
            </a:r>
          </a:p>
          <a:p>
            <a:r>
              <a:rPr lang="en-US" dirty="0" smtClean="0"/>
              <a:t>Recent changes</a:t>
            </a:r>
          </a:p>
          <a:p>
            <a:pPr lvl="1"/>
            <a:r>
              <a:rPr lang="en-US" dirty="0" smtClean="0"/>
              <a:t>Added Gridmap-style features</a:t>
            </a:r>
          </a:p>
          <a:p>
            <a:pPr lvl="2"/>
            <a:r>
              <a:rPr lang="en-US" dirty="0" smtClean="0"/>
              <a:t>visualization per site status, </a:t>
            </a:r>
            <a:r>
              <a:rPr lang="en-US" dirty="0" err="1" smtClean="0"/>
              <a:t>flavour</a:t>
            </a:r>
            <a:r>
              <a:rPr lang="en-US" dirty="0" smtClean="0"/>
              <a:t>, VO, profile</a:t>
            </a:r>
          </a:p>
          <a:p>
            <a:pPr lvl="2"/>
            <a:r>
              <a:rPr lang="en-US" dirty="0" smtClean="0"/>
              <a:t>historical and current status views</a:t>
            </a:r>
          </a:p>
          <a:p>
            <a:pPr lvl="2"/>
            <a:r>
              <a:rPr lang="en-US" dirty="0" smtClean="0"/>
              <a:t>topology view by regions and tiers</a:t>
            </a:r>
          </a:p>
          <a:p>
            <a:pPr lvl="1"/>
            <a:r>
              <a:rPr lang="en-US" dirty="0" smtClean="0"/>
              <a:t>Service Availability (on the central instance [3])</a:t>
            </a:r>
          </a:p>
          <a:p>
            <a:pPr lvl="1"/>
            <a:r>
              <a:rPr lang="en-US" dirty="0" smtClean="0"/>
              <a:t>Performance and validation of Web service API</a:t>
            </a:r>
          </a:p>
          <a:p>
            <a:pPr lvl="2"/>
            <a:r>
              <a:rPr lang="en-US" baseline="0" dirty="0" smtClean="0"/>
              <a:t> throttlin</a:t>
            </a:r>
            <a:r>
              <a:rPr lang="en-US" dirty="0" smtClean="0"/>
              <a:t>g and limits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3626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</a:t>
            </a:r>
            <a:r>
              <a:rPr lang="en-US" baseline="0" dirty="0" smtClean="0"/>
              <a:t> s</a:t>
            </a:r>
            <a:r>
              <a:rPr lang="en-US" dirty="0" smtClean="0"/>
              <a:t>tructure [2]</a:t>
            </a:r>
          </a:p>
          <a:p>
            <a:pPr lvl="1"/>
            <a:r>
              <a:rPr lang="en-US" dirty="0" smtClean="0"/>
              <a:t>User’s guide (in progress)</a:t>
            </a:r>
          </a:p>
          <a:p>
            <a:pPr lvl="1"/>
            <a:r>
              <a:rPr lang="en-US" dirty="0" smtClean="0"/>
              <a:t>Administrator’s guide</a:t>
            </a:r>
          </a:p>
          <a:p>
            <a:pPr lvl="2"/>
            <a:r>
              <a:rPr lang="en-US" dirty="0" smtClean="0"/>
              <a:t>organized based on the supported </a:t>
            </a:r>
            <a:r>
              <a:rPr lang="en-US" dirty="0" err="1" smtClean="0"/>
              <a:t>nodetypes</a:t>
            </a:r>
            <a:r>
              <a:rPr lang="en-US" dirty="0" smtClean="0"/>
              <a:t> (SAM-</a:t>
            </a:r>
            <a:r>
              <a:rPr lang="en-US" dirty="0" err="1" smtClean="0"/>
              <a:t>Gridmon</a:t>
            </a:r>
            <a:r>
              <a:rPr lang="en-US" dirty="0" smtClean="0"/>
              <a:t>, SAM-Nagios)</a:t>
            </a:r>
            <a:endParaRPr lang="en-US" dirty="0" smtClean="0"/>
          </a:p>
          <a:p>
            <a:pPr lvl="1"/>
            <a:r>
              <a:rPr lang="en-US" dirty="0" smtClean="0"/>
              <a:t>Developer’s guide</a:t>
            </a:r>
          </a:p>
          <a:p>
            <a:pPr lvl="2"/>
            <a:r>
              <a:rPr lang="en-US" dirty="0" smtClean="0"/>
              <a:t>development policy document</a:t>
            </a:r>
          </a:p>
          <a:p>
            <a:pPr lvl="2"/>
            <a:r>
              <a:rPr lang="en-US" dirty="0" smtClean="0"/>
              <a:t>web service specifications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EGI Milestones (MS707)</a:t>
            </a:r>
          </a:p>
          <a:p>
            <a:pPr lvl="1"/>
            <a:r>
              <a:rPr lang="en-US" dirty="0" smtClean="0"/>
              <a:t>Release notes</a:t>
            </a:r>
          </a:p>
          <a:p>
            <a:r>
              <a:rPr lang="en-US" dirty="0" smtClean="0"/>
              <a:t>Note: please don’t refer to the former </a:t>
            </a:r>
            <a:r>
              <a:rPr lang="en-US" dirty="0" err="1" smtClean="0"/>
              <a:t>twiki.cern.ch</a:t>
            </a:r>
            <a:r>
              <a:rPr lang="en-US" dirty="0" smtClean="0"/>
              <a:t>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74102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Improvements in meta-packages and dependencies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am-nagios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am-gridmon</a:t>
            </a:r>
            <a:endParaRPr lang="en-US" dirty="0" smtClean="0"/>
          </a:p>
          <a:p>
            <a:r>
              <a:rPr lang="en-US" dirty="0" smtClean="0"/>
              <a:t>Release cycles</a:t>
            </a:r>
          </a:p>
          <a:p>
            <a:pPr lvl="1"/>
            <a:r>
              <a:rPr lang="en-US" dirty="0" smtClean="0"/>
              <a:t>four weeks cycle </a:t>
            </a:r>
          </a:p>
          <a:p>
            <a:pPr lvl="1"/>
            <a:r>
              <a:rPr lang="en-US" dirty="0" smtClean="0"/>
              <a:t>since April, 5 releases, 451 tickets</a:t>
            </a:r>
          </a:p>
          <a:p>
            <a:r>
              <a:rPr lang="en-US" dirty="0" smtClean="0"/>
              <a:t>Quality assurance</a:t>
            </a:r>
          </a:p>
          <a:p>
            <a:pPr lvl="1"/>
            <a:r>
              <a:rPr lang="en-US" dirty="0" smtClean="0"/>
              <a:t>nightly validation</a:t>
            </a:r>
          </a:p>
          <a:p>
            <a:r>
              <a:rPr lang="en-US" dirty="0" smtClean="0"/>
              <a:t>EMI-1</a:t>
            </a:r>
            <a:r>
              <a:rPr lang="en-US" baseline="0" dirty="0" smtClean="0"/>
              <a:t> aspects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probe integration testing (deployment process)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5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support established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level support in rota with 3 week cycle</a:t>
            </a:r>
          </a:p>
          <a:p>
            <a:endParaRPr lang="en-US" dirty="0"/>
          </a:p>
          <a:p>
            <a:r>
              <a:rPr lang="en-US" dirty="0" smtClean="0"/>
              <a:t>Central services deployed (grid-</a:t>
            </a:r>
            <a:r>
              <a:rPr lang="en-US" dirty="0" err="1" smtClean="0"/>
              <a:t>monitoring.cern.ch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Transition to new availability computation engine</a:t>
            </a:r>
          </a:p>
          <a:p>
            <a:r>
              <a:rPr lang="en-US" dirty="0" smtClean="0"/>
              <a:t>P</a:t>
            </a:r>
            <a:r>
              <a:rPr lang="en-US" dirty="0" smtClean="0"/>
              <a:t>roduction and pre-production line established for central services</a:t>
            </a:r>
          </a:p>
        </p:txBody>
      </p:sp>
    </p:spTree>
    <p:extLst>
      <p:ext uri="{BB962C8B-B14F-4D97-AF65-F5344CB8AC3E}">
        <p14:creationId xmlns:p14="http://schemas.microsoft.com/office/powerpoint/2010/main" val="329920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usage policy [4] (OMB)</a:t>
            </a:r>
          </a:p>
          <a:p>
            <a:r>
              <a:rPr lang="en-US" dirty="0" smtClean="0"/>
              <a:t>Deployment of authentication</a:t>
            </a:r>
          </a:p>
          <a:p>
            <a:r>
              <a:rPr lang="en-US" dirty="0" smtClean="0"/>
              <a:t>Enforcing the ACLs to the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SAM-Nagios running stably</a:t>
            </a:r>
          </a:p>
          <a:p>
            <a:r>
              <a:rPr lang="en-US" dirty="0" smtClean="0"/>
              <a:t>SAM-</a:t>
            </a:r>
            <a:r>
              <a:rPr lang="en-US" dirty="0" err="1" smtClean="0"/>
              <a:t>Gridmon</a:t>
            </a:r>
            <a:r>
              <a:rPr lang="en-US" dirty="0" smtClean="0"/>
              <a:t> deployed and operated</a:t>
            </a:r>
          </a:p>
          <a:p>
            <a:r>
              <a:rPr lang="en-US" dirty="0" smtClean="0"/>
              <a:t>Smooth transition to new Availability Computation Engine (ACE)</a:t>
            </a:r>
          </a:p>
          <a:p>
            <a:r>
              <a:rPr lang="en-US" dirty="0" smtClean="0"/>
              <a:t>Development of new features ongoing (POEM, ATP history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Future plans (MS707, EGI milestones)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https://tomtools.cern.ch/confluence/display/SAMDOC/Probes+Development+Policy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https://tomtools.cern.ch/confluence/display/SAMDOC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http://grid-monitoring.cern.ch/myegi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5"/>
              </a:rPr>
              <a:t>https://wiki.egi.eu/wiki/PROD_MSG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51984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://tomtools.cern.ch/confluence/display/SAM/Central+Data+Warehouse+</a:t>
            </a:r>
            <a:r>
              <a:rPr lang="en-US" dirty="0" smtClean="0">
                <a:hlinkClick r:id="rId2"/>
              </a:rPr>
              <a:t>Monitoring</a:t>
            </a:r>
            <a:r>
              <a:rPr lang="en-US" dirty="0" smtClean="0"/>
              <a:t> </a:t>
            </a:r>
            <a:r>
              <a:rPr lang="en-US" baseline="30000" dirty="0" smtClean="0"/>
              <a:t>1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://tomtools.cern.ch/confluence/display/SAM/</a:t>
            </a:r>
            <a:r>
              <a:rPr lang="en-US" dirty="0" smtClean="0">
                <a:hlinkClick r:id="rId3"/>
              </a:rPr>
              <a:t>Probes</a:t>
            </a:r>
            <a:r>
              <a:rPr lang="en-US" dirty="0" smtClean="0"/>
              <a:t> </a:t>
            </a:r>
            <a:r>
              <a:rPr lang="en-US" baseline="30000" dirty="0" smtClean="0"/>
              <a:t>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1606" y="5753334"/>
            <a:ext cx="782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work in progress (final version will be moved to the public space)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78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 overview/</a:t>
            </a:r>
            <a:r>
              <a:rPr lang="en-US" baseline="0" dirty="0" smtClean="0"/>
              <a:t> </a:t>
            </a:r>
            <a:r>
              <a:rPr lang="en-US" dirty="0" smtClean="0"/>
              <a:t>SAM Architecture</a:t>
            </a:r>
          </a:p>
          <a:p>
            <a:r>
              <a:rPr lang="en-US" dirty="0" smtClean="0"/>
              <a:t>Description and recent changes for all components 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Operations and support</a:t>
            </a:r>
          </a:p>
          <a:p>
            <a:r>
              <a:rPr lang="en-US" dirty="0" smtClean="0"/>
              <a:t>Messaging</a:t>
            </a:r>
          </a:p>
        </p:txBody>
      </p:sp>
    </p:spTree>
    <p:extLst>
      <p:ext uri="{BB962C8B-B14F-4D97-AF65-F5344CB8AC3E}">
        <p14:creationId xmlns:p14="http://schemas.microsoft.com/office/powerpoint/2010/main" val="141770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MS707 </a:t>
            </a:r>
          </a:p>
          <a:p>
            <a:r>
              <a:rPr lang="en-US" dirty="0" smtClean="0"/>
              <a:t>Integration of UNICORE</a:t>
            </a:r>
          </a:p>
          <a:p>
            <a:r>
              <a:rPr lang="en-US" dirty="0" smtClean="0"/>
              <a:t>POEM integration</a:t>
            </a:r>
          </a:p>
          <a:p>
            <a:r>
              <a:rPr lang="en-US" dirty="0" smtClean="0"/>
              <a:t>History in Aggregated Topology Provider (ATP)</a:t>
            </a:r>
          </a:p>
          <a:p>
            <a:r>
              <a:rPr lang="en-US" dirty="0" smtClean="0"/>
              <a:t>Regionalization</a:t>
            </a:r>
          </a:p>
          <a:p>
            <a:pPr lvl="1"/>
            <a:r>
              <a:rPr lang="en-US" dirty="0" smtClean="0"/>
              <a:t>[EGI #2791] SAM to monitor services and sites not in </a:t>
            </a:r>
            <a:r>
              <a:rPr lang="en-US" dirty="0" err="1" smtClean="0"/>
              <a:t>gocdb</a:t>
            </a:r>
            <a:endParaRPr lang="en-US" dirty="0" smtClean="0"/>
          </a:p>
          <a:p>
            <a:pPr lvl="1"/>
            <a:r>
              <a:rPr lang="it-IT" dirty="0" smtClean="0"/>
              <a:t>[EGI #2792] Multi VO SAM/Nagios</a:t>
            </a:r>
          </a:p>
          <a:p>
            <a:pPr lvl="1"/>
            <a:r>
              <a:rPr lang="sk-SK" dirty="0" smtClean="0"/>
              <a:t>[EGI #2793] SAM Run Custom Probes</a:t>
            </a:r>
          </a:p>
          <a:p>
            <a:pPr lvl="2"/>
            <a:r>
              <a:rPr lang="en-US" dirty="0" smtClean="0"/>
              <a:t>ATP:</a:t>
            </a:r>
            <a:r>
              <a:rPr lang="en-US" baseline="0" dirty="0" smtClean="0"/>
              <a:t> support for multiple GOCDB endpoints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1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 grid monitoring (SAM-</a:t>
            </a:r>
            <a:r>
              <a:rPr lang="en-US" dirty="0" err="1" smtClean="0"/>
              <a:t>Gridmon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central services (Web, API, availability)</a:t>
            </a:r>
          </a:p>
          <a:p>
            <a:r>
              <a:rPr lang="en-US" dirty="0" smtClean="0"/>
              <a:t>SAM-Nagios</a:t>
            </a:r>
          </a:p>
          <a:p>
            <a:pPr lvl="1"/>
            <a:r>
              <a:rPr lang="en-US" dirty="0" smtClean="0"/>
              <a:t>Monitoring platform supporting multiple configurations:</a:t>
            </a:r>
          </a:p>
          <a:p>
            <a:pPr lvl="2"/>
            <a:r>
              <a:rPr lang="en-US" dirty="0" smtClean="0"/>
              <a:t>NGI-Nagios</a:t>
            </a:r>
          </a:p>
          <a:p>
            <a:pPr lvl="2"/>
            <a:r>
              <a:rPr lang="en-US" dirty="0" smtClean="0"/>
              <a:t>VO-Nagios</a:t>
            </a:r>
            <a:r>
              <a:rPr lang="en-US" baseline="30000" dirty="0" smtClean="0"/>
              <a:t>1</a:t>
            </a:r>
          </a:p>
          <a:p>
            <a:pPr lvl="2"/>
            <a:r>
              <a:rPr lang="en-US" dirty="0" smtClean="0"/>
              <a:t>Site-Nagios</a:t>
            </a:r>
          </a:p>
          <a:p>
            <a:pPr lvl="2"/>
            <a:r>
              <a:rPr lang="en-US" dirty="0" smtClean="0"/>
              <a:t>Operations Tools-Nagios (ops-monitor)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56503"/>
            <a:ext cx="4853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baseline="30000" dirty="0"/>
              <a:t>1</a:t>
            </a:r>
            <a:r>
              <a:rPr lang="en-US" dirty="0" smtClean="0"/>
              <a:t> initial guide by </a:t>
            </a:r>
            <a:r>
              <a:rPr lang="tr-TR" dirty="0" err="1" smtClean="0"/>
              <a:t>Gonçalo</a:t>
            </a:r>
            <a:r>
              <a:rPr lang="tr-TR" dirty="0" smtClean="0"/>
              <a:t> </a:t>
            </a:r>
            <a:r>
              <a:rPr lang="tr-TR" dirty="0" err="1" smtClean="0"/>
              <a:t>Borges</a:t>
            </a:r>
            <a:r>
              <a:rPr lang="tr-TR" dirty="0" smtClean="0"/>
              <a:t> (NGI_IBERGRID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1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Architecture</a:t>
            </a:r>
            <a:endParaRPr lang="en-US" dirty="0"/>
          </a:p>
        </p:txBody>
      </p:sp>
      <p:pic>
        <p:nvPicPr>
          <p:cNvPr id="6" name="Content Placeholder 5" descr="SAM_Arc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78" r="-10778"/>
          <a:stretch>
            <a:fillRect/>
          </a:stretch>
        </p:blipFill>
        <p:spPr>
          <a:xfrm>
            <a:off x="0" y="1417638"/>
            <a:ext cx="8838232" cy="4860687"/>
          </a:xfrm>
        </p:spPr>
      </p:pic>
    </p:spTree>
    <p:extLst>
      <p:ext uri="{BB962C8B-B14F-4D97-AF65-F5344CB8AC3E}">
        <p14:creationId xmlns:p14="http://schemas.microsoft.com/office/powerpoint/2010/main" val="370266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7019926" cy="8651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Aggregated Topology Provider (ATP)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Service aggregating grid topology information and downtimes from different external sources (GOCDB, OIM, CIC, BDII, GSTAT, feeds)</a:t>
            </a:r>
            <a:endParaRPr lang="en-US" dirty="0"/>
          </a:p>
          <a:p>
            <a:r>
              <a:rPr lang="en-US" dirty="0" smtClean="0"/>
              <a:t>Recent changes</a:t>
            </a:r>
          </a:p>
          <a:p>
            <a:pPr lvl="1"/>
            <a:r>
              <a:rPr lang="en-US" dirty="0" smtClean="0"/>
              <a:t>regionalization</a:t>
            </a:r>
          </a:p>
          <a:p>
            <a:pPr lvl="1"/>
            <a:r>
              <a:rPr lang="en-US" dirty="0" smtClean="0"/>
              <a:t>VO feeds </a:t>
            </a:r>
          </a:p>
          <a:p>
            <a:pPr lvl="2"/>
            <a:r>
              <a:rPr lang="en-US" dirty="0" smtClean="0"/>
              <a:t>configuration via YAIM (ATP_VO_FEED)</a:t>
            </a:r>
          </a:p>
          <a:p>
            <a:pPr lvl="1"/>
            <a:r>
              <a:rPr lang="en-US" dirty="0" smtClean="0"/>
              <a:t>sanity checking</a:t>
            </a:r>
          </a:p>
          <a:p>
            <a:pPr lvl="1"/>
            <a:r>
              <a:rPr lang="en-US" dirty="0" smtClean="0"/>
              <a:t>integration of changes in GSTAT, VO cards</a:t>
            </a:r>
          </a:p>
          <a:p>
            <a:pPr lvl="1"/>
            <a:r>
              <a:rPr lang="en-US" dirty="0" smtClean="0"/>
              <a:t>improvements in logging</a:t>
            </a:r>
          </a:p>
        </p:txBody>
      </p:sp>
    </p:spTree>
    <p:extLst>
      <p:ext uri="{BB962C8B-B14F-4D97-AF65-F5344CB8AC3E}">
        <p14:creationId xmlns:p14="http://schemas.microsoft.com/office/powerpoint/2010/main" val="335850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Management (POEM)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Replaces MDDB (metric description database) </a:t>
            </a:r>
          </a:p>
          <a:p>
            <a:r>
              <a:rPr lang="en-US" dirty="0" smtClean="0"/>
              <a:t>Defines and groups metrics into profiles (e.g. ROC_CRITICAL)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VO</a:t>
            </a:r>
          </a:p>
          <a:p>
            <a:pPr lvl="1"/>
            <a:r>
              <a:rPr lang="en-US" dirty="0" smtClean="0"/>
              <a:t>topological groups (optional) – region, site, </a:t>
            </a:r>
            <a:r>
              <a:rPr lang="en-US" dirty="0" err="1" smtClean="0"/>
              <a:t>ngi</a:t>
            </a:r>
            <a:endParaRPr lang="en-US" dirty="0" smtClean="0"/>
          </a:p>
          <a:p>
            <a:r>
              <a:rPr lang="en-US" dirty="0" smtClean="0"/>
              <a:t>Profiles are used to generate Nagios configuration</a:t>
            </a:r>
          </a:p>
          <a:p>
            <a:r>
              <a:rPr lang="en-US" dirty="0" smtClean="0"/>
              <a:t>Regionalized:</a:t>
            </a:r>
          </a:p>
          <a:p>
            <a:pPr lvl="1"/>
            <a:r>
              <a:rPr lang="en-US" dirty="0" smtClean="0"/>
              <a:t>multiple POEM WEB instances (central, regional)</a:t>
            </a:r>
          </a:p>
          <a:p>
            <a:pPr lvl="1"/>
            <a:r>
              <a:rPr lang="en-US" dirty="0" smtClean="0"/>
              <a:t>synchronization of profiles from any number of sources</a:t>
            </a:r>
          </a:p>
          <a:p>
            <a:pPr lvl="1"/>
            <a:r>
              <a:rPr lang="en-US" dirty="0" smtClean="0"/>
              <a:t>namespace concept (e.g. </a:t>
            </a:r>
            <a:r>
              <a:rPr lang="en-US" dirty="0" err="1" smtClean="0"/>
              <a:t>ch.cern.sam</a:t>
            </a:r>
            <a:r>
              <a:rPr lang="en-US" dirty="0" smtClean="0"/>
              <a:t>-ROC_CRITICAL)</a:t>
            </a:r>
          </a:p>
        </p:txBody>
      </p:sp>
    </p:spTree>
    <p:extLst>
      <p:ext uri="{BB962C8B-B14F-4D97-AF65-F5344CB8AC3E}">
        <p14:creationId xmlns:p14="http://schemas.microsoft.com/office/powerpoint/2010/main" val="191532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Nagios Configuration Generator (NCG)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Nagios configuration files</a:t>
            </a:r>
          </a:p>
          <a:p>
            <a:r>
              <a:rPr lang="en-US" dirty="0" smtClean="0"/>
              <a:t>Recent Changes</a:t>
            </a:r>
          </a:p>
          <a:p>
            <a:pPr lvl="1"/>
            <a:r>
              <a:rPr lang="en-US" dirty="0" smtClean="0"/>
              <a:t>support</a:t>
            </a:r>
            <a:r>
              <a:rPr lang="en-US" baseline="0" dirty="0" smtClean="0"/>
              <a:t> for </a:t>
            </a:r>
            <a:r>
              <a:rPr lang="en-US" dirty="0" smtClean="0"/>
              <a:t>failover instance</a:t>
            </a:r>
          </a:p>
          <a:p>
            <a:pPr lvl="1"/>
            <a:r>
              <a:rPr lang="en-US" baseline="0" dirty="0" smtClean="0"/>
              <a:t>integration of Globus5 and UNICORE probes </a:t>
            </a:r>
          </a:p>
          <a:p>
            <a:pPr lvl="1"/>
            <a:r>
              <a:rPr lang="da-DK" baseline="0" dirty="0" err="1" smtClean="0"/>
              <a:t>improved</a:t>
            </a:r>
            <a:r>
              <a:rPr lang="en-US" baseline="0" dirty="0" smtClean="0"/>
              <a:t> integration with Operations Portal</a:t>
            </a:r>
          </a:p>
          <a:p>
            <a:pPr lvl="1"/>
            <a:r>
              <a:rPr lang="en-US" dirty="0" smtClean="0"/>
              <a:t>notification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3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Failover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Backup instance constantly monitors resources, but it has the following features:</a:t>
            </a:r>
          </a:p>
          <a:p>
            <a:pPr lvl="1"/>
            <a:r>
              <a:rPr lang="en-US" dirty="0" smtClean="0"/>
              <a:t>alarms are not sent to Operations portal</a:t>
            </a:r>
          </a:p>
          <a:p>
            <a:pPr lvl="1"/>
            <a:r>
              <a:rPr lang="en-US" dirty="0" smtClean="0"/>
              <a:t>results are not sent to the central MRS database.</a:t>
            </a:r>
          </a:p>
          <a:p>
            <a:pPr lvl="1"/>
            <a:r>
              <a:rPr lang="en-US" dirty="0" smtClean="0"/>
              <a:t>email notifications are disabled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via BACKUP_INSTANCE</a:t>
            </a:r>
          </a:p>
          <a:p>
            <a:pPr lvl="1"/>
            <a:r>
              <a:rPr lang="en-US" dirty="0" smtClean="0"/>
              <a:t>activated simply by removing the variable</a:t>
            </a:r>
          </a:p>
        </p:txBody>
      </p:sp>
    </p:spTree>
    <p:extLst>
      <p:ext uri="{BB962C8B-B14F-4D97-AF65-F5344CB8AC3E}">
        <p14:creationId xmlns:p14="http://schemas.microsoft.com/office/powerpoint/2010/main" val="20829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policy document [1]</a:t>
            </a:r>
          </a:p>
          <a:p>
            <a:pPr lvl="1"/>
            <a:r>
              <a:rPr lang="en-US" dirty="0" smtClean="0"/>
              <a:t>languages, constraints, naming and package conventions</a:t>
            </a:r>
          </a:p>
          <a:p>
            <a:pPr lvl="0"/>
            <a:r>
              <a:rPr lang="en-US" dirty="0" smtClean="0"/>
              <a:t>Probe</a:t>
            </a:r>
            <a:r>
              <a:rPr lang="en-US" baseline="0" dirty="0" smtClean="0"/>
              <a:t> status document [6]</a:t>
            </a:r>
            <a:endParaRPr lang="en-US" dirty="0" smtClean="0"/>
          </a:p>
          <a:p>
            <a:r>
              <a:rPr lang="en-US" dirty="0" smtClean="0"/>
              <a:t>Development of Grid monitoring probes in transition to EMI</a:t>
            </a:r>
          </a:p>
          <a:p>
            <a:pPr lvl="0"/>
            <a:r>
              <a:rPr lang="en-US" dirty="0" smtClean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54099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18767</TotalTime>
  <Words>779</Words>
  <Application>Microsoft Macintosh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EGI-InSPIRE 2</vt:lpstr>
      <vt:lpstr>Service Availability Monitoring (SAM)</vt:lpstr>
      <vt:lpstr>Overview</vt:lpstr>
      <vt:lpstr>SAM Scope</vt:lpstr>
      <vt:lpstr>SAM Architecture</vt:lpstr>
      <vt:lpstr>Aggregated Topology Provider (ATP)</vt:lpstr>
      <vt:lpstr>Profile Management (POEM)</vt:lpstr>
      <vt:lpstr>Nagios Configuration Generator (NCG)</vt:lpstr>
      <vt:lpstr>Failover instance</vt:lpstr>
      <vt:lpstr>Probes</vt:lpstr>
      <vt:lpstr>Metric Store (MRS)</vt:lpstr>
      <vt:lpstr>Web and API (MyEGI)</vt:lpstr>
      <vt:lpstr>Documentation</vt:lpstr>
      <vt:lpstr>Distribution</vt:lpstr>
      <vt:lpstr>Operations and support</vt:lpstr>
      <vt:lpstr>Messaging</vt:lpstr>
      <vt:lpstr>Summary</vt:lpstr>
      <vt:lpstr>References</vt:lpstr>
      <vt:lpstr>References</vt:lpstr>
      <vt:lpstr>Backup slides</vt:lpstr>
      <vt:lpstr>Plans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</dc:title>
  <dc:creator>Marian Babik</dc:creator>
  <cp:lastModifiedBy>Marian Babik</cp:lastModifiedBy>
  <cp:revision>138</cp:revision>
  <dcterms:created xsi:type="dcterms:W3CDTF">2011-09-07T11:25:29Z</dcterms:created>
  <dcterms:modified xsi:type="dcterms:W3CDTF">2011-09-20T12:13:24Z</dcterms:modified>
</cp:coreProperties>
</file>