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sldIdLst>
    <p:sldId id="271" r:id="rId2"/>
    <p:sldId id="275" r:id="rId3"/>
    <p:sldId id="278" r:id="rId4"/>
    <p:sldId id="279" r:id="rId5"/>
    <p:sldId id="283" r:id="rId6"/>
    <p:sldId id="284" r:id="rId7"/>
    <p:sldId id="280" r:id="rId8"/>
    <p:sldId id="285" r:id="rId9"/>
    <p:sldId id="281" r:id="rId10"/>
    <p:sldId id="282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B72B12-9656-4188-A781-DB93B933E498}" type="datetimeFigureOut">
              <a:rPr lang="en-US"/>
              <a:pPr>
                <a:defRPr/>
              </a:pPr>
              <a:t>9/16/2011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F2E0D0-8680-4FB2-B332-AC5449C50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F2E0D0-8680-4FB2-B332-AC5449C505C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AFC648-1A4B-4DEE-B6F0-756AB9A32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399C-0512-49CC-AC5F-42FCDC3890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DC93-222E-48A9-A5FC-C66F918B57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541544-4127-41CA-A588-D2FDBE603A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gkama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user-support@hellasgrid.gr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estpractical.com/r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gus.eu/pages/ggus-docs/interfaces/5110_Interface_NGI_GRNET.pdf" TargetMode="External"/><Relationship Id="rId2" Type="http://schemas.openxmlformats.org/officeDocument/2006/relationships/hyperlink" Target="http://wiki.hellasgrid.gr/wiki/bin/view/HellasGrid/GOC/GGUSAndHellasGridRTSystemsIntegra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de.hellasgrid.gr/" TargetMode="External"/><Relationship Id="rId2" Type="http://schemas.openxmlformats.org/officeDocument/2006/relationships/hyperlink" Target="http://appdb.egi.e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iki.hellasgrid.g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7416502" cy="1470025"/>
          </a:xfrm>
        </p:spPr>
        <p:txBody>
          <a:bodyPr/>
          <a:lstStyle/>
          <a:p>
            <a:r>
              <a:rPr lang="en-GB" dirty="0" smtClean="0"/>
              <a:t>Regional Helpdesk</a:t>
            </a:r>
            <a:br>
              <a:rPr lang="en-GB" dirty="0" smtClean="0"/>
            </a:br>
            <a:r>
              <a:rPr lang="en-GB" dirty="0" smtClean="0"/>
              <a:t>GRNET Example</a:t>
            </a:r>
            <a:endParaRPr lang="en-GB" sz="4000" dirty="0" smtClean="0"/>
          </a:p>
        </p:txBody>
      </p:sp>
      <p:sp>
        <p:nvSpPr>
          <p:cNvPr id="13315" name="Subtitle 4"/>
          <p:cNvSpPr>
            <a:spLocks noGrp="1"/>
          </p:cNvSpPr>
          <p:nvPr>
            <p:ph type="subTitle" idx="1"/>
          </p:nvPr>
        </p:nvSpPr>
        <p:spPr>
          <a:xfrm>
            <a:off x="2268538" y="3958183"/>
            <a:ext cx="5832475" cy="1343025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Gkamas Vasileios</a:t>
            </a:r>
          </a:p>
          <a:p>
            <a:r>
              <a:rPr lang="en-GB" sz="2000" dirty="0" smtClean="0"/>
              <a:t>NGI_GRNET User Support Team</a:t>
            </a:r>
            <a:br>
              <a:rPr lang="en-GB" sz="2000" dirty="0" smtClean="0"/>
            </a:br>
            <a:r>
              <a:rPr lang="en-GB" sz="2000" dirty="0" smtClean="0">
                <a:hlinkClick r:id="rId3"/>
              </a:rPr>
              <a:t>vgkamas@cti.gr</a:t>
            </a:r>
            <a:r>
              <a:rPr lang="en-GB" sz="2000" dirty="0" smtClean="0"/>
              <a:t> </a:t>
            </a:r>
          </a:p>
          <a:p>
            <a:r>
              <a:rPr lang="en-GB" sz="2000" dirty="0" smtClean="0">
                <a:hlinkClick r:id="rId4"/>
              </a:rPr>
              <a:t>user-support@hellasgrid.gr</a:t>
            </a:r>
            <a:r>
              <a:rPr lang="en-GB" sz="2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plans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Fully integration between GGUS and NGI_GRNET helpdesk system.</a:t>
            </a:r>
          </a:p>
          <a:p>
            <a:pPr lvl="1"/>
            <a:r>
              <a:rPr lang="en-US" dirty="0" smtClean="0"/>
              <a:t>Solution of various problems occurred at the interface between GGUS and NGI_GRNET helpdesk system.</a:t>
            </a:r>
          </a:p>
          <a:p>
            <a:r>
              <a:rPr lang="en-US" dirty="0" smtClean="0"/>
              <a:t>Plans</a:t>
            </a:r>
          </a:p>
          <a:p>
            <a:pPr lvl="1"/>
            <a:r>
              <a:rPr lang="en-US" dirty="0" smtClean="0"/>
              <a:t>Integration of GGUS ID tickets, at the tickets created at the NGI_GRNET helpdesk system.</a:t>
            </a:r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Teams at NGI_GRNET</a:t>
            </a:r>
          </a:p>
          <a:p>
            <a:r>
              <a:rPr lang="en-GB" dirty="0" smtClean="0"/>
              <a:t>NGI_GRNET regional helpdesk </a:t>
            </a:r>
          </a:p>
          <a:p>
            <a:r>
              <a:rPr lang="en-GB" dirty="0" smtClean="0"/>
              <a:t>Integration with GGUS</a:t>
            </a:r>
          </a:p>
          <a:p>
            <a:r>
              <a:rPr lang="en-GB" dirty="0" smtClean="0"/>
              <a:t>Other user support tools</a:t>
            </a:r>
          </a:p>
          <a:p>
            <a:r>
              <a:rPr lang="en-GB" dirty="0" smtClean="0"/>
              <a:t>Goals and plans</a:t>
            </a:r>
            <a:endParaRPr lang="en-GB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Support Teams at NGI_GRNET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HellasGrid</a:t>
            </a:r>
            <a:r>
              <a:rPr lang="en-US" dirty="0" smtClean="0"/>
              <a:t> User Support Team: provides consultancy services, meaning that guides novice users that want to join the </a:t>
            </a:r>
            <a:r>
              <a:rPr lang="en-US" dirty="0" err="1" smtClean="0"/>
              <a:t>HellasGrid</a:t>
            </a:r>
            <a:r>
              <a:rPr lang="en-US" dirty="0" smtClean="0"/>
              <a:t>/EGI infrastructure and personnel who can answer and deal with day-to-day issues that users face.</a:t>
            </a:r>
          </a:p>
          <a:p>
            <a:r>
              <a:rPr lang="en-US" dirty="0" err="1" smtClean="0"/>
              <a:t>HellasGrid</a:t>
            </a:r>
            <a:r>
              <a:rPr lang="en-US" dirty="0" smtClean="0"/>
              <a:t> Application Support Team: is a second level communication channel for users and is used for advanced support in porting application to the grid infrastructure.</a:t>
            </a:r>
          </a:p>
          <a:p>
            <a:r>
              <a:rPr lang="en-US" dirty="0" err="1" smtClean="0"/>
              <a:t>HellasGrid</a:t>
            </a:r>
            <a:r>
              <a:rPr lang="en-US" dirty="0" smtClean="0"/>
              <a:t> Regional Operator on Duty (ROD) Team: has the role of ticket process manager at our local helpdesk system for the tickets coming from GGUS.</a:t>
            </a:r>
          </a:p>
          <a:p>
            <a:r>
              <a:rPr lang="en-US" dirty="0" err="1" smtClean="0"/>
              <a:t>HellasGrid</a:t>
            </a:r>
            <a:r>
              <a:rPr lang="en-US" dirty="0" smtClean="0"/>
              <a:t> Nodes Operational Support Teams: are responsible for dealing with EGI tickets related to the operation and support of </a:t>
            </a:r>
            <a:r>
              <a:rPr lang="en-US" dirty="0" err="1" smtClean="0"/>
              <a:t>HellasGrid</a:t>
            </a:r>
            <a:r>
              <a:rPr lang="en-US" dirty="0" smtClean="0"/>
              <a:t> nodes.</a:t>
            </a:r>
          </a:p>
          <a:p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NGI_GRNET regional helpdesk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Best Practical Request Tracker</a:t>
            </a:r>
          </a:p>
          <a:p>
            <a:pPr lvl="1"/>
            <a:r>
              <a:rPr lang="en-US" dirty="0" smtClean="0">
                <a:hlinkClick r:id="rId2"/>
              </a:rPr>
              <a:t>http://bestpractical.com/rt/</a:t>
            </a:r>
            <a:r>
              <a:rPr lang="en-US" dirty="0" smtClean="0"/>
              <a:t> </a:t>
            </a:r>
          </a:p>
          <a:p>
            <a:r>
              <a:rPr lang="en-US" dirty="0" smtClean="0"/>
              <a:t>It is used for gathering user’s requirements and tracking issues related to the operation of NGI_GRNET infrastructure.</a:t>
            </a:r>
          </a:p>
          <a:p>
            <a:r>
              <a:rPr lang="en-US" dirty="0" smtClean="0"/>
              <a:t>A number of queues have been created for every </a:t>
            </a:r>
            <a:r>
              <a:rPr lang="en-US" dirty="0" err="1" smtClean="0"/>
              <a:t>HellasGrid</a:t>
            </a:r>
            <a:r>
              <a:rPr lang="en-US" dirty="0" smtClean="0"/>
              <a:t> site and the other support teams of NGI_GRNET.</a:t>
            </a:r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GGUS (I)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NGI_GRNET regional helpdesk is fully integrated with GGUS since June 2010.</a:t>
            </a:r>
          </a:p>
          <a:p>
            <a:r>
              <a:rPr lang="en-US" dirty="0" smtClean="0"/>
              <a:t>Programming language/tools used:</a:t>
            </a:r>
          </a:p>
          <a:p>
            <a:pPr lvl="1"/>
            <a:r>
              <a:rPr lang="en-US" dirty="0" smtClean="0"/>
              <a:t>Perl, SOAP.</a:t>
            </a:r>
          </a:p>
          <a:p>
            <a:pPr lvl="1"/>
            <a:r>
              <a:rPr lang="en-US" dirty="0" smtClean="0"/>
              <a:t>Due to the low creation rate of tickets at NGI_GRNET helpdesk, was not used a specialized queuing system</a:t>
            </a:r>
          </a:p>
          <a:p>
            <a:r>
              <a:rPr lang="en-US" dirty="0" smtClean="0"/>
              <a:t>Three possible scenarios were implemented</a:t>
            </a:r>
          </a:p>
          <a:p>
            <a:r>
              <a:rPr lang="en-US" dirty="0" smtClean="0"/>
              <a:t>Documentation pages:</a:t>
            </a:r>
          </a:p>
          <a:p>
            <a:pPr lvl="1"/>
            <a:r>
              <a:rPr lang="en-US" dirty="0" smtClean="0">
                <a:hlinkClick r:id="rId2"/>
              </a:rPr>
              <a:t>http://wiki.hellasgrid.gr/wiki/bin/view/HellasGrid/GOC/GGUSAndHellasGridRTSystemsIntegration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https://ggus.eu/pages/ggus-docs/interfaces/5110_Interface_NGI_GRNET.pdf</a:t>
            </a:r>
            <a:r>
              <a:rPr lang="en-US" dirty="0" smtClean="0"/>
              <a:t>  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GGUS (II)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the needs of the implementation the following queues were implemented at the NGI_GRNET regional helpdesk:</a:t>
            </a:r>
          </a:p>
          <a:p>
            <a:pPr lvl="1"/>
            <a:r>
              <a:rPr lang="en-US" dirty="0" smtClean="0"/>
              <a:t>A queue with name NGI_GRNET. For every ticket assigned to the NGI_GRNET support unit at the GGUS, a new ticket is created at the NGI_GRNET queue.</a:t>
            </a:r>
          </a:p>
          <a:p>
            <a:pPr lvl="1"/>
            <a:r>
              <a:rPr lang="en-US" dirty="0" smtClean="0"/>
              <a:t>A queue for every site under the scope of the NGI_GRNET. For every ticket assigned to a site under the scope of NGI_GRNET, a new ticket is created at the corresponding site’s queue at the NGI_GRNET regional helpdesk.</a:t>
            </a:r>
          </a:p>
          <a:p>
            <a:pPr lvl="1"/>
            <a:r>
              <a:rPr lang="en-US" dirty="0" smtClean="0"/>
              <a:t>A queue with name GGUS. For every ticket assigned to the GGUS queue at the NGI_GRNET regional helpdesk, a new ticket is created at the GGUS which has initially un-assigned status. </a:t>
            </a:r>
          </a:p>
          <a:p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GGUS (III)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GGUS uses the web services provided by the NGI_GRNET ticketing system for data transfer from GGUS to NGI_GRNET ticketing system. Available operations are:</a:t>
            </a:r>
          </a:p>
          <a:p>
            <a:pPr lvl="1"/>
            <a:r>
              <a:rPr lang="en-US" dirty="0" err="1" smtClean="0"/>
              <a:t>create_ticket</a:t>
            </a:r>
            <a:r>
              <a:rPr lang="en-US" dirty="0" smtClean="0"/>
              <a:t> for creating a new ticket in NGI_GRNET ticketing system</a:t>
            </a:r>
          </a:p>
          <a:p>
            <a:pPr lvl="1"/>
            <a:r>
              <a:rPr lang="en-US" dirty="0" err="1" smtClean="0"/>
              <a:t>add_attachment</a:t>
            </a:r>
            <a:r>
              <a:rPr lang="en-US" dirty="0" smtClean="0"/>
              <a:t> for adding an attachment file to an existing ticket and</a:t>
            </a:r>
          </a:p>
          <a:p>
            <a:pPr lvl="1"/>
            <a:r>
              <a:rPr lang="en-US" dirty="0" err="1" smtClean="0"/>
              <a:t>edit_ticket</a:t>
            </a:r>
            <a:r>
              <a:rPr lang="en-US" dirty="0" smtClean="0"/>
              <a:t> for updating an existing ticket in NGI_GRNET ticketing system.</a:t>
            </a:r>
          </a:p>
          <a:p>
            <a:r>
              <a:rPr lang="en-US" dirty="0" smtClean="0"/>
              <a:t>NGI_GRNET ticketing system uses the web services provided by GGUS for transferring data from the NGI_GRNET ticketing system to GGUS. Available operations are:</a:t>
            </a:r>
          </a:p>
          <a:p>
            <a:pPr lvl="1"/>
            <a:r>
              <a:rPr lang="en-US" dirty="0" err="1" smtClean="0"/>
              <a:t>OpCreate</a:t>
            </a:r>
            <a:r>
              <a:rPr lang="en-US" dirty="0" smtClean="0"/>
              <a:t> for creating a new ticket in GGUS system</a:t>
            </a:r>
          </a:p>
          <a:p>
            <a:pPr lvl="1"/>
            <a:r>
              <a:rPr lang="en-US" dirty="0" err="1" smtClean="0"/>
              <a:t>TicketModify</a:t>
            </a:r>
            <a:r>
              <a:rPr lang="en-US" dirty="0" smtClean="0"/>
              <a:t> for updating an existing ticket</a:t>
            </a:r>
          </a:p>
          <a:p>
            <a:pPr lvl="1"/>
            <a:r>
              <a:rPr lang="en-US" dirty="0" err="1" smtClean="0"/>
              <a:t>TicketGet</a:t>
            </a:r>
            <a:r>
              <a:rPr lang="en-US" dirty="0" smtClean="0"/>
              <a:t> for reading values of an existing ticket and</a:t>
            </a:r>
          </a:p>
          <a:p>
            <a:pPr lvl="1"/>
            <a:r>
              <a:rPr lang="en-US" dirty="0" err="1" smtClean="0"/>
              <a:t>AddAttachment</a:t>
            </a:r>
            <a:r>
              <a:rPr lang="en-US" dirty="0" smtClean="0"/>
              <a:t> for adding attachment files to an existing GGUS ticket.</a:t>
            </a:r>
          </a:p>
          <a:p>
            <a:r>
              <a:rPr lang="en-US" dirty="0" smtClean="0"/>
              <a:t>For using the web services provided by the NGI_GRNET ticketing system the IP address of the host using these web services was registered. </a:t>
            </a:r>
          </a:p>
          <a:p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with GGUS (IV)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NGI_GRNET helpdesk web services are called by </a:t>
            </a:r>
            <a:r>
              <a:rPr lang="en-US" dirty="0" err="1" smtClean="0"/>
              <a:t>perl</a:t>
            </a:r>
            <a:r>
              <a:rPr lang="en-US" dirty="0" smtClean="0"/>
              <a:t> scripts which are automatically executed every 5 minutes.</a:t>
            </a:r>
          </a:p>
          <a:p>
            <a:r>
              <a:rPr lang="en-US" dirty="0" smtClean="0"/>
              <a:t>These scripts check if a transaction (ticket creation or update) has occurred from the last time they were called, and in a case of a transaction the appropriate ticket is updated.</a:t>
            </a:r>
          </a:p>
          <a:p>
            <a:r>
              <a:rPr lang="en-US" dirty="0" smtClean="0"/>
              <a:t>Two tables have been created at the database of NGI_GRNET helpdesk</a:t>
            </a:r>
          </a:p>
          <a:p>
            <a:pPr lvl="1"/>
            <a:r>
              <a:rPr lang="en-US" dirty="0" smtClean="0"/>
              <a:t>The first table stores the correspondence between the ID of a ticket at the GGUS and the ID of a ticket at the NGI_GRNET helpdesk</a:t>
            </a:r>
          </a:p>
          <a:p>
            <a:pPr lvl="1"/>
            <a:r>
              <a:rPr lang="en-US" dirty="0" smtClean="0"/>
              <a:t>The second table stores the IDs of the transactions which concern the corresponding tickets between GGUS and NGI_GRNET helpdesk</a:t>
            </a:r>
          </a:p>
          <a:p>
            <a:endParaRPr lang="el-GR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user support tools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AppDB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http://appdb.egi.eu/</a:t>
            </a:r>
            <a:endParaRPr lang="en-US" dirty="0" smtClean="0"/>
          </a:p>
          <a:p>
            <a:pPr lvl="1"/>
            <a:r>
              <a:rPr lang="en-US" dirty="0" smtClean="0"/>
              <a:t>The official EGI Application Database, used for the registration of the applications ported to EGI infrastructure.</a:t>
            </a:r>
          </a:p>
          <a:p>
            <a:r>
              <a:rPr lang="en-US" dirty="0" smtClean="0"/>
              <a:t>Software Discovery Engine: </a:t>
            </a:r>
            <a:r>
              <a:rPr lang="en-US" dirty="0" smtClean="0">
                <a:hlinkClick r:id="rId3"/>
              </a:rPr>
              <a:t>http://sde.hellasgrid.gr/</a:t>
            </a:r>
            <a:endParaRPr lang="en-US" dirty="0" smtClean="0"/>
          </a:p>
          <a:p>
            <a:pPr lvl="1"/>
            <a:r>
              <a:rPr lang="en-US" dirty="0" smtClean="0"/>
              <a:t>This is a service, which the users can use in order to search for the type of software installed at the various sites with additional instructions available on how to use it.</a:t>
            </a:r>
          </a:p>
          <a:p>
            <a:r>
              <a:rPr lang="en-US" dirty="0" err="1" smtClean="0"/>
              <a:t>HellasGrid</a:t>
            </a:r>
            <a:r>
              <a:rPr lang="en-US" dirty="0" smtClean="0"/>
              <a:t> Wiki: </a:t>
            </a:r>
            <a:r>
              <a:rPr lang="en-US" dirty="0" smtClean="0">
                <a:hlinkClick r:id="rId4"/>
              </a:rPr>
              <a:t>http://wiki.hellasgrid.gr</a:t>
            </a:r>
            <a:endParaRPr lang="en-US" dirty="0" smtClean="0"/>
          </a:p>
          <a:p>
            <a:pPr lvl="1"/>
            <a:r>
              <a:rPr lang="en-US" dirty="0" smtClean="0"/>
              <a:t>A wiki has been implemented, which contains documentation pages and guides (in text and multimedia format) both for the users and administrators of the grid infrastructure.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20/09/2011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2399C-0512-49CC-AC5F-42FCDC38909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EGI Technical Forum 2011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492</TotalTime>
  <Words>845</Words>
  <Application>Microsoft Office PowerPoint</Application>
  <PresentationFormat>On-screen Show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EGI-InSPIRE-Slide-Template_v4</vt:lpstr>
      <vt:lpstr>Regional Helpdesk GRNET Example</vt:lpstr>
      <vt:lpstr>Outline</vt:lpstr>
      <vt:lpstr>Support Teams at NGI_GRNET</vt:lpstr>
      <vt:lpstr>NGI_GRNET regional helpdesk </vt:lpstr>
      <vt:lpstr>Integration with GGUS (I)</vt:lpstr>
      <vt:lpstr>Integration with GGUS (II)</vt:lpstr>
      <vt:lpstr>Integration with GGUS (III)</vt:lpstr>
      <vt:lpstr>Integration with GGUS (IV)</vt:lpstr>
      <vt:lpstr>Other user support tools</vt:lpstr>
      <vt:lpstr>Goals and plans</vt:lpstr>
    </vt:vector>
  </TitlesOfParts>
  <Company>Nikhef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gergely.sipos</dc:creator>
  <cp:lastModifiedBy>vgkamas</cp:lastModifiedBy>
  <cp:revision>158</cp:revision>
  <dcterms:created xsi:type="dcterms:W3CDTF">2010-09-13T06:58:20Z</dcterms:created>
  <dcterms:modified xsi:type="dcterms:W3CDTF">2011-09-16T13:42:58Z</dcterms:modified>
</cp:coreProperties>
</file>