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28" r:id="rId2"/>
  </p:sldMasterIdLst>
  <p:notesMasterIdLst>
    <p:notesMasterId r:id="rId25"/>
  </p:notesMasterIdLst>
  <p:sldIdLst>
    <p:sldId id="258" r:id="rId3"/>
    <p:sldId id="332" r:id="rId4"/>
    <p:sldId id="326" r:id="rId5"/>
    <p:sldId id="327" r:id="rId6"/>
    <p:sldId id="320" r:id="rId7"/>
    <p:sldId id="291" r:id="rId8"/>
    <p:sldId id="308" r:id="rId9"/>
    <p:sldId id="318" r:id="rId10"/>
    <p:sldId id="328" r:id="rId11"/>
    <p:sldId id="292" r:id="rId12"/>
    <p:sldId id="329" r:id="rId13"/>
    <p:sldId id="295" r:id="rId14"/>
    <p:sldId id="296" r:id="rId15"/>
    <p:sldId id="312" r:id="rId16"/>
    <p:sldId id="330" r:id="rId17"/>
    <p:sldId id="313" r:id="rId18"/>
    <p:sldId id="325" r:id="rId19"/>
    <p:sldId id="324" r:id="rId20"/>
    <p:sldId id="316" r:id="rId21"/>
    <p:sldId id="331" r:id="rId22"/>
    <p:sldId id="322" r:id="rId23"/>
    <p:sldId id="307" r:id="rId24"/>
  </p:sldIdLst>
  <p:sldSz cx="9906000" cy="6858000" type="A4"/>
  <p:notesSz cx="7099300" cy="10234613"/>
  <p:defaultTextStyle>
    <a:defPPr>
      <a:defRPr lang="fi-FI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E04"/>
    <a:srgbClr val="C5073D"/>
    <a:srgbClr val="CD0921"/>
    <a:srgbClr val="009357"/>
    <a:srgbClr val="888377"/>
    <a:srgbClr val="008BC6"/>
    <a:srgbClr val="367CBB"/>
    <a:srgbClr val="F8B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09" autoAdjust="0"/>
    <p:restoredTop sz="94660"/>
  </p:normalViewPr>
  <p:slideViewPr>
    <p:cSldViewPr>
      <p:cViewPr>
        <p:scale>
          <a:sx n="100" d="100"/>
          <a:sy n="100" d="100"/>
        </p:scale>
        <p:origin x="-2064" y="-594"/>
      </p:cViewPr>
      <p:guideLst>
        <p:guide orient="horz" pos="576"/>
        <p:guide pos="53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1" d="100"/>
          <a:sy n="121" d="100"/>
        </p:scale>
        <p:origin x="-3152" y="-11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5.3735854045999501E-3"/>
                  <c:y val="-1.46807164795308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-2.1496311768869E-2"/>
                  <c:y val="-2.64159717020688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-1.48929146603056E-2"/>
                  <c:y val="-1.45436349366198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txPr>
              <a:bodyPr/>
              <a:lstStyle/>
              <a:p>
                <a:pPr>
                  <a:defRPr sz="1200" b="1" i="0" baseline="0">
                    <a:latin typeface="Calibri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Sheet1!$B$1:$G$1</c:f>
              <c:strCache>
                <c:ptCount val="5"/>
                <c:pt idx="0">
                  <c:v>INRIA</c:v>
                </c:pt>
                <c:pt idx="1">
                  <c:v>MESR</c:v>
                </c:pt>
                <c:pt idx="2">
                  <c:v>CEA</c:v>
                </c:pt>
                <c:pt idx="3">
                  <c:v>CNRS</c:v>
                </c:pt>
                <c:pt idx="4">
                  <c:v>Universités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5"/>
                <c:pt idx="0">
                  <c:v>1</c:v>
                </c:pt>
                <c:pt idx="1">
                  <c:v>50</c:v>
                </c:pt>
                <c:pt idx="2">
                  <c:v>20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0.21269</cdr:x>
      <cdr:y>0.05256</cdr:y>
    </cdr:from>
    <cdr:to>
      <cdr:x>0.39302</cdr:x>
      <cdr:y>0.32023</cdr:y>
    </cdr:to>
    <cdr:pic>
      <cdr:nvPicPr>
        <cdr:cNvPr id="2" name="Imag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71600" y="117327"/>
          <a:ext cx="823779" cy="59750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0.65321</cdr:x>
      <cdr:y>0.64272</cdr:y>
    </cdr:from>
    <cdr:to>
      <cdr:x>0.80706</cdr:x>
      <cdr:y>0.91874</cdr:y>
    </cdr:to>
    <cdr:pic>
      <cdr:nvPicPr>
        <cdr:cNvPr id="3" name="Image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984003" y="1434721"/>
          <a:ext cx="702778" cy="61613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62" tIns="47581" rIns="95162" bIns="47581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1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62" tIns="47581" rIns="95162" bIns="4758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8350"/>
            <a:ext cx="55435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62" tIns="47581" rIns="95162" bIns="47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7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62" tIns="47581" rIns="95162" bIns="47581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7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62" tIns="47581" rIns="95162" bIns="4758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090DB09B-017D-4F0F-A15C-DEC962EFA6E8}" type="slidenum">
              <a:rPr lang="fi-FI"/>
              <a:pPr>
                <a:defRPr/>
              </a:pPr>
              <a:t>‹N°›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9347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6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3730" indent="-274512" defTabSz="9516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8046" indent="-219610" defTabSz="9516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37265" indent="-219610" defTabSz="9516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76483" indent="-219610" defTabSz="9516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15701" indent="-219610" algn="r" defTabSz="95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54920" indent="-219610" algn="r" defTabSz="95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94138" indent="-219610" algn="r" defTabSz="95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33356" indent="-219610" algn="r" defTabSz="95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DD19FEA-9021-4686-BD06-7E6F98FC2825}" type="slidenum">
              <a:rPr lang="fi-FI" smtClean="0"/>
              <a:pPr eaLnBrk="1" hangingPunct="1"/>
              <a:t>3</a:t>
            </a:fld>
            <a:endParaRPr 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6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3730" indent="-274512" defTabSz="9516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98046" indent="-219610" defTabSz="9516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37265" indent="-219610" defTabSz="9516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76483" indent="-219610" defTabSz="9516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15701" indent="-219610" algn="r" defTabSz="95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54920" indent="-219610" algn="r" defTabSz="95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94138" indent="-219610" algn="r" defTabSz="95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33356" indent="-219610" algn="r" defTabSz="951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758579E-41DC-42CE-A820-31D3449FA8BB}" type="slidenum">
              <a:rPr lang="fi-FI" smtClean="0"/>
              <a:pPr eaLnBrk="1" hangingPunct="1"/>
              <a:t>4</a:t>
            </a:fld>
            <a:endParaRPr lang="fi-FI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769938"/>
            <a:ext cx="5538787" cy="38354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6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Prace_ppt_etusivu_korjatt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906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Prace_ppt_alapalkki_logo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38850"/>
            <a:ext cx="9906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648200"/>
            <a:ext cx="8420100" cy="865188"/>
          </a:xfrm>
        </p:spPr>
        <p:txBody>
          <a:bodyPr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334000"/>
            <a:ext cx="6934200" cy="457200"/>
          </a:xfrm>
        </p:spPr>
        <p:txBody>
          <a:bodyPr/>
          <a:lstStyle>
            <a:lvl1pPr marL="0" indent="0" algn="ctr">
              <a:spcBef>
                <a:spcPct val="500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69E4-A7FC-4515-9C4A-09330CE1C602}" type="slidenum">
              <a:rPr lang="fi-FI"/>
              <a:pPr>
                <a:defRPr/>
              </a:pPr>
              <a:t>‹N°›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9588" y="1295400"/>
            <a:ext cx="1981200" cy="4941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295400"/>
            <a:ext cx="5792788" cy="4941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DBF3F-9D0D-4E53-B726-4955AEA8C57E}" type="slidenum">
              <a:rPr lang="fi-FI"/>
              <a:pPr>
                <a:defRPr/>
              </a:pPr>
              <a:t>‹N°›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3483" y="274638"/>
            <a:ext cx="7344021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-4017" y="659227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fr-FR" smtClean="0">
                <a:solidFill>
                  <a:prstClr val="black"/>
                </a:solidFill>
              </a:rPr>
              <a:t>05/23/2011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76273" y="6587185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/>
            <a:r>
              <a:rPr lang="fr-FR" smtClean="0">
                <a:solidFill>
                  <a:prstClr val="black"/>
                </a:solidFill>
              </a:rPr>
              <a:t>GENCI Presentation 2011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1941" y="6587185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180B18A5-8AB8-450F-85EC-8C63C57D4CBC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3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9CFC3-B39A-4D6D-9A14-E0F2F2BD1BDC}" type="slidenum">
              <a:rPr lang="fi-FI"/>
              <a:pPr>
                <a:defRPr/>
              </a:pPr>
              <a:t>‹N°›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1AD8-D497-41D8-BFDA-12C3DC989BF1}" type="slidenum">
              <a:rPr lang="fi-FI"/>
              <a:pPr>
                <a:defRPr/>
              </a:pPr>
              <a:t>‹N°›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3450" y="2133600"/>
            <a:ext cx="3876675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2133600"/>
            <a:ext cx="3878263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E9FC1-6E8B-49DE-93CA-CAEFC7DB0AD3}" type="slidenum">
              <a:rPr lang="fi-FI"/>
              <a:pPr>
                <a:defRPr/>
              </a:pPr>
              <a:t>‹N°›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12D60-E523-44DB-B3F7-D82104986BEC}" type="slidenum">
              <a:rPr lang="fi-FI"/>
              <a:pPr>
                <a:defRPr/>
              </a:pPr>
              <a:t>‹N°›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09339-D699-4614-922C-231FE789C81E}" type="slidenum">
              <a:rPr lang="fi-FI"/>
              <a:pPr>
                <a:defRPr/>
              </a:pPr>
              <a:t>‹N°›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E27DD-A5DB-4648-81C9-C1C855FE37E1}" type="slidenum">
              <a:rPr lang="fi-FI"/>
              <a:pPr>
                <a:defRPr/>
              </a:pPr>
              <a:t>‹N°›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9473-61AC-497E-A90E-6F1F046D646D}" type="slidenum">
              <a:rPr lang="fi-FI"/>
              <a:pPr>
                <a:defRPr/>
              </a:pPr>
              <a:t>‹N°›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82F56-F93C-4C9C-A247-7CB9AD113819}" type="slidenum">
              <a:rPr lang="fi-FI"/>
              <a:pPr>
                <a:defRPr/>
              </a:pPr>
              <a:t>‹N°›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95400"/>
            <a:ext cx="79248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2133600"/>
            <a:ext cx="7907338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6013" y="65246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801890F-875C-449C-BDAD-A3CDFF0063BB}" type="slidenum">
              <a:rPr lang="fi-FI"/>
              <a:pPr>
                <a:defRPr/>
              </a:pPr>
              <a:t>‹N°›</a:t>
            </a:fld>
            <a:endParaRPr lang="fi-FI"/>
          </a:p>
        </p:txBody>
      </p:sp>
      <p:pic>
        <p:nvPicPr>
          <p:cNvPr id="2053" name="Picture 25" descr="Prace_ppt_etusivu_ylapalkk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9060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67CB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00706" y="274638"/>
            <a:ext cx="7109994" cy="647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85536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13" y="6592268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solidFill>
                  <a:prstClr val="black"/>
                </a:solidFill>
                <a:latin typeface="Calibri"/>
                <a:cs typeface="+mn-cs"/>
              </a:rPr>
              <a:t>05/23/2011</a:t>
            </a:r>
            <a:endParaRPr lang="fr-FR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587183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solidFill>
                  <a:prstClr val="black"/>
                </a:solidFill>
                <a:latin typeface="Calibri"/>
                <a:cs typeface="+mn-cs"/>
              </a:rPr>
              <a:t>GENCI Presentation 2011</a:t>
            </a:r>
            <a:endParaRPr lang="fr-FR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93887" y="658718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80B18A5-8AB8-450F-85EC-8C63C57D4CBC}" type="slidenum">
              <a:rPr lang="fr-FR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0" y="6597352"/>
            <a:ext cx="99060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" y="0"/>
            <a:ext cx="2205956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6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hyperlink" Target="http://www.flaggezeigen.de/catalog/product_info.php?products_id=527&amp;osCsid=419ba85839d98946a8c35337d98692f3" TargetMode="External"/><Relationship Id="rId18" Type="http://schemas.openxmlformats.org/officeDocument/2006/relationships/image" Target="../media/image40.jpeg"/><Relationship Id="rId26" Type="http://schemas.openxmlformats.org/officeDocument/2006/relationships/image" Target="../media/image44.jpeg"/><Relationship Id="rId39" Type="http://schemas.openxmlformats.org/officeDocument/2006/relationships/hyperlink" Target="http://www.flaggezeigen.de/catalog/product_info.php?products_id=558&amp;osCsid=419ba85839d98946a8c35337d98692f3" TargetMode="External"/><Relationship Id="rId3" Type="http://schemas.openxmlformats.org/officeDocument/2006/relationships/hyperlink" Target="http://www.flaggezeigen.de/catalog/product_info.php?products_id=848&amp;osCsid=419ba85839d98946a8c35337d98692f3" TargetMode="External"/><Relationship Id="rId21" Type="http://schemas.openxmlformats.org/officeDocument/2006/relationships/hyperlink" Target="http://www.flaggezeigen.de/catalog/product_info.php?products_id=553&amp;osCsid=419ba85839d98946a8c35337d98692f3" TargetMode="External"/><Relationship Id="rId34" Type="http://schemas.openxmlformats.org/officeDocument/2006/relationships/image" Target="../media/image48.jpeg"/><Relationship Id="rId42" Type="http://schemas.openxmlformats.org/officeDocument/2006/relationships/image" Target="../media/image53.png"/><Relationship Id="rId7" Type="http://schemas.openxmlformats.org/officeDocument/2006/relationships/hyperlink" Target="http://www.flaggezeigen.de/catalog/product_info.php?products_id=474&amp;osCsid=419ba85839d98946a8c35337d98692f3" TargetMode="External"/><Relationship Id="rId12" Type="http://schemas.openxmlformats.org/officeDocument/2006/relationships/image" Target="../media/image37.jpeg"/><Relationship Id="rId17" Type="http://schemas.openxmlformats.org/officeDocument/2006/relationships/hyperlink" Target="http://www.flaggezeigen.de/catalog/product_info.php?products_id=531&amp;osCsid=419ba85839d98946a8c35337d98692f3" TargetMode="External"/><Relationship Id="rId25" Type="http://schemas.openxmlformats.org/officeDocument/2006/relationships/hyperlink" Target="http://www.flaggezeigen.de/catalog/product_info.php?products_id=565&amp;osCsid=419ba85839d98946a8c35337d98692f3" TargetMode="External"/><Relationship Id="rId33" Type="http://schemas.openxmlformats.org/officeDocument/2006/relationships/hyperlink" Target="http://www.flaggezeigen.de/catalog/product_info.php?products_id=526&amp;osCsid=419ba85839d98946a8c35337d98692f3" TargetMode="External"/><Relationship Id="rId38" Type="http://schemas.openxmlformats.org/officeDocument/2006/relationships/image" Target="../media/image50.jpeg"/><Relationship Id="rId2" Type="http://schemas.openxmlformats.org/officeDocument/2006/relationships/image" Target="../media/image32.jpg"/><Relationship Id="rId16" Type="http://schemas.openxmlformats.org/officeDocument/2006/relationships/image" Target="../media/image39.jpeg"/><Relationship Id="rId20" Type="http://schemas.openxmlformats.org/officeDocument/2006/relationships/image" Target="../media/image41.jpeg"/><Relationship Id="rId29" Type="http://schemas.openxmlformats.org/officeDocument/2006/relationships/hyperlink" Target="http://www.flaggezeigen.de/catalog/product_info.php?products_id=544&amp;osCsid=419ba85839d98946a8c35337d98692f3" TargetMode="External"/><Relationship Id="rId41" Type="http://schemas.openxmlformats.org/officeDocument/2006/relationships/image" Target="../media/image5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hyperlink" Target="http://www.flaggezeigen.de/catalog/product_info.php?products_id=443&amp;osCsid=419ba85839d98946a8c35337d98692f3" TargetMode="External"/><Relationship Id="rId24" Type="http://schemas.openxmlformats.org/officeDocument/2006/relationships/image" Target="../media/image43.jpeg"/><Relationship Id="rId32" Type="http://schemas.openxmlformats.org/officeDocument/2006/relationships/image" Target="../media/image47.jpeg"/><Relationship Id="rId37" Type="http://schemas.openxmlformats.org/officeDocument/2006/relationships/hyperlink" Target="http://www.flaggezeigen.de/catalog/product_info.php?products_id=566&amp;osCsid=419ba85839d98946a8c35337d98692f3" TargetMode="External"/><Relationship Id="rId40" Type="http://schemas.openxmlformats.org/officeDocument/2006/relationships/image" Target="../media/image51.jpeg"/><Relationship Id="rId5" Type="http://schemas.openxmlformats.org/officeDocument/2006/relationships/hyperlink" Target="http://www.flaggezeigen.de/catalog/product_info.php?products_id=469&amp;osCsid=419ba85839d98946a8c35337d98692f3" TargetMode="External"/><Relationship Id="rId15" Type="http://schemas.openxmlformats.org/officeDocument/2006/relationships/hyperlink" Target="http://www.flaggezeigen.de/catalog/product_info.php?products_id=529&amp;osCsid=419ba85839d98946a8c35337d98692f3" TargetMode="External"/><Relationship Id="rId23" Type="http://schemas.openxmlformats.org/officeDocument/2006/relationships/hyperlink" Target="http://www.flaggezeigen.de/catalog/product_info.php?products_id=533&amp;osCsid=419ba85839d98946a8c35337d98692f3" TargetMode="External"/><Relationship Id="rId28" Type="http://schemas.openxmlformats.org/officeDocument/2006/relationships/image" Target="../media/image45.jpeg"/><Relationship Id="rId36" Type="http://schemas.openxmlformats.org/officeDocument/2006/relationships/image" Target="../media/image49.png"/><Relationship Id="rId10" Type="http://schemas.openxmlformats.org/officeDocument/2006/relationships/image" Target="../media/image36.jpeg"/><Relationship Id="rId19" Type="http://schemas.openxmlformats.org/officeDocument/2006/relationships/hyperlink" Target="http://www.flaggezeigen.de/catalog/product_info.php?products_id=550&amp;osCsid=419ba85839d98946a8c35337d98692f3" TargetMode="External"/><Relationship Id="rId31" Type="http://schemas.openxmlformats.org/officeDocument/2006/relationships/hyperlink" Target="http://www.flaggezeigen.de/catalog/product_info.php?products_id=568&amp;osCsid=419ba85839d98946a8c35337d98692f3" TargetMode="External"/><Relationship Id="rId4" Type="http://schemas.openxmlformats.org/officeDocument/2006/relationships/image" Target="../media/image33.png"/><Relationship Id="rId9" Type="http://schemas.openxmlformats.org/officeDocument/2006/relationships/hyperlink" Target="http://www.flaggezeigen.de/catalog/product_info.php?products_id=476&amp;osCsid=419ba85839d98946a8c35337d98692f3" TargetMode="External"/><Relationship Id="rId14" Type="http://schemas.openxmlformats.org/officeDocument/2006/relationships/image" Target="../media/image38.jpeg"/><Relationship Id="rId22" Type="http://schemas.openxmlformats.org/officeDocument/2006/relationships/image" Target="../media/image42.jpeg"/><Relationship Id="rId27" Type="http://schemas.openxmlformats.org/officeDocument/2006/relationships/hyperlink" Target="http://www.flaggezeigen.de/catalog/product_info.php?products_id=921&amp;osCsid=419ba85839d98946a8c35337d98692f3" TargetMode="External"/><Relationship Id="rId30" Type="http://schemas.openxmlformats.org/officeDocument/2006/relationships/image" Target="../media/image46.jpeg"/><Relationship Id="rId35" Type="http://schemas.openxmlformats.org/officeDocument/2006/relationships/hyperlink" Target="http://www.flaggezeigen.de/catalog/product_info.php?products_id=572&amp;osCsid=419ba85839d98946a8c35337d98692f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ace-ri.e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100" dirty="0" smtClean="0"/>
              <a:t>The PRACE Initiative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Catherine RIVIERE, CEO of GENCI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99" y="5013176"/>
            <a:ext cx="1813464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60512" y="1268760"/>
            <a:ext cx="8863136" cy="777875"/>
          </a:xfrm>
        </p:spPr>
        <p:txBody>
          <a:bodyPr/>
          <a:lstStyle/>
          <a:p>
            <a:r>
              <a:rPr lang="fi-FI" dirty="0" smtClean="0"/>
              <a:t>PRACE Research Infrastructure created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00472" y="2133624"/>
            <a:ext cx="9433048" cy="410368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 PRACE RI is in operation since April 2010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PRACE AISBL created with 20 countries, head office in Brussels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Association </a:t>
            </a:r>
            <a:r>
              <a:rPr lang="en-US" sz="1600" dirty="0" err="1" smtClean="0"/>
              <a:t>Internationale</a:t>
            </a:r>
            <a:r>
              <a:rPr lang="en-US" sz="1600" dirty="0" smtClean="0"/>
              <a:t> Sans But </a:t>
            </a:r>
            <a:r>
              <a:rPr lang="en-US" sz="1600" dirty="0" err="1"/>
              <a:t>L</a:t>
            </a:r>
            <a:r>
              <a:rPr lang="en-US" sz="1600" dirty="0" err="1" smtClean="0"/>
              <a:t>ucratif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Now 21 country members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PRACE is providing Tier-0 services since August 2010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0">
              <a:buFont typeface="Wingdings" pitchFamily="2" charset="2"/>
              <a:buChar char="q"/>
            </a:pPr>
            <a:r>
              <a:rPr lang="en-US" sz="2000" b="1" dirty="0">
                <a:solidFill>
                  <a:srgbClr val="000000"/>
                </a:solidFill>
              </a:rPr>
              <a:t>Funding secured for 2010-2015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400 </a:t>
            </a:r>
            <a:r>
              <a:rPr lang="en-US" sz="1600" dirty="0" smtClean="0">
                <a:solidFill>
                  <a:srgbClr val="000000"/>
                </a:solidFill>
              </a:rPr>
              <a:t>Million€ </a:t>
            </a:r>
            <a:r>
              <a:rPr lang="en-US" sz="1600" dirty="0">
                <a:solidFill>
                  <a:srgbClr val="000000"/>
                </a:solidFill>
              </a:rPr>
              <a:t>from France, Germany, Spain and Italy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Provided as Tier-0 services on TCO basis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70+ </a:t>
            </a:r>
            <a:r>
              <a:rPr lang="en-US" sz="1600" dirty="0">
                <a:solidFill>
                  <a:srgbClr val="000000"/>
                </a:solidFill>
              </a:rPr>
              <a:t>Million € from EC FP7 for preparatory </a:t>
            </a:r>
            <a:r>
              <a:rPr lang="en-US" sz="1600" dirty="0" smtClean="0">
                <a:solidFill>
                  <a:srgbClr val="000000"/>
                </a:solidFill>
              </a:rPr>
              <a:t>and </a:t>
            </a:r>
            <a:r>
              <a:rPr lang="en-US" sz="1600" dirty="0">
                <a:solidFill>
                  <a:srgbClr val="000000"/>
                </a:solidFill>
              </a:rPr>
              <a:t>implementation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Grants INFSO-RI-211528 and 261557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Complemented by nearly 60 </a:t>
            </a:r>
            <a:r>
              <a:rPr lang="en-US" sz="1600" dirty="0" smtClean="0">
                <a:solidFill>
                  <a:srgbClr val="000000"/>
                </a:solidFill>
              </a:rPr>
              <a:t>Million€ </a:t>
            </a:r>
            <a:r>
              <a:rPr lang="en-US" sz="1600" dirty="0">
                <a:solidFill>
                  <a:srgbClr val="000000"/>
                </a:solidFill>
              </a:rPr>
              <a:t>from PRACE members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7AF1D2-EC3A-48EA-A307-8980F8D54B9B}" type="slidenum">
              <a:rPr lang="fi-FI" sz="900" smtClean="0"/>
              <a:pPr/>
              <a:t>10</a:t>
            </a:fld>
            <a:endParaRPr lang="fi-FI" sz="90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98" y="2109769"/>
            <a:ext cx="2201760" cy="1470141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278678" y="6093296"/>
            <a:ext cx="9354842" cy="306353"/>
            <a:chOff x="62654" y="4346783"/>
            <a:chExt cx="9354842" cy="306353"/>
          </a:xfrm>
          <a:solidFill>
            <a:schemeClr val="bg1"/>
          </a:solidFill>
        </p:grpSpPr>
        <p:pic>
          <p:nvPicPr>
            <p:cNvPr id="20" name="Picture 6" descr="Österreich mit Wappen Flagge / Fahne 90cmx150cm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654" y="4365104"/>
              <a:ext cx="357402" cy="286454"/>
            </a:xfrm>
            <a:prstGeom prst="rect">
              <a:avLst/>
            </a:prstGeom>
            <a:grpFill/>
          </p:spPr>
        </p:pic>
        <p:pic>
          <p:nvPicPr>
            <p:cNvPr id="22" name="Picture 7" descr="Bulgarien Flagge / Fahne 90cmx150cm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5605" y="4365104"/>
              <a:ext cx="357402" cy="286454"/>
            </a:xfrm>
            <a:prstGeom prst="rect">
              <a:avLst/>
            </a:prstGeom>
            <a:grpFill/>
          </p:spPr>
        </p:pic>
        <p:pic>
          <p:nvPicPr>
            <p:cNvPr id="23" name="Picture 8" descr="Finnland Flagge / Fahne 45cmx30cm &lt;br&gt;(12 Stück)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30009" y="4365104"/>
              <a:ext cx="357402" cy="286454"/>
            </a:xfrm>
            <a:prstGeom prst="rect">
              <a:avLst/>
            </a:prstGeom>
            <a:grpFill/>
          </p:spPr>
        </p:pic>
        <p:pic>
          <p:nvPicPr>
            <p:cNvPr id="24" name="Picture 9" descr="Frankreich Flagge / Fahne 45cmx30cm&lt;br&gt; (12 Stück)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380393" y="4365104"/>
              <a:ext cx="357402" cy="286454"/>
            </a:xfrm>
            <a:prstGeom prst="rect">
              <a:avLst/>
            </a:prstGeom>
            <a:grpFill/>
          </p:spPr>
        </p:pic>
        <p:pic>
          <p:nvPicPr>
            <p:cNvPr id="25" name="Picture 10" descr="Deutschland Dienstflagge Fahne / Flagge 90cmx60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798815" y="4365104"/>
              <a:ext cx="357402" cy="286454"/>
            </a:xfrm>
            <a:prstGeom prst="rect">
              <a:avLst/>
            </a:prstGeom>
            <a:grpFill/>
          </p:spPr>
        </p:pic>
        <p:pic>
          <p:nvPicPr>
            <p:cNvPr id="26" name="Picture 11" descr="Griechenland Flagge / Fahne 90cmx150cm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33217" y="4365104"/>
              <a:ext cx="357402" cy="286454"/>
            </a:xfrm>
            <a:prstGeom prst="rect">
              <a:avLst/>
            </a:prstGeom>
            <a:grpFill/>
          </p:spPr>
        </p:pic>
        <p:pic>
          <p:nvPicPr>
            <p:cNvPr id="27" name="Picture 12" descr="Irland Flagge / Fahne 90cmx150cm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67621" y="4365104"/>
              <a:ext cx="357402" cy="286454"/>
            </a:xfrm>
            <a:prstGeom prst="rect">
              <a:avLst/>
            </a:prstGeom>
            <a:grpFill/>
          </p:spPr>
        </p:pic>
        <p:pic>
          <p:nvPicPr>
            <p:cNvPr id="28" name="Picture 13" descr="Italien Flagge / Fahne 45cmx30cm &lt;br&gt;(12 Stück)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102023" y="4365104"/>
              <a:ext cx="357402" cy="286454"/>
            </a:xfrm>
            <a:prstGeom prst="rect">
              <a:avLst/>
            </a:prstGeom>
            <a:grpFill/>
          </p:spPr>
        </p:pic>
        <p:pic>
          <p:nvPicPr>
            <p:cNvPr id="29" name="Picture 14" descr="Polen Flagge / Fahne 90cmx150cm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534971" y="4365104"/>
              <a:ext cx="355950" cy="286454"/>
            </a:xfrm>
            <a:prstGeom prst="rect">
              <a:avLst/>
            </a:prstGeom>
            <a:grpFill/>
          </p:spPr>
        </p:pic>
        <p:pic>
          <p:nvPicPr>
            <p:cNvPr id="30" name="Picture 15" descr="Portugal Flagge / Fahne 45cmx30cm&lt;br&gt; (12 Stück)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969377" y="4365104"/>
              <a:ext cx="355949" cy="286454"/>
            </a:xfrm>
            <a:prstGeom prst="rect">
              <a:avLst/>
            </a:prstGeom>
            <a:grpFill/>
          </p:spPr>
        </p:pic>
        <p:pic>
          <p:nvPicPr>
            <p:cNvPr id="31" name="Picture 16" descr="Serbien u.  Montenegro / Jugoslawien  Flagge / Fahne 90cmx150cm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403777" y="4365104"/>
              <a:ext cx="355950" cy="286454"/>
            </a:xfrm>
            <a:prstGeom prst="rect">
              <a:avLst/>
            </a:prstGeom>
            <a:grpFill/>
          </p:spPr>
        </p:pic>
        <p:pic>
          <p:nvPicPr>
            <p:cNvPr id="32" name="Picture 17" descr="Spanien Flagge / Fahne 45cmx30cm&lt;br&gt; mit Emblem (12 Stück)">
              <a:hlinkClick r:id="rId25"/>
            </p:cNvPr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4838183" y="4365104"/>
              <a:ext cx="355949" cy="286454"/>
            </a:xfrm>
            <a:prstGeom prst="rect">
              <a:avLst/>
            </a:prstGeom>
            <a:grpFill/>
          </p:spPr>
        </p:pic>
        <p:pic>
          <p:nvPicPr>
            <p:cNvPr id="33" name="Picture 18" descr="Schweiz Flagge / Fahne 150cmx250cm">
              <a:hlinkClick r:id="rId27"/>
            </p:cNvPr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5272583" y="4365104"/>
              <a:ext cx="355950" cy="286454"/>
            </a:xfrm>
            <a:prstGeom prst="rect">
              <a:avLst/>
            </a:prstGeom>
            <a:grpFill/>
          </p:spPr>
        </p:pic>
        <p:pic>
          <p:nvPicPr>
            <p:cNvPr id="34" name="Picture 19" descr="Niederlande Flagge / Fahne 150cmx250cm">
              <a:hlinkClick r:id="rId29"/>
            </p:cNvPr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5706989" y="4365104"/>
              <a:ext cx="355949" cy="286454"/>
            </a:xfrm>
            <a:prstGeom prst="rect">
              <a:avLst/>
            </a:prstGeom>
            <a:grpFill/>
          </p:spPr>
        </p:pic>
        <p:pic>
          <p:nvPicPr>
            <p:cNvPr id="35" name="Picture 20" descr="Türkei Flagge / Fahne 45cmx30cm&lt;br&gt; (12 Stück)">
              <a:hlinkClick r:id="rId31"/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6141389" y="4365104"/>
              <a:ext cx="355950" cy="286454"/>
            </a:xfrm>
            <a:prstGeom prst="rect">
              <a:avLst/>
            </a:prstGeom>
            <a:grpFill/>
          </p:spPr>
        </p:pic>
        <p:pic>
          <p:nvPicPr>
            <p:cNvPr id="36" name="Picture 21" descr="Großbritannien Flagge / Fahne 45cmx30cm&lt;br&gt; (12 Stück)">
              <a:hlinkClick r:id="rId33"/>
            </p:cNvPr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6575795" y="4365104"/>
              <a:ext cx="355949" cy="286454"/>
            </a:xfrm>
            <a:prstGeom prst="rect">
              <a:avLst/>
            </a:prstGeom>
            <a:grpFill/>
          </p:spPr>
        </p:pic>
        <p:pic>
          <p:nvPicPr>
            <p:cNvPr id="37" name="Picture 22" descr="Bulgarien Flagge / Fahne 90cmx150cm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82595" y="4366682"/>
              <a:ext cx="355949" cy="286454"/>
            </a:xfrm>
            <a:prstGeom prst="rect">
              <a:avLst/>
            </a:prstGeom>
            <a:grpFill/>
          </p:spPr>
        </p:pic>
        <p:pic>
          <p:nvPicPr>
            <p:cNvPr id="38" name="Picture 23" descr="Zypern Flagge / Fahne 90cmx150cm">
              <a:hlinkClick r:id="rId35"/>
            </p:cNvPr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7432979" y="4366682"/>
              <a:ext cx="357402" cy="286454"/>
            </a:xfrm>
            <a:prstGeom prst="rect">
              <a:avLst/>
            </a:prstGeom>
            <a:grpFill/>
          </p:spPr>
        </p:pic>
        <p:pic>
          <p:nvPicPr>
            <p:cNvPr id="39" name="Picture 24" descr="Tschechien Flagge / Fahne 90cmx150cm">
              <a:hlinkClick r:id="rId37"/>
            </p:cNvPr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7884816" y="4366682"/>
              <a:ext cx="357402" cy="286454"/>
            </a:xfrm>
            <a:prstGeom prst="rect">
              <a:avLst/>
            </a:prstGeom>
            <a:grpFill/>
          </p:spPr>
        </p:pic>
        <p:pic>
          <p:nvPicPr>
            <p:cNvPr id="40" name="Picture 25" descr="Schweden Flagge / Fahne 45cmx30cm&lt;br&gt; (12 Stück)">
              <a:hlinkClick r:id="rId39"/>
            </p:cNvPr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8338106" y="4366682"/>
              <a:ext cx="357402" cy="286454"/>
            </a:xfrm>
            <a:prstGeom prst="rect">
              <a:avLst/>
            </a:prstGeom>
            <a:grpFill/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4791" y="4346783"/>
              <a:ext cx="612705" cy="306353"/>
            </a:xfrm>
            <a:prstGeom prst="rect">
              <a:avLst/>
            </a:prstGeom>
            <a:grpFill/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85" y="3354115"/>
            <a:ext cx="1690432" cy="252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049344" y="2204864"/>
            <a:ext cx="1795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1st Council</a:t>
            </a:r>
          </a:p>
          <a:p>
            <a:r>
              <a:rPr lang="en-US" sz="1200" b="1" dirty="0" smtClean="0">
                <a:solidFill>
                  <a:srgbClr val="002060"/>
                </a:solidFill>
              </a:rPr>
              <a:t> June 9, 2010</a:t>
            </a:r>
            <a:endParaRPr lang="en-US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60512" y="1268760"/>
            <a:ext cx="8863136" cy="777875"/>
          </a:xfrm>
        </p:spPr>
        <p:txBody>
          <a:bodyPr/>
          <a:lstStyle/>
          <a:p>
            <a:r>
              <a:rPr lang="fi-FI" dirty="0" smtClean="0"/>
              <a:t>Support by FP7 funded projects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00473" y="2133624"/>
            <a:ext cx="6947296" cy="410368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 Technical, organizational and legal support</a:t>
            </a:r>
            <a:endParaRPr lang="en-US" sz="2000" b="1" dirty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First </a:t>
            </a:r>
            <a:r>
              <a:rPr lang="en-US" sz="1600" dirty="0" smtClean="0"/>
              <a:t>Implementation Phase </a:t>
            </a:r>
            <a:r>
              <a:rPr lang="en-US" sz="1600" dirty="0"/>
              <a:t>Project (</a:t>
            </a:r>
            <a:r>
              <a:rPr lang="en-US" sz="1600" dirty="0" smtClean="0"/>
              <a:t>PRACE-1IP</a:t>
            </a:r>
            <a:r>
              <a:rPr lang="en-US" sz="1600" dirty="0"/>
              <a:t>) started on July 1, </a:t>
            </a:r>
            <a:r>
              <a:rPr lang="en-US" sz="1600" dirty="0" smtClean="0"/>
              <a:t>2010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The Second </a:t>
            </a:r>
            <a:r>
              <a:rPr lang="en-US" sz="1600" dirty="0"/>
              <a:t>Implementation </a:t>
            </a:r>
            <a:r>
              <a:rPr lang="en-US" sz="1600" dirty="0" smtClean="0"/>
              <a:t>Phase Project </a:t>
            </a:r>
            <a:r>
              <a:rPr lang="en-US" sz="1600" dirty="0"/>
              <a:t>(PRACE-2IP) </a:t>
            </a:r>
            <a:r>
              <a:rPr lang="en-US" sz="1600" dirty="0" smtClean="0"/>
              <a:t>started on September 1, </a:t>
            </a:r>
            <a:r>
              <a:rPr lang="en-US" sz="1600" dirty="0"/>
              <a:t>2011</a:t>
            </a:r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lvl="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0000"/>
                </a:solidFill>
              </a:rPr>
              <a:t>PRACE project achievements in a nutshell</a:t>
            </a:r>
            <a:endParaRPr lang="en-US" sz="2000" b="1" dirty="0">
              <a:solidFill>
                <a:srgbClr val="000000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/>
              <a:t>Prepared the creation of the </a:t>
            </a:r>
            <a:r>
              <a:rPr lang="en-US" sz="1600" dirty="0" smtClean="0"/>
              <a:t>AISBL as </a:t>
            </a:r>
            <a:r>
              <a:rPr lang="en-US" sz="1600" dirty="0"/>
              <a:t>a legal entity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/>
              <a:t>Established the PRACE brand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/>
              <a:t>Provided extensive HPC Training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/>
              <a:t>Deployed and evaluated promising architectures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/>
              <a:t>Ported and </a:t>
            </a:r>
            <a:r>
              <a:rPr lang="en-US" sz="1600" dirty="0" err="1"/>
              <a:t>petascaled</a:t>
            </a:r>
            <a:r>
              <a:rPr lang="en-US" sz="1600" dirty="0"/>
              <a:t> applications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7AF1D2-EC3A-48EA-A307-8980F8D54B9B}" type="slidenum">
              <a:rPr lang="fi-FI" sz="900" smtClean="0"/>
              <a:pPr/>
              <a:t>11</a:t>
            </a:fld>
            <a:endParaRPr lang="fi-FI" sz="9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1"/>
          <a:stretch/>
        </p:blipFill>
        <p:spPr>
          <a:xfrm>
            <a:off x="5827240" y="3356991"/>
            <a:ext cx="3956806" cy="24627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05128" y="5373216"/>
            <a:ext cx="3110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/>
              <a:t>PRACE 1-IP kick-off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819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76" y="3019098"/>
            <a:ext cx="3554652" cy="329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403112" y="1354981"/>
            <a:ext cx="5062056" cy="777875"/>
          </a:xfrm>
        </p:spPr>
        <p:txBody>
          <a:bodyPr/>
          <a:lstStyle/>
          <a:p>
            <a:r>
              <a:rPr lang="fi-FI" dirty="0" smtClean="0"/>
              <a:t>PRACE is building </a:t>
            </a:r>
            <a:br>
              <a:rPr lang="fi-FI" dirty="0" smtClean="0"/>
            </a:br>
            <a:r>
              <a:rPr lang="fi-FI" dirty="0" smtClean="0"/>
              <a:t>the top of the pyramid... </a:t>
            </a:r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7AF1D2-EC3A-48EA-A307-8980F8D54B9B}" type="slidenum">
              <a:rPr lang="fi-FI" sz="900" smtClean="0"/>
              <a:pPr/>
              <a:t>12</a:t>
            </a:fld>
            <a:endParaRPr lang="fi-FI" sz="9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52" y="2191866"/>
            <a:ext cx="1739810" cy="87709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47" y="3068960"/>
            <a:ext cx="1575809" cy="118185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599" y="5079706"/>
            <a:ext cx="2162577" cy="79441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71" y="5154160"/>
            <a:ext cx="1655266" cy="9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40016" y="1973982"/>
            <a:ext cx="2537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smtClean="0"/>
              <a:t>First </a:t>
            </a:r>
            <a:r>
              <a:rPr lang="en-US" sz="1200" dirty="0"/>
              <a:t>production </a:t>
            </a:r>
            <a:r>
              <a:rPr lang="en-US" sz="1200" dirty="0" smtClean="0"/>
              <a:t>system available: </a:t>
            </a:r>
          </a:p>
          <a:p>
            <a:pPr algn="l"/>
            <a:r>
              <a:rPr lang="en-US" sz="1200" b="1" dirty="0" smtClean="0">
                <a:solidFill>
                  <a:srgbClr val="E67E04"/>
                </a:solidFill>
              </a:rPr>
              <a:t>1 </a:t>
            </a:r>
            <a:r>
              <a:rPr lang="en-US" sz="1200" b="1" dirty="0">
                <a:solidFill>
                  <a:srgbClr val="E67E04"/>
                </a:solidFill>
              </a:rPr>
              <a:t>Petaflop/s </a:t>
            </a:r>
            <a:r>
              <a:rPr lang="en-US" sz="1200" dirty="0"/>
              <a:t>IBM BlueGene/P (</a:t>
            </a:r>
            <a:r>
              <a:rPr lang="en-US" sz="1200" b="1" dirty="0"/>
              <a:t>JUGENE</a:t>
            </a:r>
            <a:r>
              <a:rPr lang="en-US" sz="1200" dirty="0"/>
              <a:t>) at GCS (Gauss Centre for Supercomputing) partner FZJ (</a:t>
            </a:r>
            <a:r>
              <a:rPr lang="en-US" sz="1200" dirty="0" err="1"/>
              <a:t>Forschungszentrum</a:t>
            </a:r>
            <a:r>
              <a:rPr lang="en-US" sz="1200" dirty="0"/>
              <a:t> </a:t>
            </a:r>
            <a:r>
              <a:rPr lang="en-US" sz="1200" dirty="0" err="1"/>
              <a:t>Jülich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6681192" y="4248709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smtClean="0"/>
              <a:t>Second </a:t>
            </a:r>
            <a:r>
              <a:rPr lang="en-US" sz="1200" dirty="0"/>
              <a:t>production </a:t>
            </a:r>
            <a:r>
              <a:rPr lang="en-US" sz="1200" dirty="0" smtClean="0"/>
              <a:t>system available</a:t>
            </a:r>
            <a:r>
              <a:rPr lang="en-US" sz="1200" dirty="0"/>
              <a:t>: Bull Bullx </a:t>
            </a:r>
            <a:r>
              <a:rPr lang="en-US" sz="1200" b="1" dirty="0" smtClean="0"/>
              <a:t>CURIE</a:t>
            </a:r>
            <a:r>
              <a:rPr lang="en-US" sz="1200" dirty="0" smtClean="0"/>
              <a:t> at GENCI partner CEA. Full </a:t>
            </a:r>
            <a:r>
              <a:rPr lang="en-US" sz="1200" dirty="0"/>
              <a:t>capacity of </a:t>
            </a:r>
            <a:r>
              <a:rPr lang="en-US" sz="1200" b="1" dirty="0">
                <a:solidFill>
                  <a:srgbClr val="E67E04"/>
                </a:solidFill>
              </a:rPr>
              <a:t>1.8 Petaflop/s</a:t>
            </a:r>
            <a:r>
              <a:rPr lang="en-US" sz="1200" b="1" dirty="0">
                <a:solidFill>
                  <a:srgbClr val="C5073D"/>
                </a:solidFill>
              </a:rPr>
              <a:t> </a:t>
            </a:r>
            <a:r>
              <a:rPr lang="en-US" sz="1200" dirty="0" smtClean="0"/>
              <a:t>reached by </a:t>
            </a:r>
            <a:r>
              <a:rPr lang="en-US" sz="1200" dirty="0"/>
              <a:t>late 2011.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36629" y="5807238"/>
            <a:ext cx="31245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smtClean="0"/>
              <a:t>Third </a:t>
            </a:r>
            <a:r>
              <a:rPr lang="en-US" sz="1200" dirty="0"/>
              <a:t>production </a:t>
            </a:r>
            <a:r>
              <a:rPr lang="en-US" sz="1200" dirty="0" smtClean="0"/>
              <a:t>system available by the end of 2011: </a:t>
            </a:r>
            <a:r>
              <a:rPr lang="en-US" sz="1200" b="1" dirty="0" smtClean="0">
                <a:solidFill>
                  <a:srgbClr val="E67E04"/>
                </a:solidFill>
              </a:rPr>
              <a:t>1 </a:t>
            </a:r>
            <a:r>
              <a:rPr lang="en-US" sz="1200" b="1" dirty="0">
                <a:solidFill>
                  <a:srgbClr val="E67E04"/>
                </a:solidFill>
              </a:rPr>
              <a:t>Petaflop/s </a:t>
            </a:r>
            <a:r>
              <a:rPr lang="en-US" sz="1200" dirty="0"/>
              <a:t>Cray (</a:t>
            </a:r>
            <a:r>
              <a:rPr lang="en-US" sz="1200" b="1" dirty="0"/>
              <a:t>HERMIT</a:t>
            </a:r>
            <a:r>
              <a:rPr lang="en-US" sz="1200" dirty="0"/>
              <a:t>) at GCS partner HLRS (High Performance Computing Center Stuttgart</a:t>
            </a:r>
            <a:r>
              <a:rPr lang="en-US" sz="1200" dirty="0" smtClean="0"/>
              <a:t>). Upgrade </a:t>
            </a:r>
            <a:r>
              <a:rPr lang="en-US" sz="1200" dirty="0"/>
              <a:t>to 4-5 Petaflop/s </a:t>
            </a:r>
            <a:r>
              <a:rPr lang="en-US" sz="1200" dirty="0" smtClean="0"/>
              <a:t>planned in </a:t>
            </a:r>
            <a:r>
              <a:rPr lang="en-US" sz="1200" dirty="0"/>
              <a:t>2013.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6260" y="6136189"/>
            <a:ext cx="341260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1200" dirty="0" smtClean="0"/>
              <a:t>Fourth </a:t>
            </a:r>
            <a:r>
              <a:rPr lang="en-US" sz="1200" dirty="0"/>
              <a:t>production </a:t>
            </a:r>
            <a:r>
              <a:rPr lang="en-US" sz="1200" dirty="0" smtClean="0"/>
              <a:t>system available by mi 2012: </a:t>
            </a:r>
            <a:r>
              <a:rPr lang="en-US" sz="1200" b="1" dirty="0">
                <a:solidFill>
                  <a:srgbClr val="E67E04"/>
                </a:solidFill>
              </a:rPr>
              <a:t>3 Petaflop/s </a:t>
            </a:r>
            <a:r>
              <a:rPr lang="en-US" sz="1200" dirty="0"/>
              <a:t>IBM (</a:t>
            </a:r>
            <a:r>
              <a:rPr lang="en-US" sz="1200" b="1" dirty="0" err="1"/>
              <a:t>SuperMUC</a:t>
            </a:r>
            <a:r>
              <a:rPr lang="en-US" sz="1200" dirty="0"/>
              <a:t>) at GCS partner LRZ (Leibniz-</a:t>
            </a:r>
            <a:r>
              <a:rPr lang="en-US" sz="1200" dirty="0" err="1"/>
              <a:t>Rechenzentrum</a:t>
            </a:r>
            <a:r>
              <a:rPr lang="en-US" sz="1200" dirty="0" smtClean="0"/>
              <a:t>).</a:t>
            </a:r>
            <a:endParaRPr lang="en-US" sz="1200" dirty="0"/>
          </a:p>
        </p:txBody>
      </p:sp>
      <p:cxnSp>
        <p:nvCxnSpPr>
          <p:cNvPr id="20" name="Connecteur droit 19"/>
          <p:cNvCxnSpPr/>
          <p:nvPr/>
        </p:nvCxnSpPr>
        <p:spPr bwMode="auto">
          <a:xfrm flipV="1">
            <a:off x="2072680" y="2574147"/>
            <a:ext cx="3312368" cy="415498"/>
          </a:xfrm>
          <a:prstGeom prst="bentConnector3">
            <a:avLst>
              <a:gd name="adj1" fmla="val -35"/>
            </a:avLst>
          </a:prstGeom>
          <a:solidFill>
            <a:srgbClr val="C5073D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cteur en angle 29"/>
          <p:cNvCxnSpPr/>
          <p:nvPr/>
        </p:nvCxnSpPr>
        <p:spPr bwMode="auto">
          <a:xfrm flipH="1">
            <a:off x="8670889" y="3610184"/>
            <a:ext cx="458575" cy="2054624"/>
          </a:xfrm>
          <a:prstGeom prst="bentConnector4">
            <a:avLst>
              <a:gd name="adj1" fmla="val -122548"/>
              <a:gd name="adj2" fmla="val 99998"/>
            </a:avLst>
          </a:prstGeom>
          <a:solidFill>
            <a:srgbClr val="C5073D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7" name="Connecteur en angle 2056"/>
          <p:cNvCxnSpPr/>
          <p:nvPr/>
        </p:nvCxnSpPr>
        <p:spPr bwMode="auto">
          <a:xfrm rot="16200000" flipH="1">
            <a:off x="7084403" y="1455947"/>
            <a:ext cx="1378786" cy="2711336"/>
          </a:xfrm>
          <a:prstGeom prst="bentConnector4">
            <a:avLst>
              <a:gd name="adj1" fmla="val -16580"/>
              <a:gd name="adj2" fmla="val 121196"/>
            </a:avLst>
          </a:prstGeom>
          <a:solidFill>
            <a:srgbClr val="C5073D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7" name="Connecteur en angle 2066"/>
          <p:cNvCxnSpPr/>
          <p:nvPr/>
        </p:nvCxnSpPr>
        <p:spPr bwMode="auto">
          <a:xfrm rot="10800000" flipH="1">
            <a:off x="272481" y="3426505"/>
            <a:ext cx="163814" cy="3032850"/>
          </a:xfrm>
          <a:prstGeom prst="bentConnector3">
            <a:avLst>
              <a:gd name="adj1" fmla="val -139549"/>
            </a:avLst>
          </a:prstGeom>
          <a:solidFill>
            <a:srgbClr val="C5073D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à coins arrondis 10"/>
          <p:cNvSpPr/>
          <p:nvPr/>
        </p:nvSpPr>
        <p:spPr>
          <a:xfrm>
            <a:off x="537224" y="3068960"/>
            <a:ext cx="2691776" cy="5107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/>
              <a:t>Italy </a:t>
            </a:r>
            <a:r>
              <a:rPr lang="en-US" sz="1200" dirty="0" smtClean="0"/>
              <a:t>and Spain </a:t>
            </a:r>
            <a:r>
              <a:rPr lang="en-US" sz="1200" dirty="0" smtClean="0"/>
              <a:t>expect to deploy </a:t>
            </a:r>
            <a:r>
              <a:rPr lang="en-US" sz="1200" dirty="0" smtClean="0"/>
              <a:t>their own </a:t>
            </a:r>
            <a:r>
              <a:rPr lang="en-US" sz="1200" dirty="0"/>
              <a:t>Tier-0 systems </a:t>
            </a:r>
            <a:r>
              <a:rPr lang="en-US" sz="1200" dirty="0" smtClean="0"/>
              <a:t>from 2012.</a:t>
            </a:r>
            <a:endParaRPr lang="en-US" sz="1200" dirty="0"/>
          </a:p>
        </p:txBody>
      </p:sp>
      <p:grpSp>
        <p:nvGrpSpPr>
          <p:cNvPr id="18" name="Groupe 33"/>
          <p:cNvGrpSpPr>
            <a:grpSpLocks/>
          </p:cNvGrpSpPr>
          <p:nvPr/>
        </p:nvGrpSpPr>
        <p:grpSpPr bwMode="auto">
          <a:xfrm>
            <a:off x="30093" y="1274084"/>
            <a:ext cx="1691071" cy="1488721"/>
            <a:chOff x="357187" y="2794000"/>
            <a:chExt cx="2905125" cy="2798763"/>
          </a:xfrm>
        </p:grpSpPr>
        <p:sp>
          <p:nvSpPr>
            <p:cNvPr id="19" name="AutoShape 6"/>
            <p:cNvSpPr>
              <a:spLocks noChangeArrowheads="1"/>
            </p:cNvSpPr>
            <p:nvPr/>
          </p:nvSpPr>
          <p:spPr bwMode="auto">
            <a:xfrm>
              <a:off x="357187" y="2794000"/>
              <a:ext cx="2905125" cy="2798763"/>
            </a:xfrm>
            <a:prstGeom prst="triangle">
              <a:avLst>
                <a:gd name="adj" fmla="val 52685"/>
              </a:avLst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1905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fr-FR" sz="2000" b="1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1274350" y="3552833"/>
              <a:ext cx="1142413" cy="838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9pPr>
            </a:lstStyle>
            <a:p>
              <a:pPr algn="ctr"/>
              <a:r>
                <a:rPr lang="fr-FR" sz="1200" b="1" dirty="0">
                  <a:solidFill>
                    <a:srgbClr val="E67E04"/>
                  </a:solidFill>
                  <a:latin typeface="+mn-lt"/>
                  <a:cs typeface="Arial" charset="0"/>
                </a:rPr>
                <a:t>Tier-0</a:t>
              </a:r>
            </a:p>
            <a:p>
              <a:pPr algn="ctr"/>
              <a:endParaRPr lang="fr-FR" sz="1100" b="1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1104146" y="4319222"/>
              <a:ext cx="1513933" cy="818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9pPr>
            </a:lstStyle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+mn-lt"/>
                  <a:cs typeface="Arial" charset="0"/>
                </a:rPr>
                <a:t>Tier-1</a:t>
              </a:r>
            </a:p>
            <a:p>
              <a:pPr algn="ctr"/>
              <a:endParaRPr lang="fr-FR" sz="1100" b="1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619399" y="4943419"/>
              <a:ext cx="2452319" cy="49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9pPr>
            </a:lstStyle>
            <a:p>
              <a:pPr algn="ctr"/>
              <a:r>
                <a:rPr lang="fr-FR" sz="1200" b="1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Tier-2</a:t>
              </a:r>
            </a:p>
          </p:txBody>
        </p:sp>
        <p:cxnSp>
          <p:nvCxnSpPr>
            <p:cNvPr id="24" name="Connecteur droit 23"/>
            <p:cNvCxnSpPr>
              <a:cxnSpLocks noChangeShapeType="1"/>
            </p:cNvCxnSpPr>
            <p:nvPr/>
          </p:nvCxnSpPr>
          <p:spPr bwMode="auto">
            <a:xfrm>
              <a:off x="1198264" y="4115452"/>
              <a:ext cx="1295385" cy="158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Connecteur droit 25"/>
            <p:cNvCxnSpPr>
              <a:cxnSpLocks noChangeShapeType="1"/>
            </p:cNvCxnSpPr>
            <p:nvPr/>
          </p:nvCxnSpPr>
          <p:spPr bwMode="auto">
            <a:xfrm>
              <a:off x="811213" y="4914245"/>
              <a:ext cx="2046275" cy="158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051" name="Connecteur droit 2050"/>
          <p:cNvCxnSpPr/>
          <p:nvPr/>
        </p:nvCxnSpPr>
        <p:spPr bwMode="auto">
          <a:xfrm>
            <a:off x="3656856" y="6459355"/>
            <a:ext cx="2407765" cy="0"/>
          </a:xfrm>
          <a:prstGeom prst="line">
            <a:avLst/>
          </a:prstGeom>
          <a:solidFill>
            <a:srgbClr val="C5073D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9169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14400" y="1439416"/>
            <a:ext cx="8863136" cy="777875"/>
          </a:xfrm>
        </p:spPr>
        <p:txBody>
          <a:bodyPr/>
          <a:lstStyle/>
          <a:p>
            <a:r>
              <a:rPr lang="fi-FI" dirty="0" smtClean="0"/>
              <a:t>And supports best science on the highest level through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00472" y="2637680"/>
            <a:ext cx="5112568" cy="352762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Scientific Steering Committee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Responsible for </a:t>
            </a:r>
            <a:r>
              <a:rPr lang="en-US" sz="1200" dirty="0"/>
              <a:t>giving opinions on all matters of </a:t>
            </a:r>
            <a:r>
              <a:rPr lang="en-US" sz="1200" dirty="0" smtClean="0"/>
              <a:t>a scientific </a:t>
            </a:r>
            <a:r>
              <a:rPr lang="en-US" sz="1200" dirty="0"/>
              <a:t>and technical </a:t>
            </a:r>
            <a:r>
              <a:rPr lang="en-US" sz="1200" dirty="0" smtClean="0"/>
              <a:t>nature</a:t>
            </a:r>
            <a:endParaRPr lang="en-US" sz="1200" b="1" dirty="0" smtClean="0"/>
          </a:p>
          <a:p>
            <a:pPr>
              <a:buFont typeface="Wingdings" pitchFamily="2" charset="2"/>
              <a:buChar char="q"/>
            </a:pPr>
            <a:endParaRPr lang="en-US" sz="1200" b="1" dirty="0"/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Access committee, responsible for: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Giving </a:t>
            </a:r>
            <a:r>
              <a:rPr lang="en-US" sz="1200" dirty="0"/>
              <a:t>opinions on the scientific use of Tier-0 </a:t>
            </a:r>
            <a:r>
              <a:rPr lang="en-US" sz="1200" dirty="0" smtClean="0"/>
              <a:t>Infrastructure 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Providing </a:t>
            </a:r>
            <a:r>
              <a:rPr lang="en-US" sz="1200" dirty="0"/>
              <a:t>recommendations on the allocation of PRACE </a:t>
            </a:r>
            <a:r>
              <a:rPr lang="en-US" sz="1200" dirty="0" smtClean="0"/>
              <a:t>resources </a:t>
            </a:r>
            <a:r>
              <a:rPr lang="en-US" sz="1200" dirty="0"/>
              <a:t>based on the Peer Review </a:t>
            </a:r>
            <a:r>
              <a:rPr lang="en-US" sz="1200" dirty="0" smtClean="0"/>
              <a:t>process</a:t>
            </a:r>
            <a:endParaRPr lang="en-US" sz="1200" b="1" dirty="0" smtClean="0"/>
          </a:p>
          <a:p>
            <a:pPr>
              <a:buFont typeface="Wingdings" pitchFamily="2" charset="2"/>
              <a:buChar char="q"/>
            </a:pPr>
            <a:endParaRPr lang="en-US" sz="1400" b="1" dirty="0"/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Peer review process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A single process for evaluating proposals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Expert assessment 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Transparency and confidentiality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Right to reply</a:t>
            </a:r>
          </a:p>
          <a:p>
            <a:pPr lvl="1">
              <a:buFont typeface="Wingdings" pitchFamily="2" charset="2"/>
              <a:buChar char="q"/>
            </a:pPr>
            <a:endParaRPr lang="en-US" sz="1200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7AF1D2-EC3A-48EA-A307-8980F8D54B9B}" type="slidenum">
              <a:rPr lang="fi-FI" sz="900" smtClean="0"/>
              <a:pPr/>
              <a:t>13</a:t>
            </a:fld>
            <a:endParaRPr lang="fi-FI" sz="9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5313040" y="1988840"/>
            <a:ext cx="4203328" cy="2077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600" b="1" dirty="0" smtClean="0"/>
              <a:t>SSC « Bootstrap » Group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400" dirty="0" smtClean="0"/>
              <a:t>Richard </a:t>
            </a:r>
            <a:r>
              <a:rPr lang="en-US" sz="1400" dirty="0" err="1" smtClean="0"/>
              <a:t>Kenway</a:t>
            </a:r>
            <a:r>
              <a:rPr lang="en-US" sz="1400" dirty="0" smtClean="0"/>
              <a:t> (UK, Part. Phys., Chair)</a:t>
            </a:r>
          </a:p>
          <a:p>
            <a:pPr algn="l"/>
            <a:r>
              <a:rPr lang="en-US" sz="1400" dirty="0" smtClean="0"/>
              <a:t>E.J. </a:t>
            </a:r>
            <a:r>
              <a:rPr lang="en-US" sz="1400" dirty="0" err="1" smtClean="0"/>
              <a:t>Baerends</a:t>
            </a:r>
            <a:r>
              <a:rPr lang="en-US" sz="1400" dirty="0" smtClean="0"/>
              <a:t> (Netherland, Chemistry)</a:t>
            </a:r>
          </a:p>
          <a:p>
            <a:pPr algn="l"/>
            <a:r>
              <a:rPr lang="en-US" sz="1400" dirty="0" smtClean="0"/>
              <a:t>Kurt Binder (Germany, Cond. Matter)</a:t>
            </a:r>
          </a:p>
          <a:p>
            <a:pPr algn="l"/>
            <a:r>
              <a:rPr lang="en-US" sz="1400" dirty="0" err="1" smtClean="0"/>
              <a:t>Miquel</a:t>
            </a:r>
            <a:r>
              <a:rPr lang="en-US" sz="1400" dirty="0" smtClean="0"/>
              <a:t> </a:t>
            </a:r>
            <a:r>
              <a:rPr lang="en-US" sz="1400" dirty="0" err="1" smtClean="0"/>
              <a:t>Coll</a:t>
            </a:r>
            <a:r>
              <a:rPr lang="en-US" sz="1400" dirty="0" smtClean="0"/>
              <a:t> (Spain, Biology)</a:t>
            </a:r>
          </a:p>
          <a:p>
            <a:pPr algn="l"/>
            <a:r>
              <a:rPr lang="en-US" sz="1400" dirty="0" err="1" smtClean="0"/>
              <a:t>Filippo</a:t>
            </a:r>
            <a:r>
              <a:rPr lang="en-US" sz="1400" dirty="0" smtClean="0"/>
              <a:t> </a:t>
            </a:r>
            <a:r>
              <a:rPr lang="en-US" sz="1400" dirty="0" err="1" smtClean="0"/>
              <a:t>Giorgi</a:t>
            </a:r>
            <a:r>
              <a:rPr lang="en-US" sz="1400" dirty="0" smtClean="0"/>
              <a:t> (Italy, Climate)</a:t>
            </a:r>
          </a:p>
          <a:p>
            <a:pPr algn="l"/>
            <a:r>
              <a:rPr lang="en-US" sz="1400" dirty="0" smtClean="0"/>
              <a:t>Olivier Pironneau (France, Math)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8096969" y="3385567"/>
            <a:ext cx="1610690" cy="2923753"/>
            <a:chOff x="7689304" y="2881511"/>
            <a:chExt cx="1943785" cy="352839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304" y="2881511"/>
              <a:ext cx="1943785" cy="3528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9397080" y="6290270"/>
              <a:ext cx="236009" cy="1101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0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04" y="4920643"/>
            <a:ext cx="1944216" cy="1820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346156" y="1426989"/>
            <a:ext cx="8431380" cy="777875"/>
          </a:xfrm>
        </p:spPr>
        <p:txBody>
          <a:bodyPr/>
          <a:lstStyle/>
          <a:p>
            <a:r>
              <a:rPr lang="fi-FI" dirty="0" smtClean="0"/>
              <a:t>PRACE is integrating Tier-1 services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4488" y="2853704"/>
            <a:ext cx="9361040" cy="367164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1800" b="1" dirty="0" smtClean="0"/>
              <a:t>Building on and integrating the successful work of DEISA (Distributed European Infrastructure for Supercomputing Applications)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PROJECT SCOPE: provide Tier-1 services through DECI calls and virtual community support</a:t>
            </a:r>
          </a:p>
          <a:p>
            <a:pPr lvl="2">
              <a:buFont typeface="Wingdings" pitchFamily="2" charset="2"/>
              <a:buChar char=""/>
            </a:pPr>
            <a:r>
              <a:rPr lang="en-US" sz="1400" b="1" dirty="0" smtClean="0">
                <a:solidFill>
                  <a:srgbClr val="E67E04"/>
                </a:solidFill>
              </a:rPr>
              <a:t>First synchronized call for Tier-0 and Tier-1 resources  from May 2, 2011 to June 22, 2011</a:t>
            </a:r>
          </a:p>
          <a:p>
            <a:pPr lvl="1"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sz="1800" b="1" dirty="0" smtClean="0"/>
              <a:t>Benefiting from HPC Europa2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PROJECT SCOPE: allow young European researchers who need HPC resources to visit and collaborate with local researchers in their research field</a:t>
            </a:r>
          </a:p>
          <a:p>
            <a:pPr lvl="2">
              <a:buFont typeface="Wingdings" pitchFamily="2" charset="2"/>
              <a:buChar char=""/>
            </a:pPr>
            <a:r>
              <a:rPr lang="en-US" sz="1400" b="1" dirty="0" smtClean="0">
                <a:solidFill>
                  <a:srgbClr val="E67E04"/>
                </a:solidFill>
              </a:rPr>
              <a:t>Network of more than 700 hosting departments and research institutes in Europe</a:t>
            </a:r>
          </a:p>
          <a:p>
            <a:pPr lvl="2">
              <a:buFont typeface="Wingdings" pitchFamily="2" charset="2"/>
              <a:buChar char=""/>
            </a:pPr>
            <a:r>
              <a:rPr lang="en-US" sz="1400" b="1" dirty="0" smtClean="0">
                <a:solidFill>
                  <a:srgbClr val="E67E04"/>
                </a:solidFill>
              </a:rPr>
              <a:t>Transnational Access model could be used in PRACE</a:t>
            </a:r>
          </a:p>
          <a:p>
            <a:pPr lvl="2">
              <a:buFont typeface="Wingdings" pitchFamily="2" charset="2"/>
              <a:buChar char=""/>
            </a:pPr>
            <a:r>
              <a:rPr lang="en-US" sz="1400" b="1" dirty="0" smtClean="0">
                <a:solidFill>
                  <a:srgbClr val="E67E04"/>
                </a:solidFill>
              </a:rPr>
              <a:t>Peer review used for Tier-1 access model in PRACE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7AF1D2-EC3A-48EA-A307-8980F8D54B9B}" type="slidenum">
              <a:rPr lang="fi-FI" sz="900" smtClean="0"/>
              <a:pPr/>
              <a:t>14</a:t>
            </a:fld>
            <a:endParaRPr lang="fi-FI" sz="900" dirty="0" smtClean="0"/>
          </a:p>
        </p:txBody>
      </p:sp>
      <p:grpSp>
        <p:nvGrpSpPr>
          <p:cNvPr id="11" name="Groupe 33"/>
          <p:cNvGrpSpPr>
            <a:grpSpLocks/>
          </p:cNvGrpSpPr>
          <p:nvPr/>
        </p:nvGrpSpPr>
        <p:grpSpPr bwMode="auto">
          <a:xfrm>
            <a:off x="30093" y="1274084"/>
            <a:ext cx="1691071" cy="1488721"/>
            <a:chOff x="357187" y="2794000"/>
            <a:chExt cx="2905125" cy="2798763"/>
          </a:xfrm>
        </p:grpSpPr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>
              <a:off x="357187" y="2794000"/>
              <a:ext cx="2905125" cy="2798763"/>
            </a:xfrm>
            <a:prstGeom prst="triangle">
              <a:avLst>
                <a:gd name="adj" fmla="val 52685"/>
              </a:avLst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1905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fr-FR" sz="2000" b="1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274351" y="3552832"/>
              <a:ext cx="1142413" cy="818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9pPr>
            </a:lstStyle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+mn-lt"/>
                  <a:cs typeface="Arial" charset="0"/>
                </a:rPr>
                <a:t>Tier-0</a:t>
              </a:r>
            </a:p>
            <a:p>
              <a:pPr algn="ctr"/>
              <a:endParaRPr lang="fr-FR" sz="1100" b="1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104146" y="4319223"/>
              <a:ext cx="1513933" cy="838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9pPr>
            </a:lstStyle>
            <a:p>
              <a:pPr algn="ctr"/>
              <a:r>
                <a:rPr lang="fr-FR" sz="1200" b="1" dirty="0">
                  <a:solidFill>
                    <a:srgbClr val="E67E04"/>
                  </a:solidFill>
                  <a:latin typeface="+mn-lt"/>
                  <a:cs typeface="Arial" charset="0"/>
                </a:rPr>
                <a:t>Tier-1</a:t>
              </a:r>
            </a:p>
            <a:p>
              <a:pPr algn="ctr"/>
              <a:endParaRPr lang="fr-FR" sz="1100" b="1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619399" y="4943419"/>
              <a:ext cx="2452319" cy="49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9pPr>
            </a:lstStyle>
            <a:p>
              <a:pPr algn="ctr"/>
              <a:r>
                <a:rPr lang="fr-FR" sz="1200" b="1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Tier-2</a:t>
              </a:r>
            </a:p>
          </p:txBody>
        </p:sp>
        <p:cxnSp>
          <p:nvCxnSpPr>
            <p:cNvPr id="16" name="Connecteur droit 15"/>
            <p:cNvCxnSpPr>
              <a:cxnSpLocks noChangeShapeType="1"/>
            </p:cNvCxnSpPr>
            <p:nvPr/>
          </p:nvCxnSpPr>
          <p:spPr bwMode="auto">
            <a:xfrm>
              <a:off x="1198264" y="4115452"/>
              <a:ext cx="1295385" cy="158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Connecteur droit 25"/>
            <p:cNvCxnSpPr>
              <a:cxnSpLocks noChangeShapeType="1"/>
            </p:cNvCxnSpPr>
            <p:nvPr/>
          </p:nvCxnSpPr>
          <p:spPr bwMode="auto">
            <a:xfrm>
              <a:off x="811213" y="4914245"/>
              <a:ext cx="2046275" cy="158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660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AD1AD8-D497-41D8-BFDA-12C3DC989BF1}" type="slidenum">
              <a:rPr lang="fi-FI" sz="900" smtClean="0"/>
              <a:pPr>
                <a:defRPr/>
              </a:pPr>
              <a:t>15</a:t>
            </a:fld>
            <a:endParaRPr lang="fi-FI" sz="11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24" y="1484784"/>
            <a:ext cx="5343900" cy="493236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4488" y="1628800"/>
            <a:ext cx="8420100" cy="1362075"/>
          </a:xfrm>
        </p:spPr>
        <p:txBody>
          <a:bodyPr/>
          <a:lstStyle/>
          <a:p>
            <a:r>
              <a:rPr lang="en-US" dirty="0" smtClean="0"/>
              <a:t>What are the </a:t>
            </a:r>
            <a:br>
              <a:rPr lang="en-US" dirty="0" smtClean="0"/>
            </a:br>
            <a:r>
              <a:rPr lang="en-US" dirty="0" smtClean="0"/>
              <a:t>concrete results?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14400" y="1426989"/>
            <a:ext cx="8863136" cy="777875"/>
          </a:xfrm>
        </p:spPr>
        <p:txBody>
          <a:bodyPr/>
          <a:lstStyle/>
          <a:p>
            <a:r>
              <a:rPr lang="fi-FI" dirty="0" smtClean="0"/>
              <a:t>An access model focused on a sole criterion: scientific excellence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00472" y="2493664"/>
            <a:ext cx="9073008" cy="431971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1800" dirty="0" smtClean="0"/>
              <a:t>Free-of-charge</a:t>
            </a:r>
            <a:endParaRPr lang="en-US" sz="1800" dirty="0"/>
          </a:p>
          <a:p>
            <a:pPr>
              <a:buFont typeface="Wingdings" pitchFamily="2" charset="2"/>
              <a:buChar char="q"/>
            </a:pPr>
            <a:endParaRPr lang="en-US" sz="1800" dirty="0"/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Three </a:t>
            </a:r>
            <a:r>
              <a:rPr lang="en-US" sz="1800" dirty="0"/>
              <a:t>types of resource allocations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Preparatory access: optionally with support from PRACE experts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Project </a:t>
            </a:r>
            <a:r>
              <a:rPr lang="en-US" sz="1800" dirty="0" smtClean="0"/>
              <a:t>access (every 6 months) : </a:t>
            </a:r>
            <a:r>
              <a:rPr lang="en-US" sz="1800" dirty="0"/>
              <a:t>for a specific project, grant period ~ 1 year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/>
              <a:t>Programme access: resources managed by a community and allocated over longer periods, possibly for projects comprising a range of scientific goals</a:t>
            </a:r>
          </a:p>
          <a:p>
            <a:pPr lvl="1">
              <a:buFont typeface="Arial" pitchFamily="34" charset="0"/>
              <a:buChar char="•"/>
            </a:pPr>
            <a:endParaRPr lang="en-US" sz="1600" dirty="0"/>
          </a:p>
          <a:p>
            <a:pPr marL="0" indent="0">
              <a:buNone/>
            </a:pPr>
            <a:endParaRPr lang="en-US" sz="2000" b="1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7AF1D2-EC3A-48EA-A307-8980F8D54B9B}" type="slidenum">
              <a:rPr lang="fi-FI" sz="900" smtClean="0"/>
              <a:pPr/>
              <a:t>16</a:t>
            </a:fld>
            <a:endParaRPr lang="fi-FI" sz="9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44688" y="5085184"/>
            <a:ext cx="6336704" cy="13681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Arial" pitchFamily="34" charset="0"/>
              <a:buChar char="►"/>
            </a:pPr>
            <a:r>
              <a:rPr lang="en-US" sz="1600" dirty="0" smtClean="0"/>
              <a:t>An invitation to submit “Expressions </a:t>
            </a:r>
            <a:r>
              <a:rPr lang="en-US" sz="1600" dirty="0"/>
              <a:t>of Interest for Programme </a:t>
            </a:r>
            <a:r>
              <a:rPr lang="en-US" sz="1600" dirty="0" smtClean="0"/>
              <a:t>Access” has been issued in July</a:t>
            </a:r>
          </a:p>
          <a:p>
            <a:pPr>
              <a:buFont typeface="Arial" pitchFamily="34" charset="0"/>
              <a:buChar char="►"/>
            </a:pPr>
            <a:r>
              <a:rPr lang="en-US" sz="1600" b="1" dirty="0" smtClean="0"/>
              <a:t>Submission deadline: October 1, 2011</a:t>
            </a:r>
          </a:p>
          <a:p>
            <a:pPr marL="0" indent="0" algn="ctr">
              <a:buNone/>
            </a:pPr>
            <a:endParaRPr lang="en-US" sz="600" b="1" dirty="0" smtClean="0"/>
          </a:p>
          <a:p>
            <a:pPr marL="0" indent="0" algn="ctr">
              <a:buNone/>
            </a:pPr>
            <a:r>
              <a:rPr lang="en-US" sz="1400" b="1" dirty="0" smtClean="0">
                <a:hlinkClick r:id="rId2"/>
              </a:rPr>
              <a:t>www.prace-ri.eu</a:t>
            </a:r>
            <a:endParaRPr lang="en-US" sz="1400" b="1" dirty="0" smtClean="0"/>
          </a:p>
          <a:p>
            <a:pPr marL="0" indent="0" algn="ctr">
              <a:buNone/>
            </a:pPr>
            <a:endParaRPr 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9729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14400" y="1426989"/>
            <a:ext cx="8863136" cy="777875"/>
          </a:xfrm>
        </p:spPr>
        <p:txBody>
          <a:bodyPr/>
          <a:lstStyle/>
          <a:p>
            <a:r>
              <a:rPr lang="fi-FI" dirty="0" smtClean="0"/>
              <a:t>Scientific Application Highlights</a:t>
            </a:r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7AF1D2-EC3A-48EA-A307-8980F8D54B9B}" type="slidenum">
              <a:rPr lang="fi-FI" sz="900" smtClean="0"/>
              <a:pPr/>
              <a:t>17</a:t>
            </a:fld>
            <a:endParaRPr lang="fi-FI" sz="9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2060848"/>
            <a:ext cx="5328592" cy="213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2133690"/>
            <a:ext cx="2750058" cy="25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4797152"/>
            <a:ext cx="3078088" cy="151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47" y="4084268"/>
            <a:ext cx="2700313" cy="222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19" y="4293096"/>
            <a:ext cx="2846229" cy="239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504728" y="4084268"/>
            <a:ext cx="1296144" cy="2088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0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04528" y="1426989"/>
            <a:ext cx="7992888" cy="777875"/>
          </a:xfrm>
        </p:spPr>
        <p:txBody>
          <a:bodyPr/>
          <a:lstStyle/>
          <a:p>
            <a:r>
              <a:rPr lang="fi-FI" dirty="0" smtClean="0"/>
              <a:t>Focus on some (French!) examples</a:t>
            </a:r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7AF1D2-EC3A-48EA-A307-8980F8D54B9B}" type="slidenum">
              <a:rPr lang="fi-FI" sz="900" smtClean="0"/>
              <a:pPr/>
              <a:t>18</a:t>
            </a:fld>
            <a:endParaRPr lang="fi-FI" sz="900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0472" y="2348880"/>
            <a:ext cx="8640960" cy="352762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Droplet growth in turbulent and warm clouds: kinetics, fluctuations, and universality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SCOPE: understand how it works</a:t>
            </a:r>
          </a:p>
          <a:p>
            <a:pPr lvl="1">
              <a:buFont typeface="Wingdings" pitchFamily="2" charset="2"/>
              <a:buChar char=""/>
            </a:pPr>
            <a:r>
              <a:rPr lang="en-US" sz="1800" dirty="0" smtClean="0"/>
              <a:t>Need of direct simulations with high resolution on long timescale</a:t>
            </a:r>
          </a:p>
          <a:p>
            <a:pPr lvl="1">
              <a:buFont typeface="Wingdings" pitchFamily="2" charset="2"/>
              <a:buChar char=""/>
            </a:pPr>
            <a:r>
              <a:rPr lang="en-US" sz="1800" dirty="0" smtClean="0"/>
              <a:t>PRACE resources awarded: 50 </a:t>
            </a:r>
            <a:r>
              <a:rPr lang="en-US" sz="1800" dirty="0" err="1" smtClean="0"/>
              <a:t>Mh</a:t>
            </a:r>
            <a:r>
              <a:rPr lang="en-US" sz="1800" dirty="0" smtClean="0"/>
              <a:t> core-hours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Molecular simulations for Alzheimer’s disease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SCOPE: shed light </a:t>
            </a:r>
            <a:r>
              <a:rPr lang="en-US" sz="1800" dirty="0"/>
              <a:t>on some key issues of the chemistry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of </a:t>
            </a:r>
            <a:r>
              <a:rPr lang="en-US" sz="1800" dirty="0"/>
              <a:t>Alzheimer's </a:t>
            </a:r>
            <a:r>
              <a:rPr lang="en-US" sz="1800" dirty="0" smtClean="0"/>
              <a:t>disease</a:t>
            </a:r>
          </a:p>
          <a:p>
            <a:pPr lvl="1">
              <a:buFont typeface="Wingdings" pitchFamily="2" charset="2"/>
              <a:buChar char="Ä"/>
            </a:pPr>
            <a:r>
              <a:rPr lang="en-US" sz="1800" dirty="0" smtClean="0"/>
              <a:t>Need to test the scalability of the used numerical code</a:t>
            </a:r>
          </a:p>
          <a:p>
            <a:pPr lvl="1">
              <a:buFont typeface="Wingdings" pitchFamily="2" charset="2"/>
              <a:buChar char="Ä"/>
            </a:pPr>
            <a:r>
              <a:rPr lang="en-US" sz="1800" dirty="0" smtClean="0"/>
              <a:t>PRACE resources awarded: 50 000 core-hours</a:t>
            </a:r>
            <a:endParaRPr lang="en-US" sz="1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54" y="5157192"/>
            <a:ext cx="1920214" cy="14401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611" y="2769096"/>
            <a:ext cx="2069975" cy="137998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928768">
            <a:off x="6959289" y="4728876"/>
            <a:ext cx="2236565" cy="369332"/>
          </a:xfrm>
          <a:prstGeom prst="rect">
            <a:avLst/>
          </a:prstGeom>
          <a:gradFill>
            <a:gsLst>
              <a:gs pos="0">
                <a:srgbClr val="E67E04"/>
              </a:gs>
              <a:gs pos="100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Preparatory Access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 rot="928768">
            <a:off x="7416299" y="2496628"/>
            <a:ext cx="2236565" cy="369332"/>
          </a:xfrm>
          <a:prstGeom prst="rect">
            <a:avLst/>
          </a:prstGeom>
          <a:gradFill>
            <a:gsLst>
              <a:gs pos="0">
                <a:srgbClr val="E67E04"/>
              </a:gs>
              <a:gs pos="100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1st Regular Call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4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04528" y="1426989"/>
            <a:ext cx="7992888" cy="777875"/>
          </a:xfrm>
        </p:spPr>
        <p:txBody>
          <a:bodyPr/>
          <a:lstStyle/>
          <a:p>
            <a:r>
              <a:rPr lang="fi-FI" dirty="0" smtClean="0"/>
              <a:t>The ESFRI </a:t>
            </a:r>
            <a:r>
              <a:rPr lang="fi-FI" dirty="0"/>
              <a:t>vision </a:t>
            </a:r>
            <a:r>
              <a:rPr lang="fi-FI" dirty="0" smtClean="0"/>
              <a:t>is on the way </a:t>
            </a:r>
            <a:br>
              <a:rPr lang="fi-FI" dirty="0" smtClean="0"/>
            </a:br>
            <a:r>
              <a:rPr lang="fi-FI" dirty="0" smtClean="0"/>
              <a:t>of achievement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00472" y="2421656"/>
            <a:ext cx="8208912" cy="410368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 The HPC pyramid is strengthened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4 existing Tier-0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Provision of Tier-1 services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Exploration </a:t>
            </a:r>
            <a:r>
              <a:rPr lang="en-US" sz="1800" dirty="0"/>
              <a:t>of the next steps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PRACE paves the way to a European HPC ecosystem</a:t>
            </a:r>
            <a:endParaRPr lang="en-US" sz="2000" dirty="0" smtClean="0"/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</a:rPr>
              <a:t>Providing services to </a:t>
            </a:r>
            <a:r>
              <a:rPr lang="en-US" sz="1800" dirty="0" smtClean="0"/>
              <a:t>scientific </a:t>
            </a:r>
            <a:r>
              <a:rPr lang="en-US" sz="1800" dirty="0"/>
              <a:t>and industrial user </a:t>
            </a:r>
            <a:r>
              <a:rPr lang="en-US" sz="1800" dirty="0" smtClean="0"/>
              <a:t>communities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</a:rPr>
              <a:t>In coordination with </a:t>
            </a:r>
            <a:r>
              <a:rPr lang="en-US" sz="1800" dirty="0" smtClean="0"/>
              <a:t>HPC </a:t>
            </a:r>
            <a:r>
              <a:rPr lang="en-US" sz="1800" dirty="0"/>
              <a:t>service providers on all </a:t>
            </a:r>
            <a:r>
              <a:rPr lang="en-US" sz="1800" dirty="0" smtClean="0"/>
              <a:t>tiers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</a:rPr>
              <a:t>In cooperation with </a:t>
            </a:r>
            <a:r>
              <a:rPr lang="en-US" sz="1800" dirty="0" smtClean="0"/>
              <a:t>the </a:t>
            </a:r>
            <a:r>
              <a:rPr lang="en-US" sz="1800" dirty="0"/>
              <a:t>European HPC </a:t>
            </a:r>
            <a:r>
              <a:rPr lang="en-US" sz="1800" dirty="0" smtClean="0"/>
              <a:t>hard and </a:t>
            </a:r>
            <a:r>
              <a:rPr lang="en-US" sz="1800" dirty="0"/>
              <a:t>software </a:t>
            </a:r>
            <a:r>
              <a:rPr lang="en-US" sz="1800" dirty="0" smtClean="0"/>
              <a:t>industry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</a:rPr>
              <a:t>In cooperation </a:t>
            </a:r>
            <a:r>
              <a:rPr lang="en-US" sz="1800" dirty="0">
                <a:solidFill>
                  <a:srgbClr val="0070C0"/>
                </a:solidFill>
              </a:rPr>
              <a:t>with </a:t>
            </a:r>
            <a:r>
              <a:rPr lang="en-US" sz="1800" dirty="0" smtClean="0"/>
              <a:t>other </a:t>
            </a:r>
            <a:r>
              <a:rPr lang="en-US" sz="1800" dirty="0"/>
              <a:t>e-Infrastructures</a:t>
            </a:r>
            <a:endParaRPr lang="en-US" sz="1800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7AF1D2-EC3A-48EA-A307-8980F8D54B9B}" type="slidenum">
              <a:rPr lang="fi-FI" sz="900" smtClean="0"/>
              <a:pPr/>
              <a:t>19</a:t>
            </a:fld>
            <a:endParaRPr lang="fi-FI" sz="900" dirty="0" smtClean="0"/>
          </a:p>
        </p:txBody>
      </p:sp>
      <p:grpSp>
        <p:nvGrpSpPr>
          <p:cNvPr id="20" name="Groupe 33"/>
          <p:cNvGrpSpPr>
            <a:grpSpLocks/>
          </p:cNvGrpSpPr>
          <p:nvPr/>
        </p:nvGrpSpPr>
        <p:grpSpPr bwMode="auto">
          <a:xfrm>
            <a:off x="6186715" y="1340768"/>
            <a:ext cx="3158773" cy="2780800"/>
            <a:chOff x="357187" y="2794000"/>
            <a:chExt cx="2905125" cy="2798763"/>
          </a:xfrm>
        </p:grpSpPr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357187" y="2794000"/>
              <a:ext cx="2905125" cy="2798763"/>
            </a:xfrm>
            <a:prstGeom prst="triangle">
              <a:avLst>
                <a:gd name="adj" fmla="val 52685"/>
              </a:avLst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1905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fr-FR" sz="2000" b="1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1274352" y="3374924"/>
              <a:ext cx="1142413" cy="632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9pPr>
            </a:lstStyle>
            <a:p>
              <a:pPr algn="ctr"/>
              <a:r>
                <a:rPr lang="fr-FR" sz="1600" b="1">
                  <a:solidFill>
                    <a:srgbClr val="FFC000"/>
                  </a:solidFill>
                  <a:cs typeface="Arial" charset="0"/>
                </a:rPr>
                <a:t>Tier-0</a:t>
              </a:r>
            </a:p>
            <a:p>
              <a:pPr algn="ctr"/>
              <a:r>
                <a:rPr lang="fr-FR" sz="1300" b="1">
                  <a:solidFill>
                    <a:schemeClr val="bg1"/>
                  </a:solidFill>
                  <a:cs typeface="Arial" charset="0"/>
                </a:rPr>
                <a:t>European centres</a:t>
              </a: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1104146" y="4189509"/>
              <a:ext cx="1513933" cy="54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9pPr>
            </a:lstStyle>
            <a:p>
              <a:pPr algn="ctr"/>
              <a:r>
                <a:rPr lang="fr-FR" sz="1600" b="1" dirty="0">
                  <a:solidFill>
                    <a:srgbClr val="FFC000"/>
                  </a:solidFill>
                  <a:cs typeface="Arial" charset="0"/>
                </a:rPr>
                <a:t>Tier-1</a:t>
              </a:r>
            </a:p>
            <a:p>
              <a:pPr algn="ctr"/>
              <a:r>
                <a:rPr lang="fr-FR" sz="1300" b="1" dirty="0" smtClean="0">
                  <a:solidFill>
                    <a:schemeClr val="bg1"/>
                  </a:solidFill>
                  <a:cs typeface="Arial" charset="0"/>
                </a:rPr>
                <a:t>National centres</a:t>
              </a:r>
              <a:endParaRPr lang="fr-FR" sz="13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619399" y="4943419"/>
              <a:ext cx="2452319" cy="460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9pPr>
            </a:lstStyle>
            <a:p>
              <a:pPr algn="ctr"/>
              <a:r>
                <a:rPr lang="fr-FR" sz="1600" b="1">
                  <a:solidFill>
                    <a:srgbClr val="FFC000"/>
                  </a:solidFill>
                  <a:cs typeface="Arial" charset="0"/>
                </a:rPr>
                <a:t>Tier-2</a:t>
              </a:r>
            </a:p>
            <a:p>
              <a:pPr algn="ctr"/>
              <a:r>
                <a:rPr lang="fr-FR" sz="1300" b="1">
                  <a:solidFill>
                    <a:schemeClr val="bg1"/>
                  </a:solidFill>
                  <a:cs typeface="Arial" charset="0"/>
                </a:rPr>
                <a:t>Regional/University centres</a:t>
              </a:r>
            </a:p>
          </p:txBody>
        </p:sp>
        <p:cxnSp>
          <p:nvCxnSpPr>
            <p:cNvPr id="26" name="Connecteur droit 23"/>
            <p:cNvCxnSpPr>
              <a:cxnSpLocks noChangeShapeType="1"/>
            </p:cNvCxnSpPr>
            <p:nvPr/>
          </p:nvCxnSpPr>
          <p:spPr bwMode="auto">
            <a:xfrm>
              <a:off x="1198264" y="4115452"/>
              <a:ext cx="1295385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Connecteur droit 25"/>
            <p:cNvCxnSpPr>
              <a:cxnSpLocks noChangeShapeType="1"/>
            </p:cNvCxnSpPr>
            <p:nvPr/>
          </p:nvCxnSpPr>
          <p:spPr bwMode="auto">
            <a:xfrm>
              <a:off x="811213" y="4914245"/>
              <a:ext cx="2046275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e 27"/>
          <p:cNvGrpSpPr/>
          <p:nvPr/>
        </p:nvGrpSpPr>
        <p:grpSpPr>
          <a:xfrm>
            <a:off x="6133758" y="1628800"/>
            <a:ext cx="3635394" cy="3119586"/>
            <a:chOff x="5269662" y="2316143"/>
            <a:chExt cx="3635394" cy="3119586"/>
          </a:xfrm>
        </p:grpSpPr>
        <p:cxnSp>
          <p:nvCxnSpPr>
            <p:cNvPr id="31" name="Connecteur droit avec flèche 30"/>
            <p:cNvCxnSpPr/>
            <p:nvPr/>
          </p:nvCxnSpPr>
          <p:spPr bwMode="auto">
            <a:xfrm flipV="1">
              <a:off x="8582030" y="2608589"/>
              <a:ext cx="0" cy="2376264"/>
            </a:xfrm>
            <a:prstGeom prst="straightConnector1">
              <a:avLst/>
            </a:prstGeom>
            <a:solidFill>
              <a:srgbClr val="C5073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Connecteur droit avec flèche 31"/>
            <p:cNvCxnSpPr/>
            <p:nvPr/>
          </p:nvCxnSpPr>
          <p:spPr bwMode="auto">
            <a:xfrm flipH="1">
              <a:off x="5269662" y="4984853"/>
              <a:ext cx="3312368" cy="0"/>
            </a:xfrm>
            <a:prstGeom prst="straightConnector1">
              <a:avLst/>
            </a:prstGeom>
            <a:solidFill>
              <a:srgbClr val="C5073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3" name="ZoneTexte 32"/>
            <p:cNvSpPr txBox="1"/>
            <p:nvPr/>
          </p:nvSpPr>
          <p:spPr>
            <a:xfrm rot="16200000">
              <a:off x="7160597" y="3691270"/>
              <a:ext cx="3119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err="1" smtClean="0"/>
                <a:t>Capability</a:t>
              </a:r>
              <a:endParaRPr lang="fr-FR" b="1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5580936" y="4967347"/>
              <a:ext cx="3119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# of </a:t>
              </a:r>
              <a:r>
                <a:rPr lang="fr-FR" b="1" dirty="0" err="1" smtClean="0"/>
                <a:t>systems</a:t>
              </a:r>
              <a:endParaRPr lang="fr-FR" b="1" dirty="0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703" y="2085533"/>
            <a:ext cx="1768188" cy="128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A few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</a:rPr>
              <a:t>words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 about GENCI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sz="3100" dirty="0" smtClean="0">
                <a:solidFill>
                  <a:schemeClr val="accent4">
                    <a:lumMod val="75000"/>
                  </a:schemeClr>
                </a:solidFill>
              </a:rPr>
              <a:t>Grand équipement national de calcul intensif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86594" y="1700808"/>
            <a:ext cx="643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2000" b="1" dirty="0" smtClean="0">
                <a:solidFill>
                  <a:prstClr val="black"/>
                </a:solidFill>
                <a:latin typeface="Calibri"/>
                <a:cs typeface="+mn-cs"/>
              </a:rPr>
              <a:t>A French </a:t>
            </a:r>
            <a:r>
              <a:rPr lang="fr-FR" sz="2000" b="1" dirty="0" err="1" smtClean="0">
                <a:solidFill>
                  <a:prstClr val="black"/>
                </a:solidFill>
                <a:latin typeface="Calibri"/>
                <a:cs typeface="+mn-cs"/>
              </a:rPr>
              <a:t>legal</a:t>
            </a:r>
            <a:r>
              <a:rPr lang="fr-FR" sz="2000" b="1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latin typeface="Calibri"/>
                <a:cs typeface="+mn-cs"/>
              </a:rPr>
              <a:t>entity</a:t>
            </a:r>
            <a:r>
              <a:rPr lang="fr-FR" sz="2000" b="1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latin typeface="Calibri"/>
                <a:cs typeface="+mn-cs"/>
              </a:rPr>
              <a:t>taking</a:t>
            </a:r>
            <a:r>
              <a:rPr lang="fr-FR" sz="2000" b="1" dirty="0" smtClean="0">
                <a:solidFill>
                  <a:prstClr val="black"/>
                </a:solidFill>
                <a:latin typeface="Calibri"/>
                <a:cs typeface="+mn-cs"/>
              </a:rPr>
              <a:t> the </a:t>
            </a:r>
            <a:r>
              <a:rPr lang="fr-FR" sz="2000" b="1" dirty="0" err="1" smtClean="0">
                <a:solidFill>
                  <a:prstClr val="black"/>
                </a:solidFill>
                <a:latin typeface="Calibri"/>
                <a:cs typeface="+mn-cs"/>
              </a:rPr>
              <a:t>form</a:t>
            </a:r>
            <a:r>
              <a:rPr lang="fr-FR" sz="2000" b="1" dirty="0" smtClean="0">
                <a:solidFill>
                  <a:prstClr val="black"/>
                </a:solidFill>
                <a:latin typeface="Calibri"/>
                <a:cs typeface="+mn-cs"/>
              </a:rPr>
              <a:t> of a « société civile » </a:t>
            </a:r>
            <a:r>
              <a:rPr lang="fr-FR" sz="2000" b="1" dirty="0" err="1" smtClean="0">
                <a:solidFill>
                  <a:prstClr val="black"/>
                </a:solidFill>
                <a:latin typeface="Calibri"/>
                <a:cs typeface="+mn-cs"/>
              </a:rPr>
              <a:t>with</a:t>
            </a:r>
            <a:r>
              <a:rPr lang="fr-FR" sz="2000" b="1" dirty="0" smtClean="0">
                <a:solidFill>
                  <a:prstClr val="black"/>
                </a:solidFill>
                <a:latin typeface="Calibri"/>
                <a:cs typeface="+mn-cs"/>
              </a:rPr>
              <a:t> 5 </a:t>
            </a:r>
            <a:r>
              <a:rPr lang="fr-FR" sz="2000" b="1" dirty="0" err="1" smtClean="0">
                <a:solidFill>
                  <a:prstClr val="black"/>
                </a:solidFill>
                <a:latin typeface="Calibri"/>
                <a:cs typeface="+mn-cs"/>
              </a:rPr>
              <a:t>shareholders</a:t>
            </a:r>
            <a:endParaRPr lang="fr-FR" sz="20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1959" y="3068960"/>
            <a:ext cx="62791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Settle the major computer equipment for the French computer centers for civilian research </a:t>
            </a:r>
            <a:endParaRPr lang="en-US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742950" lvl="1" indent="-285750" algn="l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fr-FR" sz="1600" dirty="0" smtClean="0">
                <a:solidFill>
                  <a:prstClr val="black"/>
                </a:solidFill>
                <a:latin typeface="Calibri"/>
                <a:cs typeface="+mn-cs"/>
              </a:rPr>
              <a:t>Over 600 Tflop/s for the French </a:t>
            </a:r>
            <a:r>
              <a:rPr lang="fr-FR" sz="1600" dirty="0" err="1" smtClean="0">
                <a:solidFill>
                  <a:prstClr val="black"/>
                </a:solidFill>
                <a:latin typeface="Calibri"/>
                <a:cs typeface="+mn-cs"/>
              </a:rPr>
              <a:t>scientists</a:t>
            </a:r>
            <a:endParaRPr lang="fr-F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5244" y="4142953"/>
            <a:ext cx="95362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Promote the organization of a European HPC ecosystem</a:t>
            </a:r>
          </a:p>
          <a:p>
            <a:pPr marL="800100" lvl="1" indent="-342900" algn="l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GENCI represents France in PRACE (Partnership for Advanced Computing in Europe)</a:t>
            </a:r>
          </a:p>
          <a:p>
            <a:pPr marL="800100" lvl="1" indent="-342900" algn="l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GENCI coordinates French policy in the HPC field</a:t>
            </a:r>
          </a:p>
          <a:p>
            <a:pPr marL="800100" lvl="1" indent="-342900" algn="l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</a:rPr>
              <a:t>GENCI is ensuring HPC capacities at a regional level in France</a:t>
            </a: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4471" y="5373219"/>
            <a:ext cx="8658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Promote the use of modeling, simulation and HPC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, in fundamental and industrial research</a:t>
            </a:r>
            <a:endParaRPr lang="en-US" b="1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0B18A5-8AB8-450F-85EC-8C63C57D4CBC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 dirty="0">
              <a:solidFill>
                <a:prstClr val="black"/>
              </a:solidFill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5655079" y="1925401"/>
            <a:ext cx="4948861" cy="2232248"/>
            <a:chOff x="-572243" y="1772816"/>
            <a:chExt cx="4568179" cy="2232248"/>
          </a:xfrm>
        </p:grpSpPr>
        <p:graphicFrame>
          <p:nvGraphicFramePr>
            <p:cNvPr id="5" name="Obje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4979625"/>
                </p:ext>
              </p:extLst>
            </p:nvPr>
          </p:nvGraphicFramePr>
          <p:xfrm>
            <a:off x="-572243" y="1772816"/>
            <a:ext cx="4568179" cy="22322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37321"/>
              <a:ext cx="627747" cy="627747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407401"/>
              <a:ext cx="792088" cy="561803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231" y="1978865"/>
              <a:ext cx="887537" cy="226605"/>
            </a:xfrm>
            <a:prstGeom prst="rect">
              <a:avLst/>
            </a:prstGeom>
          </p:spPr>
        </p:pic>
      </p:grpSp>
      <p:sp>
        <p:nvSpPr>
          <p:cNvPr id="18" name="ZoneTexte 17"/>
          <p:cNvSpPr txBox="1"/>
          <p:nvPr/>
        </p:nvSpPr>
        <p:spPr>
          <a:xfrm>
            <a:off x="194471" y="2596842"/>
            <a:ext cx="3510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2000" b="1" dirty="0" smtClean="0">
                <a:solidFill>
                  <a:prstClr val="black"/>
                </a:solidFill>
                <a:latin typeface="Calibri"/>
                <a:cs typeface="+mn-cs"/>
              </a:rPr>
              <a:t>A group </a:t>
            </a:r>
            <a:r>
              <a:rPr lang="fr-FR" sz="2000" b="1" dirty="0" err="1" smtClean="0">
                <a:solidFill>
                  <a:prstClr val="black"/>
                </a:solidFill>
                <a:latin typeface="Calibri"/>
                <a:cs typeface="+mn-cs"/>
              </a:rPr>
              <a:t>dynamics</a:t>
            </a:r>
            <a:r>
              <a:rPr lang="fr-FR" sz="2000" b="1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latin typeface="Calibri"/>
                <a:cs typeface="+mn-cs"/>
              </a:rPr>
              <a:t>aiming</a:t>
            </a:r>
            <a:r>
              <a:rPr lang="fr-FR" sz="2000" b="1" dirty="0" smtClean="0">
                <a:solidFill>
                  <a:prstClr val="black"/>
                </a:solidFill>
                <a:latin typeface="Calibri"/>
                <a:cs typeface="+mn-cs"/>
              </a:rPr>
              <a:t> to:</a:t>
            </a:r>
            <a:endParaRPr lang="fr-FR" sz="20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04528" y="1426989"/>
            <a:ext cx="7992888" cy="777875"/>
          </a:xfrm>
        </p:spPr>
        <p:txBody>
          <a:bodyPr/>
          <a:lstStyle/>
          <a:p>
            <a:r>
              <a:rPr lang="fi-FI" dirty="0" smtClean="0"/>
              <a:t>And the next steps?</a:t>
            </a:r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7AF1D2-EC3A-48EA-A307-8980F8D54B9B}" type="slidenum">
              <a:rPr lang="fi-FI" sz="900" smtClean="0"/>
              <a:pPr/>
              <a:t>20</a:t>
            </a:fld>
            <a:endParaRPr lang="fi-FI" sz="9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2276872"/>
            <a:ext cx="2884880" cy="40770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72" y="2276872"/>
            <a:ext cx="56197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21" y="2963069"/>
            <a:ext cx="52482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648582" y="1657375"/>
            <a:ext cx="8292020" cy="777875"/>
          </a:xfrm>
        </p:spPr>
        <p:txBody>
          <a:bodyPr/>
          <a:lstStyle/>
          <a:p>
            <a:r>
              <a:rPr lang="fi-FI" dirty="0" smtClean="0"/>
              <a:t>PRACE is also looking at the next challenge, EXASCALE, by implication of PRACE partners in: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00472" y="2925712"/>
            <a:ext cx="9073008" cy="352762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EESI: European Exascale Software Initiative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TARGET: build </a:t>
            </a:r>
            <a:r>
              <a:rPr lang="en-US" sz="1600" dirty="0"/>
              <a:t>a </a:t>
            </a:r>
            <a:r>
              <a:rPr lang="en-US" sz="1600" dirty="0" smtClean="0"/>
              <a:t>European </a:t>
            </a:r>
            <a:r>
              <a:rPr lang="en-US" sz="1600" dirty="0"/>
              <a:t>vision and roadmap to address the challenges of </a:t>
            </a:r>
            <a:r>
              <a:rPr lang="en-US" sz="1600" dirty="0" smtClean="0"/>
              <a:t>performing scientific computing on the </a:t>
            </a:r>
            <a:r>
              <a:rPr lang="en-US" sz="1600" dirty="0"/>
              <a:t>new generation of </a:t>
            </a:r>
            <a:r>
              <a:rPr lang="en-US" sz="1600" dirty="0" smtClean="0"/>
              <a:t>systems which </a:t>
            </a:r>
            <a:r>
              <a:rPr lang="en-US" sz="1600" dirty="0"/>
              <a:t>will provide </a:t>
            </a:r>
            <a:r>
              <a:rPr lang="en-US" sz="1600" b="1" dirty="0"/>
              <a:t>multi-Petaflop</a:t>
            </a:r>
            <a:r>
              <a:rPr lang="en-US" sz="1600" dirty="0"/>
              <a:t> performances in the next few years and </a:t>
            </a:r>
            <a:r>
              <a:rPr lang="en-US" sz="1600" b="1" dirty="0"/>
              <a:t>Exaflop</a:t>
            </a:r>
            <a:r>
              <a:rPr lang="en-US" sz="1600" dirty="0"/>
              <a:t> performances in </a:t>
            </a:r>
            <a:r>
              <a:rPr lang="en-US" sz="1600" dirty="0" smtClean="0"/>
              <a:t>2020</a:t>
            </a:r>
            <a:r>
              <a:rPr lang="en-US" sz="1600" dirty="0"/>
              <a:t> 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Exascale projects: the example of Mont Blanc 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600" dirty="0" smtClean="0"/>
              <a:t>TARGET: bring European </a:t>
            </a:r>
            <a:r>
              <a:rPr lang="en-US" sz="1600" dirty="0"/>
              <a:t>HPC technology to the front line in the race towards the first Exaflop systems, and </a:t>
            </a:r>
            <a:r>
              <a:rPr lang="en-US" sz="1600" dirty="0" smtClean="0"/>
              <a:t>prepare </a:t>
            </a:r>
            <a:r>
              <a:rPr lang="en-US" sz="1600" dirty="0"/>
              <a:t>European HPC centers for the paradigm change that such Exaflop systems will </a:t>
            </a:r>
            <a:r>
              <a:rPr lang="en-US" sz="1600" dirty="0" smtClean="0"/>
              <a:t>represent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1600" dirty="0" smtClean="0"/>
              <a:t>Put together </a:t>
            </a:r>
            <a:r>
              <a:rPr lang="en-US" sz="1600" dirty="0"/>
              <a:t>a purely European consortium composed of industrial technology </a:t>
            </a:r>
            <a:r>
              <a:rPr lang="en-US" sz="1600" dirty="0" smtClean="0"/>
              <a:t>providers (Bull, ARM, </a:t>
            </a:r>
            <a:r>
              <a:rPr lang="en-US" sz="1600" dirty="0" err="1" smtClean="0"/>
              <a:t>Gnodal</a:t>
            </a:r>
            <a:r>
              <a:rPr lang="en-US" sz="1600" dirty="0" smtClean="0"/>
              <a:t>) </a:t>
            </a:r>
            <a:r>
              <a:rPr lang="en-US" sz="1600" dirty="0"/>
              <a:t>and research supercomputing </a:t>
            </a:r>
            <a:r>
              <a:rPr lang="en-US" sz="1600" dirty="0" smtClean="0"/>
              <a:t>centers from the 4 Tier-0 hosting members in PRACE (Germany, France, Italy and Spain)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7AF1D2-EC3A-48EA-A307-8980F8D54B9B}" type="slidenum">
              <a:rPr lang="fi-FI" sz="900" smtClean="0"/>
              <a:pPr/>
              <a:t>21</a:t>
            </a:fld>
            <a:endParaRPr lang="fi-FI" sz="900" dirty="0" smtClean="0"/>
          </a:p>
        </p:txBody>
      </p:sp>
      <p:grpSp>
        <p:nvGrpSpPr>
          <p:cNvPr id="5" name="Groupe 33"/>
          <p:cNvGrpSpPr>
            <a:grpSpLocks/>
          </p:cNvGrpSpPr>
          <p:nvPr/>
        </p:nvGrpSpPr>
        <p:grpSpPr bwMode="auto">
          <a:xfrm>
            <a:off x="30093" y="1274084"/>
            <a:ext cx="1691071" cy="1488721"/>
            <a:chOff x="357187" y="2794000"/>
            <a:chExt cx="2905125" cy="2798763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357187" y="2794000"/>
              <a:ext cx="2905125" cy="2798763"/>
            </a:xfrm>
            <a:prstGeom prst="triangle">
              <a:avLst>
                <a:gd name="adj" fmla="val 52685"/>
              </a:avLst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1905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fr-FR" sz="2000" b="1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1274350" y="3552833"/>
              <a:ext cx="1142413" cy="838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9pPr>
            </a:lstStyle>
            <a:p>
              <a:pPr algn="ctr"/>
              <a:r>
                <a:rPr lang="fr-FR" sz="1200" b="1" dirty="0">
                  <a:solidFill>
                    <a:srgbClr val="E67E04"/>
                  </a:solidFill>
                  <a:latin typeface="+mn-lt"/>
                  <a:cs typeface="Arial" charset="0"/>
                </a:rPr>
                <a:t>Tier-0</a:t>
              </a:r>
            </a:p>
            <a:p>
              <a:pPr algn="ctr"/>
              <a:endParaRPr lang="fr-FR" sz="1100" b="1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1104146" y="4319222"/>
              <a:ext cx="1513933" cy="818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9pPr>
            </a:lstStyle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+mn-lt"/>
                  <a:cs typeface="Arial" charset="0"/>
                </a:rPr>
                <a:t>Tier-1</a:t>
              </a:r>
            </a:p>
            <a:p>
              <a:pPr algn="ctr"/>
              <a:endParaRPr lang="fr-FR" sz="1100" b="1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619399" y="4943419"/>
              <a:ext cx="2452319" cy="49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9pPr>
            </a:lstStyle>
            <a:p>
              <a:pPr algn="ctr"/>
              <a:r>
                <a:rPr lang="fr-FR" sz="1200" b="1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Tier-2</a:t>
              </a:r>
            </a:p>
          </p:txBody>
        </p:sp>
        <p:cxnSp>
          <p:nvCxnSpPr>
            <p:cNvPr id="10" name="Connecteur droit 9"/>
            <p:cNvCxnSpPr>
              <a:cxnSpLocks noChangeShapeType="1"/>
            </p:cNvCxnSpPr>
            <p:nvPr/>
          </p:nvCxnSpPr>
          <p:spPr bwMode="auto">
            <a:xfrm>
              <a:off x="1198264" y="4115452"/>
              <a:ext cx="1295385" cy="158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Connecteur droit 25"/>
            <p:cNvCxnSpPr>
              <a:cxnSpLocks noChangeShapeType="1"/>
            </p:cNvCxnSpPr>
            <p:nvPr/>
          </p:nvCxnSpPr>
          <p:spPr bwMode="auto">
            <a:xfrm>
              <a:off x="811213" y="4914245"/>
              <a:ext cx="2046275" cy="158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887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7"/>
          <a:stretch/>
        </p:blipFill>
        <p:spPr>
          <a:xfrm>
            <a:off x="-5680" y="1268760"/>
            <a:ext cx="9906000" cy="5589240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88504" y="1700808"/>
            <a:ext cx="9079160" cy="4608512"/>
          </a:xfrm>
        </p:spPr>
        <p:txBody>
          <a:bodyPr/>
          <a:lstStyle/>
          <a:p>
            <a:pPr algn="ctr"/>
            <a:r>
              <a:rPr lang="en-US" dirty="0" smtClean="0"/>
              <a:t>PRACE Research Infrastructure is operational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world-class resources for </a:t>
            </a:r>
            <a:r>
              <a:rPr lang="en-US" dirty="0" smtClean="0"/>
              <a:t>European scientists at the same level as US and Chinese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 group dynamics involving around 300 people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7AF1D2-EC3A-48EA-A307-8980F8D54B9B}" type="slidenum">
              <a:rPr lang="fi-FI" sz="900" smtClean="0"/>
              <a:pPr/>
              <a:t>22</a:t>
            </a:fld>
            <a:endParaRPr lang="fi-FI" sz="900" dirty="0" smtClean="0"/>
          </a:p>
        </p:txBody>
      </p:sp>
    </p:spTree>
    <p:extLst>
      <p:ext uri="{BB962C8B-B14F-4D97-AF65-F5344CB8AC3E}">
        <p14:creationId xmlns:p14="http://schemas.microsoft.com/office/powerpoint/2010/main" val="12218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E76F33F-3784-401E-863D-7BA9A979C81A}" type="slidenum">
              <a:rPr lang="fi-FI" sz="900" smtClean="0"/>
              <a:pPr eaLnBrk="1" hangingPunct="1"/>
              <a:t>3</a:t>
            </a:fld>
            <a:endParaRPr lang="fi-FI" sz="9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295400"/>
            <a:ext cx="8431213" cy="1485900"/>
          </a:xfrm>
        </p:spPr>
        <p:txBody>
          <a:bodyPr/>
          <a:lstStyle/>
          <a:p>
            <a:pPr algn="ctr" eaLnBrk="1" hangingPunct="1"/>
            <a:r>
              <a:rPr lang="en-US" sz="2800" b="1" dirty="0" smtClean="0"/>
              <a:t>PRACE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Partnership for Advance Computing in Europe is </a:t>
            </a:r>
            <a:r>
              <a:rPr lang="en-US" sz="2800" b="1" i="1" dirty="0" smtClean="0"/>
              <a:t>the</a:t>
            </a:r>
            <a:r>
              <a:rPr lang="en-US" sz="2800" dirty="0" smtClean="0"/>
              <a:t> European HPC Research Infrastructure</a:t>
            </a:r>
            <a:r>
              <a:rPr lang="de-DE" sz="2800" dirty="0" smtClean="0"/>
              <a:t>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2924944"/>
            <a:ext cx="7907337" cy="3024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000" dirty="0" smtClean="0"/>
              <a:t>Enabling world-class science through large scale simulations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000" dirty="0" smtClean="0"/>
              <a:t>Providing HPC services on leading edge capability systems on a diverse set of architectures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000" dirty="0" smtClean="0"/>
              <a:t>Operating up to six Tier-0 systems as a single entity including user and application support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000" dirty="0" smtClean="0"/>
              <a:t>Offering its resources through a single pan-European peer review process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►"/>
            </a:pPr>
            <a:r>
              <a:rPr lang="en-US" sz="2000" dirty="0" smtClean="0">
                <a:solidFill>
                  <a:srgbClr val="0070C0"/>
                </a:solidFill>
              </a:rPr>
              <a:t>PRACE is providing services since August 2010</a:t>
            </a:r>
          </a:p>
        </p:txBody>
      </p:sp>
      <p:pic>
        <p:nvPicPr>
          <p:cNvPr id="6" name="Picture 4" descr="prote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04" y="5848028"/>
            <a:ext cx="1311076" cy="80663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8" descr="animation_t10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761" y="4653136"/>
            <a:ext cx="1798265" cy="11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stack54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440" y="5093139"/>
            <a:ext cx="873769" cy="114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quantumdo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040" y="5843364"/>
            <a:ext cx="897731" cy="82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09F3D7E-A418-42FE-B550-46AD397785D7}" type="slidenum">
              <a:rPr lang="fi-FI" smtClean="0"/>
              <a:pPr eaLnBrk="1" hangingPunct="1"/>
              <a:t>4</a:t>
            </a:fld>
            <a:endParaRPr lang="fi-FI" smtClean="0"/>
          </a:p>
        </p:txBody>
      </p:sp>
      <p:pic>
        <p:nvPicPr>
          <p:cNvPr id="5123" name="Picture 2" descr="peapodmov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5229225"/>
            <a:ext cx="22399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488950" y="1062038"/>
            <a:ext cx="8420100" cy="1143000"/>
          </a:xfrm>
        </p:spPr>
        <p:txBody>
          <a:bodyPr/>
          <a:lstStyle/>
          <a:p>
            <a:pPr eaLnBrk="1" hangingPunct="1"/>
            <a:r>
              <a:rPr lang="fi-FI" dirty="0" smtClean="0"/>
              <a:t>What for?</a:t>
            </a:r>
            <a:endParaRPr lang="en-US" dirty="0" smtClean="0"/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0025" y="1989138"/>
            <a:ext cx="8891588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sz="1700" dirty="0" smtClean="0"/>
              <a:t>Weather, Climatology, Earth Science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2"/>
                </a:solidFill>
              </a:rPr>
              <a:t>Degree of warming, scenarios for our future climate.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2"/>
                </a:solidFill>
              </a:rPr>
              <a:t>Understand and predict ocean properties and variations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2"/>
                </a:solidFill>
              </a:rPr>
              <a:t>Weather and flood events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sz="1700" dirty="0" smtClean="0"/>
              <a:t>Astrophysics, Elementary particle physics, Plasma physics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2"/>
                </a:solidFill>
              </a:rPr>
              <a:t>Systems, structures which span a large range of different length and time scales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2"/>
                </a:solidFill>
              </a:rPr>
              <a:t>Quantum field theories like QCD, ITER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sz="1700" dirty="0" smtClean="0"/>
              <a:t>Material Science, Chemistry, Nano-science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2"/>
                </a:solidFill>
              </a:rPr>
              <a:t>Understanding complex materials, complex chemistry, nano-science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2"/>
                </a:solidFill>
              </a:rPr>
              <a:t>Determination of electronic and transport properties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sz="1700" dirty="0" smtClean="0"/>
              <a:t>Life Science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2"/>
                </a:solidFill>
              </a:rPr>
              <a:t>System biology, chromatin dynamics, large scale protein dynamics, protein </a:t>
            </a:r>
            <a:br>
              <a:rPr lang="en-US" sz="1500" dirty="0" smtClean="0">
                <a:solidFill>
                  <a:schemeClr val="bg2"/>
                </a:solidFill>
              </a:rPr>
            </a:br>
            <a:r>
              <a:rPr lang="en-US" sz="1500" dirty="0" smtClean="0">
                <a:solidFill>
                  <a:schemeClr val="bg2"/>
                </a:solidFill>
              </a:rPr>
              <a:t>association and aggregation, supra-molecular systems, medicine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sz="1700" dirty="0" smtClean="0"/>
              <a:t>Engineering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2"/>
                </a:solidFill>
              </a:rPr>
              <a:t>Complex helicopter simulation, biomedical flows, </a:t>
            </a:r>
            <a:br>
              <a:rPr lang="en-US" sz="1500" dirty="0" smtClean="0">
                <a:solidFill>
                  <a:schemeClr val="bg2"/>
                </a:solidFill>
              </a:rPr>
            </a:br>
            <a:r>
              <a:rPr lang="en-US" sz="1500" dirty="0" smtClean="0">
                <a:solidFill>
                  <a:schemeClr val="bg2"/>
                </a:solidFill>
              </a:rPr>
              <a:t>gas turbines and internal combustion engines, </a:t>
            </a:r>
            <a:br>
              <a:rPr lang="en-US" sz="1500" dirty="0" smtClean="0">
                <a:solidFill>
                  <a:schemeClr val="bg2"/>
                </a:solidFill>
              </a:rPr>
            </a:br>
            <a:r>
              <a:rPr lang="en-US" sz="1500" dirty="0" smtClean="0">
                <a:solidFill>
                  <a:schemeClr val="bg2"/>
                </a:solidFill>
              </a:rPr>
              <a:t>forest fires, green aircraft, 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2"/>
                </a:solidFill>
              </a:rPr>
              <a:t>Virtual power plant</a:t>
            </a:r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1844675"/>
            <a:ext cx="12255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surf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35" y="3646488"/>
            <a:ext cx="13684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76350"/>
            <a:ext cx="1389063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1268413"/>
            <a:ext cx="12954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3973513"/>
            <a:ext cx="11525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2636838"/>
            <a:ext cx="143986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5157788"/>
            <a:ext cx="15367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2" descr="ariane_dicht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5013325"/>
            <a:ext cx="7921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AD1AD8-D497-41D8-BFDA-12C3DC989BF1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76" y="1484784"/>
            <a:ext cx="5343900" cy="493236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4488" y="1628800"/>
            <a:ext cx="8420100" cy="1362075"/>
          </a:xfrm>
        </p:spPr>
        <p:txBody>
          <a:bodyPr/>
          <a:lstStyle/>
          <a:p>
            <a:r>
              <a:rPr lang="en-US" dirty="0" smtClean="0"/>
              <a:t>How did it start?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8791128" cy="777875"/>
          </a:xfrm>
        </p:spPr>
        <p:txBody>
          <a:bodyPr/>
          <a:lstStyle/>
          <a:p>
            <a:r>
              <a:rPr lang="fi-FI" dirty="0" smtClean="0"/>
              <a:t>HPC in ESFRI roadmap 2006</a:t>
            </a:r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7AF1D2-EC3A-48EA-A307-8980F8D54B9B}" type="slidenum">
              <a:rPr lang="fi-FI" sz="900" smtClean="0"/>
              <a:pPr/>
              <a:t>6</a:t>
            </a:fld>
            <a:endParaRPr lang="fi-FI" sz="900" dirty="0" smtClean="0"/>
          </a:p>
        </p:txBody>
      </p:sp>
      <p:pic>
        <p:nvPicPr>
          <p:cNvPr id="6" name="Picture 2" descr="eIRG-roadmap_Sivu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3300413"/>
            <a:ext cx="4602163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779" y="2060848"/>
            <a:ext cx="3503277" cy="454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01072" y="2247602"/>
            <a:ext cx="394017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dirty="0"/>
              <a:t>The European Roadmap for Research Infrastructures is the first comprehensive definition at the European level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dirty="0"/>
              <a:t>Research Infrastructures are</a:t>
            </a:r>
            <a:br>
              <a:rPr lang="en-GB" dirty="0"/>
            </a:br>
            <a:r>
              <a:rPr lang="en-GB" dirty="0"/>
              <a:t>one of the crucial pillars of the European Research Area</a:t>
            </a:r>
          </a:p>
          <a:p>
            <a:pPr algn="l" eaLnBrk="1" hangingPunct="1"/>
            <a:endParaRPr lang="en-GB" dirty="0"/>
          </a:p>
          <a:p>
            <a:pPr algn="l" eaLnBrk="1" hangingPunct="1"/>
            <a:r>
              <a:rPr lang="en-GB" dirty="0"/>
              <a:t>A European HPC service </a:t>
            </a:r>
            <a:r>
              <a:rPr lang="en-GB" dirty="0" smtClean="0"/>
              <a:t>- </a:t>
            </a:r>
            <a:r>
              <a:rPr lang="en-GB" dirty="0"/>
              <a:t>impact foreseen:</a:t>
            </a:r>
          </a:p>
          <a:p>
            <a:pPr algn="l" eaLnBrk="1" hangingPunct="1">
              <a:buClr>
                <a:srgbClr val="3A6F8A"/>
              </a:buClr>
              <a:buFont typeface="Wingdings" pitchFamily="2" charset="2"/>
              <a:buChar char="§"/>
            </a:pPr>
            <a:r>
              <a:rPr lang="en-GB" dirty="0"/>
              <a:t> strategic competitiveness</a:t>
            </a:r>
          </a:p>
          <a:p>
            <a:pPr algn="l" eaLnBrk="1" hangingPunct="1">
              <a:buClr>
                <a:srgbClr val="3A6F8A"/>
              </a:buClr>
              <a:buFont typeface="Wingdings" pitchFamily="2" charset="2"/>
              <a:buChar char="§"/>
            </a:pPr>
            <a:r>
              <a:rPr lang="en-GB" dirty="0"/>
              <a:t> attractiveness for researchers</a:t>
            </a:r>
          </a:p>
          <a:p>
            <a:pPr algn="l" eaLnBrk="1" hangingPunct="1">
              <a:buClr>
                <a:srgbClr val="3A6F8A"/>
              </a:buClr>
              <a:buFont typeface="Wingdings" pitchFamily="2" charset="2"/>
              <a:buChar char="§"/>
            </a:pPr>
            <a:r>
              <a:rPr lang="en-GB" dirty="0"/>
              <a:t> supporting industrial </a:t>
            </a:r>
            <a:br>
              <a:rPr lang="en-GB" dirty="0"/>
            </a:br>
            <a:r>
              <a:rPr lang="en-GB" dirty="0"/>
              <a:t>   development</a:t>
            </a:r>
          </a:p>
          <a:p>
            <a:pPr algn="l" eaLnBrk="1" hangingPunct="1"/>
            <a:endParaRPr lang="en-GB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8791128" cy="777875"/>
          </a:xfrm>
        </p:spPr>
        <p:txBody>
          <a:bodyPr/>
          <a:lstStyle/>
          <a:p>
            <a:r>
              <a:rPr lang="fi-FI" dirty="0" smtClean="0"/>
              <a:t>The ESFRI </a:t>
            </a:r>
            <a:r>
              <a:rPr lang="fi-FI" dirty="0"/>
              <a:t>vision for </a:t>
            </a:r>
            <a:r>
              <a:rPr lang="fi-FI" dirty="0" smtClean="0"/>
              <a:t>a </a:t>
            </a:r>
            <a:r>
              <a:rPr lang="fi-FI" dirty="0"/>
              <a:t>European HPC service 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00472" y="2133624"/>
            <a:ext cx="8208912" cy="410368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 European </a:t>
            </a:r>
            <a:r>
              <a:rPr lang="en-US" b="1" dirty="0"/>
              <a:t>HPC-facilities at the top of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an </a:t>
            </a:r>
            <a:r>
              <a:rPr lang="en-US" b="1" dirty="0"/>
              <a:t>HPC provisioning </a:t>
            </a:r>
            <a:r>
              <a:rPr lang="en-US" b="1" dirty="0" smtClean="0"/>
              <a:t>pyramid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Tier-0</a:t>
            </a:r>
            <a:r>
              <a:rPr lang="en-US" sz="1800" dirty="0"/>
              <a:t>: </a:t>
            </a:r>
            <a:r>
              <a:rPr lang="en-US" sz="1800" dirty="0" smtClean="0"/>
              <a:t>3 to 6 </a:t>
            </a:r>
            <a:r>
              <a:rPr lang="en-US" sz="1800" dirty="0"/>
              <a:t>European </a:t>
            </a:r>
            <a:r>
              <a:rPr lang="en-US" sz="1800" dirty="0" err="1"/>
              <a:t>Centres</a:t>
            </a:r>
            <a:r>
              <a:rPr lang="en-US" sz="1800" dirty="0"/>
              <a:t> for </a:t>
            </a:r>
            <a:r>
              <a:rPr lang="en-US" sz="1800" dirty="0" smtClean="0"/>
              <a:t>Petaflop</a:t>
            </a:r>
          </a:p>
          <a:p>
            <a:pPr lvl="1">
              <a:buFont typeface="Arial" pitchFamily="34" charset="0"/>
              <a:buChar char="•"/>
            </a:pPr>
            <a:r>
              <a:rPr lang="en-US" sz="1800" i="1" dirty="0" smtClean="0"/>
              <a:t>Tier-0</a:t>
            </a:r>
            <a:r>
              <a:rPr lang="en-US" sz="1800" i="1" dirty="0"/>
              <a:t>: ? European </a:t>
            </a:r>
            <a:r>
              <a:rPr lang="en-US" sz="1800" i="1" dirty="0" err="1"/>
              <a:t>Centres</a:t>
            </a:r>
            <a:r>
              <a:rPr lang="en-US" sz="1800" i="1" dirty="0"/>
              <a:t> for </a:t>
            </a:r>
            <a:r>
              <a:rPr lang="en-US" sz="1800" i="1" dirty="0" smtClean="0"/>
              <a:t>Exaflop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Tier-1</a:t>
            </a:r>
            <a:r>
              <a:rPr lang="en-US" sz="1800" dirty="0"/>
              <a:t>: National </a:t>
            </a:r>
            <a:r>
              <a:rPr lang="en-US" sz="1800" dirty="0" err="1" smtClean="0"/>
              <a:t>Centres</a:t>
            </a: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Tier-2</a:t>
            </a:r>
            <a:r>
              <a:rPr lang="en-US" sz="1800" dirty="0"/>
              <a:t>: Regional/University </a:t>
            </a:r>
            <a:r>
              <a:rPr lang="en-US" sz="1800" dirty="0" err="1" smtClean="0"/>
              <a:t>Centres</a:t>
            </a: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n-US" b="1" dirty="0"/>
              <a:t>Creation of a European HPC </a:t>
            </a:r>
            <a:r>
              <a:rPr lang="en-US" b="1" dirty="0" smtClean="0"/>
              <a:t>ecosystem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Scientific </a:t>
            </a:r>
            <a:r>
              <a:rPr lang="en-US" sz="1800" dirty="0"/>
              <a:t>and industrial user </a:t>
            </a:r>
            <a:r>
              <a:rPr lang="en-US" sz="1800" dirty="0" smtClean="0"/>
              <a:t>communities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HPC </a:t>
            </a:r>
            <a:r>
              <a:rPr lang="en-US" sz="1800" dirty="0"/>
              <a:t>service providers on all </a:t>
            </a:r>
            <a:r>
              <a:rPr lang="en-US" sz="1800" dirty="0" smtClean="0"/>
              <a:t>tiers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European </a:t>
            </a:r>
            <a:r>
              <a:rPr lang="en-US" sz="1800" dirty="0"/>
              <a:t>HPC hard-and software </a:t>
            </a:r>
            <a:r>
              <a:rPr lang="en-US" sz="1800" dirty="0" smtClean="0"/>
              <a:t>industry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Other </a:t>
            </a:r>
            <a:r>
              <a:rPr lang="en-US" sz="1800" dirty="0"/>
              <a:t>e-Infrastructures</a:t>
            </a:r>
            <a:endParaRPr lang="en-US" sz="1800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7AF1D2-EC3A-48EA-A307-8980F8D54B9B}" type="slidenum">
              <a:rPr lang="fi-FI" sz="900" smtClean="0"/>
              <a:pPr/>
              <a:t>7</a:t>
            </a:fld>
            <a:endParaRPr lang="fi-FI" sz="900" dirty="0" smtClean="0"/>
          </a:p>
        </p:txBody>
      </p:sp>
      <p:grpSp>
        <p:nvGrpSpPr>
          <p:cNvPr id="20" name="Groupe 33"/>
          <p:cNvGrpSpPr>
            <a:grpSpLocks/>
          </p:cNvGrpSpPr>
          <p:nvPr/>
        </p:nvGrpSpPr>
        <p:grpSpPr bwMode="auto">
          <a:xfrm>
            <a:off x="5313040" y="1970435"/>
            <a:ext cx="3158773" cy="2780800"/>
            <a:chOff x="357187" y="2794000"/>
            <a:chExt cx="2905125" cy="2798763"/>
          </a:xfrm>
        </p:grpSpPr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357187" y="2794000"/>
              <a:ext cx="2905125" cy="2798763"/>
            </a:xfrm>
            <a:prstGeom prst="triangle">
              <a:avLst>
                <a:gd name="adj" fmla="val 52685"/>
              </a:avLst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1905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fr-FR" sz="2000" b="1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1274352" y="3374924"/>
              <a:ext cx="1142413" cy="743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9pPr>
            </a:lstStyle>
            <a:p>
              <a:pPr algn="ctr"/>
              <a:r>
                <a:rPr lang="fr-FR" sz="1600" b="1">
                  <a:solidFill>
                    <a:srgbClr val="FFC000"/>
                  </a:solidFill>
                  <a:latin typeface="+mn-lt"/>
                  <a:cs typeface="Arial" charset="0"/>
                </a:rPr>
                <a:t>Tier-0</a:t>
              </a:r>
            </a:p>
            <a:p>
              <a:pPr algn="ctr"/>
              <a:r>
                <a:rPr lang="fr-FR" sz="1300" b="1">
                  <a:solidFill>
                    <a:schemeClr val="bg1"/>
                  </a:solidFill>
                  <a:latin typeface="+mn-lt"/>
                  <a:cs typeface="Arial" charset="0"/>
                </a:rPr>
                <a:t>European centres</a:t>
              </a: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1104146" y="4227211"/>
              <a:ext cx="1513933" cy="54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9pPr>
            </a:lstStyle>
            <a:p>
              <a:pPr algn="ctr"/>
              <a:r>
                <a:rPr lang="fr-FR" sz="1600" b="1" dirty="0">
                  <a:solidFill>
                    <a:srgbClr val="FFC000"/>
                  </a:solidFill>
                  <a:latin typeface="+mn-lt"/>
                  <a:cs typeface="Arial" charset="0"/>
                </a:rPr>
                <a:t>Tier-1</a:t>
              </a:r>
            </a:p>
            <a:p>
              <a:pPr algn="ctr"/>
              <a:r>
                <a:rPr lang="fr-FR" sz="1300" b="1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National centres</a:t>
              </a:r>
              <a:endParaRPr lang="fr-FR" sz="1300" b="1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619399" y="4951942"/>
              <a:ext cx="2452319" cy="54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ahoma" pitchFamily="34" charset="0"/>
                  <a:ea typeface="ＭＳ Ｐゴシック" pitchFamily="-112" charset="-128"/>
                </a:defRPr>
              </a:lvl9pPr>
            </a:lstStyle>
            <a:p>
              <a:pPr algn="ctr"/>
              <a:r>
                <a:rPr lang="fr-FR" sz="1600" b="1" dirty="0">
                  <a:solidFill>
                    <a:srgbClr val="FFC000"/>
                  </a:solidFill>
                  <a:latin typeface="+mn-lt"/>
                  <a:cs typeface="Arial" charset="0"/>
                </a:rPr>
                <a:t>Tier-2</a:t>
              </a:r>
            </a:p>
            <a:p>
              <a:pPr algn="ctr"/>
              <a:r>
                <a:rPr lang="fr-FR" sz="1300" b="1" dirty="0" err="1" smtClean="0">
                  <a:solidFill>
                    <a:schemeClr val="bg1"/>
                  </a:solidFill>
                  <a:latin typeface="+mn-lt"/>
                  <a:cs typeface="Arial" charset="0"/>
                </a:rPr>
                <a:t>Regional</a:t>
              </a:r>
              <a:r>
                <a:rPr lang="fr-FR" sz="1300" b="1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/</a:t>
              </a:r>
              <a:r>
                <a:rPr lang="fr-FR" sz="1300" b="1" dirty="0" err="1" smtClean="0">
                  <a:solidFill>
                    <a:schemeClr val="bg1"/>
                  </a:solidFill>
                  <a:latin typeface="+mn-lt"/>
                  <a:cs typeface="Arial" charset="0"/>
                </a:rPr>
                <a:t>University</a:t>
              </a:r>
              <a:r>
                <a:rPr lang="fr-FR" sz="13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fr-FR" sz="1300" b="1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centres</a:t>
              </a:r>
              <a:endParaRPr lang="fr-FR" sz="1300" b="1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cxnSp>
          <p:nvCxnSpPr>
            <p:cNvPr id="26" name="Connecteur droit 23"/>
            <p:cNvCxnSpPr>
              <a:cxnSpLocks noChangeShapeType="1"/>
            </p:cNvCxnSpPr>
            <p:nvPr/>
          </p:nvCxnSpPr>
          <p:spPr bwMode="auto">
            <a:xfrm>
              <a:off x="1198264" y="4115452"/>
              <a:ext cx="1295385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Connecteur droit 25"/>
            <p:cNvCxnSpPr>
              <a:cxnSpLocks noChangeShapeType="1"/>
            </p:cNvCxnSpPr>
            <p:nvPr/>
          </p:nvCxnSpPr>
          <p:spPr bwMode="auto">
            <a:xfrm>
              <a:off x="811213" y="4841772"/>
              <a:ext cx="2046275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e 6"/>
          <p:cNvGrpSpPr/>
          <p:nvPr/>
        </p:nvGrpSpPr>
        <p:grpSpPr>
          <a:xfrm>
            <a:off x="7905328" y="2799060"/>
            <a:ext cx="1142578" cy="428774"/>
            <a:chOff x="8103204" y="2799060"/>
            <a:chExt cx="1142578" cy="428774"/>
          </a:xfrm>
        </p:grpSpPr>
        <p:sp>
          <p:nvSpPr>
            <p:cNvPr id="17" name="Rectangle 16"/>
            <p:cNvSpPr/>
            <p:nvPr/>
          </p:nvSpPr>
          <p:spPr bwMode="auto">
            <a:xfrm>
              <a:off x="8103204" y="2799060"/>
              <a:ext cx="1089699" cy="428774"/>
            </a:xfrm>
            <a:prstGeom prst="rect">
              <a:avLst/>
            </a:prstGeom>
            <a:solidFill>
              <a:srgbClr val="E67E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8145574" y="2855269"/>
              <a:ext cx="1100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400" dirty="0" smtClean="0"/>
                <a:t>&gt; 1 Pflop/s</a:t>
              </a:r>
              <a:endParaRPr lang="fr-FR" sz="1400" dirty="0"/>
            </a:p>
          </p:txBody>
        </p:sp>
      </p:grpSp>
      <p:sp>
        <p:nvSpPr>
          <p:cNvPr id="4" name="Flèche vers le haut 3"/>
          <p:cNvSpPr/>
          <p:nvPr/>
        </p:nvSpPr>
        <p:spPr bwMode="auto">
          <a:xfrm rot="19902343">
            <a:off x="7894207" y="1921165"/>
            <a:ext cx="441627" cy="2957522"/>
          </a:xfrm>
          <a:prstGeom prst="upArrow">
            <a:avLst/>
          </a:prstGeom>
          <a:solidFill>
            <a:srgbClr val="E67E0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8677790" y="4324945"/>
            <a:ext cx="1302797" cy="428774"/>
            <a:chOff x="8630165" y="4219029"/>
            <a:chExt cx="1302797" cy="428774"/>
          </a:xfrm>
        </p:grpSpPr>
        <p:sp>
          <p:nvSpPr>
            <p:cNvPr id="5" name="Rectangle 4"/>
            <p:cNvSpPr/>
            <p:nvPr/>
          </p:nvSpPr>
          <p:spPr bwMode="auto">
            <a:xfrm>
              <a:off x="8687837" y="4219029"/>
              <a:ext cx="1089699" cy="428774"/>
            </a:xfrm>
            <a:prstGeom prst="rect">
              <a:avLst/>
            </a:prstGeom>
            <a:solidFill>
              <a:srgbClr val="E67E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8630165" y="4288209"/>
              <a:ext cx="1302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400" dirty="0" smtClean="0"/>
                <a:t>&lt; 50 Tflop/s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224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0E27DD-A5DB-4648-81C9-C1C855FE37E1}" type="slidenum">
              <a:rPr lang="fi-FI" sz="900" smtClean="0"/>
              <a:pPr>
                <a:defRPr/>
              </a:pPr>
              <a:t>8</a:t>
            </a:fld>
            <a:endParaRPr lang="fi-FI" sz="900" dirty="0"/>
          </a:p>
        </p:txBody>
      </p:sp>
      <p:grpSp>
        <p:nvGrpSpPr>
          <p:cNvPr id="3" name="Groupe 60"/>
          <p:cNvGrpSpPr>
            <a:grpSpLocks/>
          </p:cNvGrpSpPr>
          <p:nvPr/>
        </p:nvGrpSpPr>
        <p:grpSpPr bwMode="auto">
          <a:xfrm>
            <a:off x="597366" y="1412776"/>
            <a:ext cx="8604104" cy="5414391"/>
            <a:chOff x="119062" y="1255714"/>
            <a:chExt cx="8707438" cy="5057923"/>
          </a:xfrm>
        </p:grpSpPr>
        <p:sp>
          <p:nvSpPr>
            <p:cNvPr id="4" name="Line 71"/>
            <p:cNvSpPr>
              <a:spLocks noChangeShapeType="1"/>
            </p:cNvSpPr>
            <p:nvPr/>
          </p:nvSpPr>
          <p:spPr bwMode="auto">
            <a:xfrm>
              <a:off x="5502275" y="2349500"/>
              <a:ext cx="0" cy="2159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" name="Line 16"/>
            <p:cNvSpPr>
              <a:spLocks noChangeShapeType="1"/>
            </p:cNvSpPr>
            <p:nvPr/>
          </p:nvSpPr>
          <p:spPr bwMode="auto">
            <a:xfrm>
              <a:off x="6564313" y="3068638"/>
              <a:ext cx="0" cy="4333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Line 14"/>
            <p:cNvSpPr>
              <a:spLocks noChangeShapeType="1"/>
            </p:cNvSpPr>
            <p:nvPr/>
          </p:nvSpPr>
          <p:spPr bwMode="auto">
            <a:xfrm>
              <a:off x="3684588" y="3068638"/>
              <a:ext cx="0" cy="4333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2244725" y="3068638"/>
              <a:ext cx="0" cy="4333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Line 53"/>
            <p:cNvSpPr>
              <a:spLocks noChangeShapeType="1"/>
            </p:cNvSpPr>
            <p:nvPr/>
          </p:nvSpPr>
          <p:spPr bwMode="auto">
            <a:xfrm>
              <a:off x="8007350" y="4579938"/>
              <a:ext cx="0" cy="4333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Line 52"/>
            <p:cNvSpPr>
              <a:spLocks noChangeShapeType="1"/>
            </p:cNvSpPr>
            <p:nvPr/>
          </p:nvSpPr>
          <p:spPr bwMode="auto">
            <a:xfrm>
              <a:off x="6565900" y="4579938"/>
              <a:ext cx="0" cy="4333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Line 51"/>
            <p:cNvSpPr>
              <a:spLocks noChangeShapeType="1"/>
            </p:cNvSpPr>
            <p:nvPr/>
          </p:nvSpPr>
          <p:spPr bwMode="auto">
            <a:xfrm>
              <a:off x="5127625" y="4579938"/>
              <a:ext cx="0" cy="4333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Line 50"/>
            <p:cNvSpPr>
              <a:spLocks noChangeShapeType="1"/>
            </p:cNvSpPr>
            <p:nvPr/>
          </p:nvSpPr>
          <p:spPr bwMode="auto">
            <a:xfrm>
              <a:off x="3686175" y="4579938"/>
              <a:ext cx="0" cy="4333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49"/>
            <p:cNvSpPr>
              <a:spLocks noChangeShapeType="1"/>
            </p:cNvSpPr>
            <p:nvPr/>
          </p:nvSpPr>
          <p:spPr bwMode="auto">
            <a:xfrm flipH="1">
              <a:off x="2246313" y="4579938"/>
              <a:ext cx="0" cy="4582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74"/>
            <p:cNvSpPr>
              <a:spLocks noChangeShapeType="1"/>
            </p:cNvSpPr>
            <p:nvPr/>
          </p:nvSpPr>
          <p:spPr bwMode="auto">
            <a:xfrm>
              <a:off x="4638675" y="2276475"/>
              <a:ext cx="0" cy="28892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72"/>
            <p:cNvSpPr>
              <a:spLocks noChangeShapeType="1"/>
            </p:cNvSpPr>
            <p:nvPr/>
          </p:nvSpPr>
          <p:spPr bwMode="auto">
            <a:xfrm>
              <a:off x="6565900" y="2332038"/>
              <a:ext cx="0" cy="2159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AutoShape 44"/>
            <p:cNvSpPr>
              <a:spLocks noChangeArrowheads="1"/>
            </p:cNvSpPr>
            <p:nvPr/>
          </p:nvSpPr>
          <p:spPr bwMode="auto">
            <a:xfrm rot="16200000">
              <a:off x="8303954" y="3973770"/>
              <a:ext cx="329129" cy="534988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 rot="-5400000">
              <a:off x="7792243" y="2107407"/>
              <a:ext cx="576263" cy="149225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7030A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7666038" y="2565400"/>
              <a:ext cx="3175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7666038" y="3141663"/>
              <a:ext cx="3175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1236663" y="2565400"/>
              <a:ext cx="3168650" cy="576263"/>
            </a:xfrm>
            <a:prstGeom prst="rect">
              <a:avLst/>
            </a:prstGeom>
            <a:solidFill>
              <a:srgbClr val="C5073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HPCEUR</a:t>
              </a:r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4408487" y="2565400"/>
              <a:ext cx="720725" cy="576263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HET</a:t>
              </a: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517525" y="3286125"/>
              <a:ext cx="77755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804863" y="3068638"/>
              <a:ext cx="0" cy="4333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5126038" y="3068638"/>
              <a:ext cx="0" cy="4333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8005763" y="3068638"/>
              <a:ext cx="0" cy="4333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1215183" y="3357563"/>
              <a:ext cx="64462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2004</a:t>
              </a: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2628852" y="3357563"/>
              <a:ext cx="64462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2005</a:t>
              </a:r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4067920" y="3357563"/>
              <a:ext cx="64462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2006</a:t>
              </a: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5508577" y="3357563"/>
              <a:ext cx="64462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2007</a:t>
              </a:r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>
              <a:off x="6949233" y="3357563"/>
              <a:ext cx="64462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2008</a:t>
              </a:r>
            </a:p>
          </p:txBody>
        </p:sp>
        <p:grpSp>
          <p:nvGrpSpPr>
            <p:cNvPr id="30" name="Group 40"/>
            <p:cNvGrpSpPr>
              <a:grpSpLocks/>
            </p:cNvGrpSpPr>
            <p:nvPr/>
          </p:nvGrpSpPr>
          <p:grpSpPr bwMode="auto">
            <a:xfrm>
              <a:off x="2246080" y="4076700"/>
              <a:ext cx="6437545" cy="576263"/>
              <a:chOff x="-309" y="3158"/>
              <a:chExt cx="5457" cy="363"/>
            </a:xfrm>
          </p:grpSpPr>
          <p:sp>
            <p:nvSpPr>
              <p:cNvPr id="57" name="Rectangle 41"/>
              <p:cNvSpPr>
                <a:spLocks noChangeArrowheads="1"/>
              </p:cNvSpPr>
              <p:nvPr/>
            </p:nvSpPr>
            <p:spPr bwMode="auto">
              <a:xfrm>
                <a:off x="-309" y="3158"/>
                <a:ext cx="5366" cy="207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Calibri"/>
                    <a:cs typeface="Calibri"/>
                  </a:rPr>
                  <a:t>PRACE Operation</a:t>
                </a:r>
              </a:p>
            </p:txBody>
          </p:sp>
          <p:sp>
            <p:nvSpPr>
              <p:cNvPr id="58" name="Line 42"/>
              <p:cNvSpPr>
                <a:spLocks noChangeShapeType="1"/>
              </p:cNvSpPr>
              <p:nvPr/>
            </p:nvSpPr>
            <p:spPr bwMode="auto">
              <a:xfrm>
                <a:off x="4740" y="3158"/>
                <a:ext cx="408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43"/>
              <p:cNvSpPr>
                <a:spLocks noChangeShapeType="1"/>
              </p:cNvSpPr>
              <p:nvPr/>
            </p:nvSpPr>
            <p:spPr bwMode="auto">
              <a:xfrm>
                <a:off x="4740" y="3521"/>
                <a:ext cx="408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1" name="Rectangle 46"/>
            <p:cNvSpPr>
              <a:spLocks noChangeArrowheads="1"/>
            </p:cNvSpPr>
            <p:nvPr/>
          </p:nvSpPr>
          <p:spPr bwMode="auto">
            <a:xfrm>
              <a:off x="2630791" y="4364037"/>
              <a:ext cx="6049963" cy="288926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/>
                  <a:cs typeface="Calibri"/>
                </a:rPr>
                <a:t>PRACE</a:t>
              </a:r>
              <a:r>
                <a:rPr lang="en-US" dirty="0">
                  <a:latin typeface="Calibri"/>
                  <a:cs typeface="Calibri"/>
                </a:rPr>
                <a:t> </a:t>
              </a:r>
              <a:r>
                <a:rPr lang="en-US" dirty="0">
                  <a:solidFill>
                    <a:schemeClr val="bg1"/>
                  </a:solidFill>
                  <a:latin typeface="Calibri"/>
                  <a:cs typeface="Calibri"/>
                </a:rPr>
                <a:t>Implementation</a:t>
              </a:r>
              <a:r>
                <a:rPr lang="en-US" dirty="0">
                  <a:latin typeface="Calibri"/>
                  <a:cs typeface="Calibri"/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  <a:latin typeface="Calibri"/>
                  <a:cs typeface="Calibri"/>
                </a:rPr>
                <a:t>Phase (1-IP, 2-IP…) </a:t>
              </a:r>
              <a:endParaRPr lang="en-US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32" name="Line 47"/>
            <p:cNvSpPr>
              <a:spLocks noChangeShapeType="1"/>
            </p:cNvSpPr>
            <p:nvPr/>
          </p:nvSpPr>
          <p:spPr bwMode="auto">
            <a:xfrm>
              <a:off x="519113" y="4797425"/>
              <a:ext cx="77755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Line 48"/>
            <p:cNvSpPr>
              <a:spLocks noChangeShapeType="1"/>
            </p:cNvSpPr>
            <p:nvPr/>
          </p:nvSpPr>
          <p:spPr bwMode="auto">
            <a:xfrm>
              <a:off x="806450" y="4579938"/>
              <a:ext cx="0" cy="4333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Text Box 54"/>
            <p:cNvSpPr txBox="1">
              <a:spLocks noChangeArrowheads="1"/>
            </p:cNvSpPr>
            <p:nvPr/>
          </p:nvSpPr>
          <p:spPr bwMode="auto">
            <a:xfrm>
              <a:off x="1215977" y="4868863"/>
              <a:ext cx="64462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2009</a:t>
              </a:r>
            </a:p>
          </p:txBody>
        </p:sp>
        <p:sp>
          <p:nvSpPr>
            <p:cNvPr id="35" name="Text Box 55"/>
            <p:cNvSpPr txBox="1">
              <a:spLocks noChangeArrowheads="1"/>
            </p:cNvSpPr>
            <p:nvPr/>
          </p:nvSpPr>
          <p:spPr bwMode="auto">
            <a:xfrm>
              <a:off x="2630440" y="4868863"/>
              <a:ext cx="64462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2010</a:t>
              </a:r>
            </a:p>
          </p:txBody>
        </p:sp>
        <p:sp>
          <p:nvSpPr>
            <p:cNvPr id="36" name="Text Box 56"/>
            <p:cNvSpPr txBox="1">
              <a:spLocks noChangeArrowheads="1"/>
            </p:cNvSpPr>
            <p:nvPr/>
          </p:nvSpPr>
          <p:spPr bwMode="auto">
            <a:xfrm>
              <a:off x="4073633" y="4868863"/>
              <a:ext cx="6363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/>
                <a:t>2011</a:t>
              </a:r>
            </a:p>
          </p:txBody>
        </p:sp>
        <p:sp>
          <p:nvSpPr>
            <p:cNvPr id="37" name="Text Box 57"/>
            <p:cNvSpPr txBox="1">
              <a:spLocks noChangeArrowheads="1"/>
            </p:cNvSpPr>
            <p:nvPr/>
          </p:nvSpPr>
          <p:spPr bwMode="auto">
            <a:xfrm>
              <a:off x="5510165" y="4868863"/>
              <a:ext cx="64462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2012</a:t>
              </a:r>
            </a:p>
          </p:txBody>
        </p:sp>
        <p:sp>
          <p:nvSpPr>
            <p:cNvPr id="38" name="Text Box 58"/>
            <p:cNvSpPr txBox="1">
              <a:spLocks noChangeArrowheads="1"/>
            </p:cNvSpPr>
            <p:nvPr/>
          </p:nvSpPr>
          <p:spPr bwMode="auto">
            <a:xfrm>
              <a:off x="6950027" y="4868863"/>
              <a:ext cx="64462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2013</a:t>
              </a:r>
            </a:p>
          </p:txBody>
        </p:sp>
        <p:grpSp>
          <p:nvGrpSpPr>
            <p:cNvPr id="39" name="Group 59"/>
            <p:cNvGrpSpPr>
              <a:grpSpLocks/>
            </p:cNvGrpSpPr>
            <p:nvPr/>
          </p:nvGrpSpPr>
          <p:grpSpPr bwMode="auto">
            <a:xfrm rot="10800000">
              <a:off x="317500" y="4076700"/>
              <a:ext cx="2503618" cy="576263"/>
              <a:chOff x="2780" y="3158"/>
              <a:chExt cx="2413" cy="363"/>
            </a:xfrm>
          </p:grpSpPr>
          <p:grpSp>
            <p:nvGrpSpPr>
              <p:cNvPr id="52" name="Group 60"/>
              <p:cNvGrpSpPr>
                <a:grpSpLocks/>
              </p:cNvGrpSpPr>
              <p:nvPr/>
            </p:nvGrpSpPr>
            <p:grpSpPr bwMode="auto">
              <a:xfrm>
                <a:off x="2780" y="3158"/>
                <a:ext cx="2368" cy="363"/>
                <a:chOff x="2780" y="3158"/>
                <a:chExt cx="2368" cy="363"/>
              </a:xfrm>
            </p:grpSpPr>
            <p:sp>
              <p:nvSpPr>
                <p:cNvPr id="54" name="Rectangle 61"/>
                <p:cNvSpPr>
                  <a:spLocks noChangeArrowheads="1"/>
                </p:cNvSpPr>
                <p:nvPr/>
              </p:nvSpPr>
              <p:spPr bwMode="auto">
                <a:xfrm>
                  <a:off x="2780" y="3158"/>
                  <a:ext cx="2277" cy="363"/>
                </a:xfrm>
                <a:prstGeom prst="rect">
                  <a:avLst/>
                </a:prstGeom>
                <a:solidFill>
                  <a:srgbClr val="7030A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Line 62"/>
                <p:cNvSpPr>
                  <a:spLocks noChangeShapeType="1"/>
                </p:cNvSpPr>
                <p:nvPr/>
              </p:nvSpPr>
              <p:spPr bwMode="auto">
                <a:xfrm>
                  <a:off x="4740" y="3158"/>
                  <a:ext cx="408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6" name="Line 63"/>
                <p:cNvSpPr>
                  <a:spLocks noChangeShapeType="1"/>
                </p:cNvSpPr>
                <p:nvPr/>
              </p:nvSpPr>
              <p:spPr bwMode="auto">
                <a:xfrm>
                  <a:off x="4740" y="3521"/>
                  <a:ext cx="408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53" name="AutoShape 64"/>
              <p:cNvSpPr>
                <a:spLocks noChangeArrowheads="1"/>
              </p:cNvSpPr>
              <p:nvPr/>
            </p:nvSpPr>
            <p:spPr bwMode="auto">
              <a:xfrm rot="-5400000">
                <a:off x="4784" y="3113"/>
                <a:ext cx="363" cy="454"/>
              </a:xfrm>
              <a:prstGeom prst="wave">
                <a:avLst>
                  <a:gd name="adj1" fmla="val 13005"/>
                  <a:gd name="adj2" fmla="val 0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/>
                <a:endParaRPr lang="en-US"/>
              </a:p>
            </p:txBody>
          </p:sp>
        </p:grpSp>
        <p:sp>
          <p:nvSpPr>
            <p:cNvPr id="40" name="Text Box 65"/>
            <p:cNvSpPr txBox="1">
              <a:spLocks noChangeArrowheads="1"/>
            </p:cNvSpPr>
            <p:nvPr/>
          </p:nvSpPr>
          <p:spPr bwMode="auto">
            <a:xfrm>
              <a:off x="384175" y="4221163"/>
              <a:ext cx="19288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Calibri"/>
                  <a:cs typeface="Calibri"/>
                </a:rPr>
                <a:t>Phase</a:t>
              </a:r>
            </a:p>
          </p:txBody>
        </p:sp>
        <p:pic>
          <p:nvPicPr>
            <p:cNvPr id="41" name="Picture 67" descr="IMG_167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72024" y="1268413"/>
              <a:ext cx="1637431" cy="1133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2" descr="prace_kick_off_0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40695" y="1255714"/>
              <a:ext cx="1635125" cy="1146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Rectangle 69"/>
            <p:cNvSpPr>
              <a:spLocks noChangeArrowheads="1"/>
            </p:cNvSpPr>
            <p:nvPr/>
          </p:nvSpPr>
          <p:spPr bwMode="auto">
            <a:xfrm>
              <a:off x="5103813" y="2565400"/>
              <a:ext cx="1462087" cy="576263"/>
            </a:xfrm>
            <a:prstGeom prst="rect">
              <a:avLst/>
            </a:prstGeom>
            <a:solidFill>
              <a:srgbClr val="00935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Text Box 70"/>
            <p:cNvSpPr txBox="1">
              <a:spLocks noChangeArrowheads="1"/>
            </p:cNvSpPr>
            <p:nvPr/>
          </p:nvSpPr>
          <p:spPr bwMode="auto">
            <a:xfrm>
              <a:off x="5087550" y="2673350"/>
              <a:ext cx="15954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Calibri"/>
                  <a:cs typeface="Calibri"/>
                </a:rPr>
                <a:t>PRACE </a:t>
              </a:r>
              <a:r>
                <a:rPr lang="en-US" dirty="0" err="1">
                  <a:latin typeface="Calibri"/>
                  <a:cs typeface="Calibri"/>
                </a:rPr>
                <a:t>MoU</a:t>
              </a:r>
              <a:endParaRPr lang="en-US" dirty="0">
                <a:latin typeface="Calibri"/>
                <a:cs typeface="Calibri"/>
              </a:endParaRPr>
            </a:p>
          </p:txBody>
        </p:sp>
        <p:pic>
          <p:nvPicPr>
            <p:cNvPr id="45" name="Picture 73" descr="esfri-roadmap-report-26092006_en_Sivu_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10013" y="1268413"/>
              <a:ext cx="757237" cy="107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75" descr="PRACE_Logo_pos_4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27377" y="5157937"/>
              <a:ext cx="1563688" cy="115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Line 77"/>
            <p:cNvSpPr>
              <a:spLocks noChangeShapeType="1"/>
            </p:cNvSpPr>
            <p:nvPr/>
          </p:nvSpPr>
          <p:spPr bwMode="auto">
            <a:xfrm>
              <a:off x="2790031" y="4618039"/>
              <a:ext cx="1215715" cy="8138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Rectangle 4"/>
            <p:cNvSpPr>
              <a:spLocks noChangeArrowheads="1"/>
            </p:cNvSpPr>
            <p:nvPr/>
          </p:nvSpPr>
          <p:spPr bwMode="auto">
            <a:xfrm>
              <a:off x="6565900" y="2565400"/>
              <a:ext cx="1728788" cy="576263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>
                  <a:latin typeface="Calibri"/>
                  <a:cs typeface="Calibri"/>
                </a:rPr>
                <a:t>   PRACE </a:t>
              </a:r>
              <a:br>
                <a:rPr lang="en-US" dirty="0" smtClean="0">
                  <a:latin typeface="Calibri"/>
                  <a:cs typeface="Calibri"/>
                </a:rPr>
              </a:br>
              <a:r>
                <a:rPr lang="en-US" dirty="0" smtClean="0">
                  <a:latin typeface="Calibri"/>
                  <a:cs typeface="Calibri"/>
                </a:rPr>
                <a:t>Preparatory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49" name="Text Box 79"/>
            <p:cNvSpPr txBox="1">
              <a:spLocks noChangeArrowheads="1"/>
            </p:cNvSpPr>
            <p:nvPr/>
          </p:nvSpPr>
          <p:spPr bwMode="auto">
            <a:xfrm>
              <a:off x="119062" y="3860800"/>
              <a:ext cx="27019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20000"/>
                </a:spcBef>
              </a:pPr>
              <a:r>
                <a:rPr lang="en-US" sz="1000" b="1" dirty="0">
                  <a:solidFill>
                    <a:srgbClr val="5F5F5F"/>
                  </a:solidFill>
                </a:rPr>
                <a:t>EU-Grant: INFSO-RI-211528, 10 Mio. €</a:t>
              </a:r>
            </a:p>
          </p:txBody>
        </p:sp>
        <p:sp>
          <p:nvSpPr>
            <p:cNvPr id="60" name="AutoShape 44"/>
            <p:cNvSpPr>
              <a:spLocks noChangeArrowheads="1"/>
            </p:cNvSpPr>
            <p:nvPr/>
          </p:nvSpPr>
          <p:spPr bwMode="auto">
            <a:xfrm rot="16200000">
              <a:off x="8281939" y="4239195"/>
              <a:ext cx="283716" cy="534988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66" name="AutoShape 44"/>
            <p:cNvSpPr>
              <a:spLocks noChangeArrowheads="1"/>
            </p:cNvSpPr>
            <p:nvPr/>
          </p:nvSpPr>
          <p:spPr bwMode="auto">
            <a:xfrm rot="16200000">
              <a:off x="8409957" y="4241857"/>
              <a:ext cx="290627" cy="534988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</p:grpSp>
      <p:sp>
        <p:nvSpPr>
          <p:cNvPr id="61" name="ZoneTexte 60"/>
          <p:cNvSpPr txBox="1"/>
          <p:nvPr/>
        </p:nvSpPr>
        <p:spPr>
          <a:xfrm>
            <a:off x="2717819" y="4784407"/>
            <a:ext cx="10683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bg1"/>
                </a:solidFill>
              </a:rPr>
              <a:t>04.23.2010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76536" y="1571005"/>
            <a:ext cx="3119533" cy="777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67CB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67CBB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67CBB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67CBB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67CBB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67CBB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67CBB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67CBB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67CBB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i-FI" dirty="0" smtClean="0"/>
              <a:t>PRACE timeline</a:t>
            </a:r>
            <a:endParaRPr lang="en-US" dirty="0" smtClean="0"/>
          </a:p>
        </p:txBody>
      </p:sp>
      <p:pic>
        <p:nvPicPr>
          <p:cNvPr id="65" name="Picture 6" descr="prace_statutes_signin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118" y="5718271"/>
            <a:ext cx="1943894" cy="98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683018" y="6424066"/>
            <a:ext cx="2189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PRACE AISBL </a:t>
            </a:r>
            <a:r>
              <a:rPr lang="en-US" sz="1400" b="1" dirty="0" smtClean="0">
                <a:solidFill>
                  <a:schemeClr val="bg1"/>
                </a:solidFill>
              </a:rPr>
              <a:t>created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3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AD1AD8-D497-41D8-BFDA-12C3DC989BF1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00" y="1484784"/>
            <a:ext cx="5343900" cy="493236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4488" y="1628800"/>
            <a:ext cx="8420100" cy="1362075"/>
          </a:xfrm>
        </p:spPr>
        <p:txBody>
          <a:bodyPr/>
          <a:lstStyle/>
          <a:p>
            <a:r>
              <a:rPr lang="en-US" dirty="0" smtClean="0"/>
              <a:t>How THE ESFRI VISION</a:t>
            </a:r>
            <a:br>
              <a:rPr lang="en-US" dirty="0" smtClean="0"/>
            </a:br>
            <a:r>
              <a:rPr lang="en-US" dirty="0" smtClean="0"/>
              <a:t>IS REALIZED?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5073D"/>
      </a:accent1>
      <a:accent2>
        <a:srgbClr val="888377"/>
      </a:accent2>
      <a:accent3>
        <a:srgbClr val="FFFFFF"/>
      </a:accent3>
      <a:accent4>
        <a:srgbClr val="000000"/>
      </a:accent4>
      <a:accent5>
        <a:srgbClr val="DFAAAF"/>
      </a:accent5>
      <a:accent6>
        <a:srgbClr val="7B766B"/>
      </a:accent6>
      <a:hlink>
        <a:srgbClr val="008BC6"/>
      </a:hlink>
      <a:folHlink>
        <a:srgbClr val="009357"/>
      </a:folHlink>
    </a:clrScheme>
    <a:fontScheme name="Oletusrakenn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5073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5073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5073D"/>
        </a:accent1>
        <a:accent2>
          <a:srgbClr val="888377"/>
        </a:accent2>
        <a:accent3>
          <a:srgbClr val="FFFFFF"/>
        </a:accent3>
        <a:accent4>
          <a:srgbClr val="000000"/>
        </a:accent4>
        <a:accent5>
          <a:srgbClr val="DFAAAF"/>
        </a:accent5>
        <a:accent6>
          <a:srgbClr val="7B766B"/>
        </a:accent6>
        <a:hlink>
          <a:srgbClr val="008BC6"/>
        </a:hlink>
        <a:folHlink>
          <a:srgbClr val="00935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4180</TotalTime>
  <Words>1194</Words>
  <Application>Microsoft Office PowerPoint</Application>
  <PresentationFormat>Format A4 (210 x 297 mm)</PresentationFormat>
  <Paragraphs>243</Paragraphs>
  <Slides>22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Oletusrakenne</vt:lpstr>
      <vt:lpstr>Thème Office</vt:lpstr>
      <vt:lpstr>The PRACE Initiative</vt:lpstr>
      <vt:lpstr>A few words about GENCI Grand équipement national de calcul intensif</vt:lpstr>
      <vt:lpstr>PRACE The Partnership for Advance Computing in Europe is the European HPC Research Infrastructure </vt:lpstr>
      <vt:lpstr>What for?</vt:lpstr>
      <vt:lpstr>How did it start?</vt:lpstr>
      <vt:lpstr>HPC in ESFRI roadmap 2006</vt:lpstr>
      <vt:lpstr>The ESFRI vision for a European HPC service </vt:lpstr>
      <vt:lpstr>Présentation PowerPoint</vt:lpstr>
      <vt:lpstr>How THE ESFRI VISION IS REALIZED?</vt:lpstr>
      <vt:lpstr>PRACE Research Infrastructure created</vt:lpstr>
      <vt:lpstr>Support by FP7 funded projects</vt:lpstr>
      <vt:lpstr>PRACE is building  the top of the pyramid... </vt:lpstr>
      <vt:lpstr>And supports best science on the highest level through</vt:lpstr>
      <vt:lpstr>PRACE is integrating Tier-1 services</vt:lpstr>
      <vt:lpstr>What are the  concrete results?</vt:lpstr>
      <vt:lpstr>An access model focused on a sole criterion: scientific excellence</vt:lpstr>
      <vt:lpstr>Scientific Application Highlights</vt:lpstr>
      <vt:lpstr>Focus on some (French!) examples</vt:lpstr>
      <vt:lpstr>The ESFRI vision is on the way  of achievement</vt:lpstr>
      <vt:lpstr>And the next steps?</vt:lpstr>
      <vt:lpstr>PRACE is also looking at the next challenge, EXASCALE, by implication of PRACE partners in:</vt:lpstr>
      <vt:lpstr>PRACE Research Infrastructure is operational  Provide world-class resources for European scientists at the same level as US and Chinese  A group dynamics involving around 300 people</vt:lpstr>
    </vt:vector>
  </TitlesOfParts>
  <Company>UTP Oy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Laétitia Baudin</dc:creator>
  <cp:lastModifiedBy>Laetitia Baudin</cp:lastModifiedBy>
  <cp:revision>278</cp:revision>
  <cp:lastPrinted>2011-09-13T09:50:52Z</cp:lastPrinted>
  <dcterms:modified xsi:type="dcterms:W3CDTF">2011-09-13T13:11:34Z</dcterms:modified>
</cp:coreProperties>
</file>