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7" r:id="rId5"/>
    <p:sldId id="265" r:id="rId6"/>
    <p:sldId id="261" r:id="rId7"/>
    <p:sldId id="262" r:id="rId8"/>
    <p:sldId id="266" r:id="rId9"/>
    <p:sldId id="264" r:id="rId10"/>
    <p:sldId id="268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01" autoAdjust="0"/>
    <p:restoredTop sz="91104" autoAdjust="0"/>
  </p:normalViewPr>
  <p:slideViewPr>
    <p:cSldViewPr>
      <p:cViewPr>
        <p:scale>
          <a:sx n="80" d="100"/>
          <a:sy n="80" d="100"/>
        </p:scale>
        <p:origin x="-78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0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8ACFAE-E93B-5141-BA12-486497A938D3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69A449-FA2F-4787-AC22-53DF8A9A42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DA7E5C-04FB-0241-B72A-9CEA0D4BE467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C4D07F-3DAF-4743-ADD2-49CB25D7D1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9AA12D-B4D9-4602-A3D5-E41A08C06B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9AA12D-B4D9-4602-A3D5-E41A08C06B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9AA12D-B4D9-4602-A3D5-E41A08C06B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9AA12D-B4D9-4602-A3D5-E41A08C06B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9AA12D-B4D9-4602-A3D5-E41A08C06B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9AA12D-B4D9-4602-A3D5-E41A08C06B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9AA12D-B4D9-4602-A3D5-E41A08C06B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9AA12D-B4D9-4602-A3D5-E41A08C06B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9AA12D-B4D9-4602-A3D5-E41A08C06B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9AA12D-B4D9-4602-A3D5-E41A08C06B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1428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60350"/>
            <a:ext cx="3527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3F47B5-5EE8-F143-B415-7B2CDC2C7DDD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IGI-dissemination: SC11</a:t>
            </a: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8283F-2C14-423A-8F42-AF3627D090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716DB-A2DB-BE41-B079-723C88F2802F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IGI-dissemination: SC11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1EC5-97DD-49B2-85F7-FE02D29E8F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CD614-0BE8-7342-8898-4B56EA3C2B95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IGI-dissemination: SC11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A51-C4DA-4C69-AD06-9357A3E4BE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60350"/>
            <a:ext cx="30241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60350"/>
            <a:ext cx="12969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76056" y="260648"/>
            <a:ext cx="3888432" cy="1008112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64FD50-FA33-FD47-933F-0E3E54775334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IGI-dissemination: SC11</a:t>
            </a: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F2305-4342-4A09-BAB6-8D82E88694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B3EEA-000A-C64A-9134-4AFE026EFF8E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IGI-dissemination: SC11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46B34-53DA-45B7-93F4-C47538E095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62E5E-B376-9944-906C-2F45C1C80F67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IGI-dissemination: SC11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9314-55AE-4816-A41E-E8674B98DC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D6620-589F-DF43-9224-42845FBBD54A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IGI-dissemination: SC11</a:t>
            </a: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B5D1C-35BD-45B9-A31D-B5E452F7A5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5CDC-0211-6643-B820-DE36B2C1FE08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IGI-dissemination: SC11</a:t>
            </a: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83684-8E76-4BB4-8503-05A76C7D72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65203-5C8E-E14A-9F9A-692159717487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IGI-dissemination: SC11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2E1C4-D205-4275-8AF9-182FA446F7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91ED8-9CF8-FE4D-9A73-3ED18C80C19D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IGI-dissemination: SC11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9E735-3D3F-4BCF-ADDA-221D4C5ECB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E23A3-2CBD-4B48-A0E6-E1EEAC2934FF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IGI-dissemination: SC11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9BEE1-4AF4-43D1-B609-32EF1DFC37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D7AC10-3944-8E43-BC16-E31EA36B2EF2}" type="datetime1">
              <a:rPr/>
              <a:pPr>
                <a:defRPr/>
              </a:pPr>
              <a:t>7/19/11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IGI-dissemination: SC11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60BEA9-AC24-44E8-BB88-2960A813CC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naf.infn.it/twiki/bin/view/WMSMonitor/WebHom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ki.cnaf.infn.it/cgi-bin/twiki/view/WMSMonitor/WebDocumentat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ctrTitle"/>
          </p:nvPr>
        </p:nvSpPr>
        <p:spPr>
          <a:xfrm>
            <a:off x="642938" y="2060575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err="1" smtClean="0"/>
              <a:t>WMSMonitor</a:t>
            </a:r>
            <a:r>
              <a:rPr lang="en-US" dirty="0" smtClean="0"/>
              <a:t> 3.0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15362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Danilo Dongiovanni</a:t>
            </a:r>
          </a:p>
          <a:p>
            <a:pPr eaLnBrk="1" hangingPunct="1"/>
            <a:r>
              <a:rPr lang="it-IT" dirty="0" smtClean="0"/>
              <a:t>INFN-CNAF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3E8E-E0FE-406D-AC53-52D776C24635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EGI-TF: 2011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Links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EGI-TF: 2011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3E8E-E0FE-406D-AC53-52D776C24635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55576" y="2492896"/>
            <a:ext cx="734481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DOCUMENTATION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 https://twiki.cnaf.infn.it/twiki/bin/view/WMSMonitor/WebHome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WMSMonitor</a:t>
            </a:r>
            <a:r>
              <a:rPr lang="en-US" sz="2400" dirty="0" smtClean="0"/>
              <a:t> 2.1 server production instance: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https://wmsmonitor.cnaf.infn.it:8443/wmsmon/main/main.php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WMSMonitor</a:t>
            </a:r>
            <a:r>
              <a:rPr lang="en-US" sz="2400" dirty="0" smtClean="0"/>
              <a:t> 3.0 server pre-view instance: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 https://cert-wms-03.cnaf.infn.it:8443/wmsmon/main/main.php</a:t>
            </a:r>
          </a:p>
          <a:p>
            <a:r>
              <a:rPr lang="en-US" dirty="0" smtClean="0">
                <a:hlinkClick r:id="rId4"/>
              </a:rPr>
              <a:t>  </a:t>
            </a:r>
          </a:p>
          <a:p>
            <a:pPr lvl="1"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WMSMonitor</a:t>
            </a:r>
            <a:r>
              <a:rPr lang="en-US" b="1" dirty="0" smtClean="0">
                <a:solidFill>
                  <a:srgbClr val="FF0000"/>
                </a:solidFill>
              </a:rPr>
              <a:t>  Tool  Overview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15362" name="Sottotitol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525463" lvl="0" indent="-525463" algn="just" defTabSz="4176713">
              <a:lnSpc>
                <a:spcPts val="28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Arial" charset="0"/>
              </a:rPr>
              <a:t>WHAT SERVICES IT MONITORS: </a:t>
            </a:r>
          </a:p>
          <a:p>
            <a:pPr marL="925513" lvl="1" indent="-525463" algn="just" defTabSz="4176713">
              <a:lnSpc>
                <a:spcPts val="2800"/>
              </a:lnSpc>
              <a:buFont typeface="Arial" pitchFamily="34" charset="0"/>
              <a:buChar char="•"/>
            </a:pPr>
            <a:r>
              <a:rPr lang="en-US" sz="1800" dirty="0" smtClean="0">
                <a:latin typeface="Arial" charset="0"/>
              </a:rPr>
              <a:t>A pool of geographically distributed WMS/LB instances, EMI services in charge of job workload management</a:t>
            </a:r>
          </a:p>
          <a:p>
            <a:pPr marL="525463" lvl="0" indent="-525463" algn="just" defTabSz="4176713">
              <a:lnSpc>
                <a:spcPts val="28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Arial" charset="0"/>
              </a:rPr>
              <a:t>WHY IS IT USEFUL: </a:t>
            </a:r>
          </a:p>
          <a:p>
            <a:pPr marL="925513" lvl="1" indent="-525463" algn="just" defTabSz="4176713">
              <a:lnSpc>
                <a:spcPts val="2800"/>
              </a:lnSpc>
              <a:buFont typeface="Arial" pitchFamily="34" charset="0"/>
              <a:buChar char="•"/>
            </a:pPr>
            <a:r>
              <a:rPr lang="en-US" sz="1800" dirty="0" smtClean="0">
                <a:latin typeface="Arial" charset="0"/>
              </a:rPr>
              <a:t>Detects failures affecting the services and supports administrators in fault prevention</a:t>
            </a:r>
          </a:p>
          <a:p>
            <a:pPr marL="525463" indent="-525463" algn="just" defTabSz="4176713">
              <a:lnSpc>
                <a:spcPts val="28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Arial" charset="0"/>
              </a:rPr>
              <a:t>WHAT  UTILITIES AND STATISTICS IT PROVIDES:</a:t>
            </a:r>
          </a:p>
          <a:p>
            <a:pPr marL="925513" lvl="1" indent="-525463" algn="just" defTabSz="4176713">
              <a:lnSpc>
                <a:spcPts val="2800"/>
              </a:lnSpc>
              <a:buFont typeface="Arial" pitchFamily="34" charset="0"/>
              <a:buChar char="•"/>
            </a:pPr>
            <a:r>
              <a:rPr lang="en-US" sz="1800" dirty="0" smtClean="0">
                <a:latin typeface="Arial" charset="0"/>
              </a:rPr>
              <a:t>Notifications to NAGIOS Alarming system in case of failures</a:t>
            </a:r>
          </a:p>
          <a:p>
            <a:pPr marL="925513" lvl="1" indent="-525463" algn="just" defTabSz="4176713">
              <a:lnSpc>
                <a:spcPts val="2800"/>
              </a:lnSpc>
              <a:buFont typeface="Arial" pitchFamily="34" charset="0"/>
              <a:buChar char="•"/>
            </a:pPr>
            <a:r>
              <a:rPr lang="en-US" sz="1800" dirty="0" smtClean="0">
                <a:latin typeface="Arial" charset="0"/>
              </a:rPr>
              <a:t>Metric based load balancing system</a:t>
            </a:r>
          </a:p>
          <a:p>
            <a:pPr marL="925513" lvl="1" indent="-525463" algn="just" defTabSz="4176713">
              <a:lnSpc>
                <a:spcPts val="2800"/>
              </a:lnSpc>
              <a:buFont typeface="Arial" pitchFamily="34" charset="0"/>
              <a:buChar char="•"/>
            </a:pPr>
            <a:r>
              <a:rPr lang="en-US" sz="1800" dirty="0" smtClean="0">
                <a:latin typeface="Arial" charset="0"/>
              </a:rPr>
              <a:t>Reports a variety of service usage statistics, aggregated  per WMS / VO / TIME on:  Users activity, Grid resource utilization, JSS Errors </a:t>
            </a:r>
            <a:endParaRPr lang="it-IT" sz="2000" dirty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EGI-TF: 2011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3E8E-E0FE-406D-AC53-52D776C24635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WMSMonitor</a:t>
            </a:r>
            <a:r>
              <a:rPr lang="en-US" b="1" dirty="0" smtClean="0">
                <a:solidFill>
                  <a:srgbClr val="FF0000"/>
                </a:solidFill>
              </a:rPr>
              <a:t>  Tool 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Architecture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EGI-TF: 2011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3E8E-E0FE-406D-AC53-52D776C24635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403648" y="2204864"/>
            <a:ext cx="6789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Main page: WMS / LB monitored instances status overview</a:t>
            </a:r>
            <a:endParaRPr lang="en-US" dirty="0"/>
          </a:p>
        </p:txBody>
      </p:sp>
      <p:pic>
        <p:nvPicPr>
          <p:cNvPr id="9" name="Immagine 8" descr="NEW_WMSMON_ARCHITECTURE.jpg"/>
          <p:cNvPicPr>
            <a:picLocks noChangeAspect="1"/>
          </p:cNvPicPr>
          <p:nvPr/>
        </p:nvPicPr>
        <p:blipFill>
          <a:blip r:embed="rId3" cstate="print"/>
          <a:srcRect l="1039" t="4084" r="1338" b="5565"/>
          <a:stretch>
            <a:fillRect/>
          </a:stretch>
        </p:blipFill>
        <p:spPr>
          <a:xfrm>
            <a:off x="971600" y="1478254"/>
            <a:ext cx="6984776" cy="4867661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3777304" y="3131676"/>
            <a:ext cx="794696" cy="43088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scene3d>
            <a:camera prst="isometricRightUp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3399"/>
                </a:solidFill>
              </a:rPr>
              <a:t>FUTURE </a:t>
            </a:r>
          </a:p>
          <a:p>
            <a:pPr algn="ctr"/>
            <a:r>
              <a:rPr lang="en-US" sz="11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3399"/>
                </a:solidFill>
              </a:rPr>
              <a:t>WORK</a:t>
            </a:r>
            <a:endParaRPr lang="en-US" sz="11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3399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361480" y="2564904"/>
            <a:ext cx="794696" cy="43088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scene3d>
            <a:camera prst="isometricRightUp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3399"/>
                </a:solidFill>
              </a:rPr>
              <a:t>FUTURE </a:t>
            </a:r>
          </a:p>
          <a:p>
            <a:pPr algn="ctr"/>
            <a:r>
              <a:rPr lang="en-US" sz="11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3399"/>
                </a:solidFill>
              </a:rPr>
              <a:t>WORK</a:t>
            </a:r>
            <a:endParaRPr lang="en-US" sz="11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3399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065336" y="3574177"/>
            <a:ext cx="794696" cy="43088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scene3d>
            <a:camera prst="isometricRightUp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3399"/>
                </a:solidFill>
              </a:rPr>
              <a:t>FUTURE </a:t>
            </a:r>
          </a:p>
          <a:p>
            <a:pPr algn="ctr"/>
            <a:r>
              <a:rPr lang="en-US" sz="11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3399"/>
                </a:solidFill>
              </a:rPr>
              <a:t>WORK</a:t>
            </a:r>
            <a:endParaRPr lang="en-US" sz="11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3399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932040" y="3501008"/>
            <a:ext cx="794696" cy="43088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scene3d>
            <a:camera prst="isometricRightUp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3399"/>
                </a:solidFill>
              </a:rPr>
              <a:t>FUTURE </a:t>
            </a:r>
          </a:p>
          <a:p>
            <a:pPr algn="ctr"/>
            <a:r>
              <a:rPr lang="en-US" sz="11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3399"/>
                </a:solidFill>
              </a:rPr>
              <a:t>WORK</a:t>
            </a:r>
            <a:endParaRPr lang="en-US" sz="11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WMSMonitor</a:t>
            </a:r>
            <a:r>
              <a:rPr lang="en-US" b="1" dirty="0" smtClean="0">
                <a:solidFill>
                  <a:srgbClr val="FF0000"/>
                </a:solidFill>
              </a:rPr>
              <a:t>  Tool 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Web Tour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EGI-TF: 2011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3E8E-E0FE-406D-AC53-52D776C24635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24944"/>
            <a:ext cx="855933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" descr="C:\Users\fattibene\Desktop\PNG\02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5356272"/>
            <a:ext cx="144016" cy="160960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1403648" y="2204864"/>
            <a:ext cx="6789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Main page: WMS / LB monitored instances status 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WMSMonitor</a:t>
            </a:r>
            <a:r>
              <a:rPr lang="en-US" b="1" dirty="0" smtClean="0">
                <a:solidFill>
                  <a:srgbClr val="FF0000"/>
                </a:solidFill>
              </a:rPr>
              <a:t>  Tool 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Web Tour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EGI-TF: 2011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3E8E-E0FE-406D-AC53-52D776C24635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1"/>
            <a:ext cx="5544616" cy="504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tangolo 7"/>
          <p:cNvSpPr/>
          <p:nvPr/>
        </p:nvSpPr>
        <p:spPr>
          <a:xfrm>
            <a:off x="6228184" y="2276872"/>
            <a:ext cx="2448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VO job workload management Stats:</a:t>
            </a:r>
          </a:p>
          <a:p>
            <a:r>
              <a:rPr lang="en-US" b="1" dirty="0" smtClean="0"/>
              <a:t>daily rates of jobs submitted, done/aborted  grouped by 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WMSMonitor</a:t>
            </a:r>
            <a:r>
              <a:rPr lang="en-US" b="1" dirty="0" smtClean="0">
                <a:solidFill>
                  <a:srgbClr val="FF0000"/>
                </a:solidFill>
              </a:rPr>
              <a:t>  Tool 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Web Tour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EGI-TF: 2011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3E8E-E0FE-406D-AC53-52D776C24635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12764" r="20669" b="2800"/>
          <a:stretch>
            <a:fillRect/>
          </a:stretch>
        </p:blipFill>
        <p:spPr bwMode="auto">
          <a:xfrm>
            <a:off x="323528" y="1412776"/>
            <a:ext cx="614127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C:\Users\fattibene\Desktop\PNG\02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5877272"/>
            <a:ext cx="144016" cy="160960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6660232" y="2132856"/>
            <a:ext cx="230425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WMS Instance details page: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demons status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components queues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list of used LB instances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charts reporting job processing rates over configurable time intervals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WMSMonitor</a:t>
            </a:r>
            <a:r>
              <a:rPr lang="en-US" b="1" dirty="0" smtClean="0">
                <a:solidFill>
                  <a:srgbClr val="FF0000"/>
                </a:solidFill>
              </a:rPr>
              <a:t>  Tool 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Web Tour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EGI-TF: 2011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3E8E-E0FE-406D-AC53-52D776C24635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t="2915"/>
          <a:stretch>
            <a:fillRect/>
          </a:stretch>
        </p:blipFill>
        <p:spPr bwMode="auto">
          <a:xfrm>
            <a:off x="467544" y="2132856"/>
            <a:ext cx="3404058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" descr="C:\Users\fattibene\Desktop\PNG\02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187920"/>
            <a:ext cx="144016" cy="160960"/>
          </a:xfrm>
          <a:prstGeom prst="rect">
            <a:avLst/>
          </a:prstGeom>
          <a:noFill/>
        </p:spPr>
      </p:pic>
      <p:pic>
        <p:nvPicPr>
          <p:cNvPr id="8" name="Picture 199" descr="snap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2204864"/>
            <a:ext cx="3506783" cy="4104456"/>
          </a:xfrm>
          <a:prstGeom prst="rect">
            <a:avLst/>
          </a:prstGeom>
          <a:noFill/>
        </p:spPr>
      </p:pic>
      <p:sp>
        <p:nvSpPr>
          <p:cNvPr id="10" name="Rettangolo 9"/>
          <p:cNvSpPr/>
          <p:nvPr/>
        </p:nvSpPr>
        <p:spPr>
          <a:xfrm>
            <a:off x="323528" y="1412776"/>
            <a:ext cx="3816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Job Submission Service Error Stats: </a:t>
            </a:r>
            <a:r>
              <a:rPr lang="en-US" sz="1600" b="1" dirty="0" err="1" smtClean="0"/>
              <a:t>Globus</a:t>
            </a:r>
            <a:r>
              <a:rPr lang="en-US" sz="1600" b="1" dirty="0" smtClean="0"/>
              <a:t> errors occurrences by type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932040" y="1412776"/>
            <a:ext cx="3816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CE Resources Utilization Stats:</a:t>
            </a:r>
          </a:p>
          <a:p>
            <a:r>
              <a:rPr lang="en-US" sz="1600" b="1" dirty="0" smtClean="0"/>
              <a:t>Number of jobs per CE queue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WMSMonitor</a:t>
            </a:r>
            <a:r>
              <a:rPr lang="en-US" b="1" dirty="0" smtClean="0">
                <a:solidFill>
                  <a:srgbClr val="FF0000"/>
                </a:solidFill>
              </a:rPr>
              <a:t>  Tool 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Web Tour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EGI-TF: 2011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3E8E-E0FE-406D-AC53-52D776C24635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716016" y="3429000"/>
            <a:ext cx="38164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Users Job Workload Management Stats:</a:t>
            </a:r>
          </a:p>
          <a:p>
            <a:r>
              <a:rPr lang="en-US" sz="2000" b="1" dirty="0" smtClean="0"/>
              <a:t>number of jobs submitted, Done / Aborted per DN, over configurable time intervals</a:t>
            </a:r>
          </a:p>
        </p:txBody>
      </p:sp>
      <p:pic>
        <p:nvPicPr>
          <p:cNvPr id="12" name="Picture 642" descr="users_fake_D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2276872"/>
            <a:ext cx="3744417" cy="367240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WMSMonitor</a:t>
            </a:r>
            <a:r>
              <a:rPr lang="en-US" b="1" dirty="0" smtClean="0">
                <a:solidFill>
                  <a:srgbClr val="FF0000"/>
                </a:solidFill>
              </a:rPr>
              <a:t> 3.0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EGI-TF: 2011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3E8E-E0FE-406D-AC53-52D776C24635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83568" y="1628800"/>
            <a:ext cx="828092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Version 2.1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In production since 2009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Monitoring of gLite 3.1 SL4 WMS/LB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Version 3.0 ( NEW ! ):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Monitoring EMI SL5/64 WMS/LB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New web Interface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Data collection is now asynchronous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Messaging is now based on Active MQ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LB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to extract job rates data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Both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Globus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EMI ICE/CREAN JSS case is now handled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Globus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JSS error statistics available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Deployment Status: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Sensors available for pre-view and deployable on your instances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Server hosted at INFN-CNAF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EMI WMS/LB version supported, no pre-EMI/post-EMI hybrid version support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2916</TotalTime>
  <Words>400</Words>
  <Application>Microsoft Office PowerPoint</Application>
  <PresentationFormat>Presentazione su schermo (4:3)</PresentationFormat>
  <Paragraphs>98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WMSMonitor 3.0 </vt:lpstr>
      <vt:lpstr>WMSMonitor  Tool  Overview</vt:lpstr>
      <vt:lpstr>WMSMonitor  Tool   Architecture</vt:lpstr>
      <vt:lpstr>WMSMonitor  Tool   Web Tour</vt:lpstr>
      <vt:lpstr>WMSMonitor  Tool   Web Tour</vt:lpstr>
      <vt:lpstr>WMSMonitor  Tool   Web Tour</vt:lpstr>
      <vt:lpstr>WMSMonitor  Tool   Web Tour</vt:lpstr>
      <vt:lpstr>WMSMonitor  Tool   Web Tour</vt:lpstr>
      <vt:lpstr>WMSMonitor 3.0</vt:lpstr>
      <vt:lpstr>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operations in IGI</dc:title>
  <dc:creator>Luciano Gaido</dc:creator>
  <cp:lastModifiedBy>danilo</cp:lastModifiedBy>
  <cp:revision>228</cp:revision>
  <dcterms:created xsi:type="dcterms:W3CDTF">2011-09-08T13:12:10Z</dcterms:created>
  <dcterms:modified xsi:type="dcterms:W3CDTF">2011-09-14T12:36:58Z</dcterms:modified>
</cp:coreProperties>
</file>