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90" r:id="rId4"/>
    <p:sldId id="291" r:id="rId5"/>
    <p:sldId id="292" r:id="rId6"/>
    <p:sldId id="294" r:id="rId7"/>
    <p:sldId id="297" r:id="rId8"/>
    <p:sldId id="295" r:id="rId9"/>
    <p:sldId id="293" r:id="rId10"/>
    <p:sldId id="296" r:id="rId11"/>
    <p:sldId id="282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1C64D7"/>
    <a:srgbClr val="2375EA"/>
    <a:srgbClr val="1F4F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616" y="-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ECA2F5AD-38AB-41E3-A2FD-6E57763AA128}" type="datetimeFigureOut">
              <a:rPr lang="en-US"/>
              <a:pPr>
                <a:defRPr/>
              </a:pPr>
              <a:t>20/09/2011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A9F6F7F5-5523-43AA-AC21-44907B6D8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66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72" charset="-128"/>
        <a:cs typeface="ヒラギノ角ゴ Pro W3" pitchFamily="-72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72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72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72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7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5,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Service Delivery &amp; Service Level Management in Grid </a:t>
            </a:r>
            <a:r>
              <a:rPr lang="de-DE" err="1"/>
              <a:t>Infrastructures</a:t>
            </a:r>
            <a:r>
              <a:rPr lang="de-DE"/>
              <a:t> (</a:t>
            </a:r>
            <a:r>
              <a:rPr lang="de-DE" err="1"/>
              <a:t>gSLM</a:t>
            </a:r>
            <a:r>
              <a:rPr lang="de-DE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002324F5-AFD3-4B4C-864F-B084D337D8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5,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Service Delivery &amp; Service Level Management in Grid </a:t>
            </a:r>
            <a:r>
              <a:rPr lang="de-DE" err="1"/>
              <a:t>Infrastructures</a:t>
            </a:r>
            <a:r>
              <a:rPr lang="de-DE"/>
              <a:t> (</a:t>
            </a:r>
            <a:r>
              <a:rPr lang="de-DE" err="1"/>
              <a:t>gSLM</a:t>
            </a:r>
            <a:r>
              <a:rPr lang="de-DE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0948D38F-2D0F-4EE0-A191-610AF07CCC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34079"/>
            <a:ext cx="2057400" cy="4792084"/>
          </a:xfrm>
        </p:spPr>
        <p:txBody>
          <a:bodyPr vert="eaVert"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34079"/>
            <a:ext cx="6019800" cy="4792084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5,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Service Delivery &amp; Service Level Management in Grid </a:t>
            </a:r>
            <a:r>
              <a:rPr lang="de-DE" err="1"/>
              <a:t>Infrastructures</a:t>
            </a:r>
            <a:r>
              <a:rPr lang="de-DE"/>
              <a:t> (</a:t>
            </a:r>
            <a:r>
              <a:rPr lang="de-DE" err="1"/>
              <a:t>gSLM</a:t>
            </a:r>
            <a:r>
              <a:rPr lang="de-DE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ABD0DDAE-45D0-4611-9E68-FF23D8E6A3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5,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Service Delivery &amp; Service Level Management in Grid </a:t>
            </a:r>
            <a:r>
              <a:rPr lang="de-DE" err="1"/>
              <a:t>Infrastructures</a:t>
            </a:r>
            <a:r>
              <a:rPr lang="de-DE"/>
              <a:t> (</a:t>
            </a:r>
            <a:r>
              <a:rPr lang="de-DE" err="1"/>
              <a:t>gSLM</a:t>
            </a:r>
            <a:r>
              <a:rPr lang="de-DE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A045719E-D679-4775-8E4B-F9A8D6F374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5,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Service Delivery &amp; Service Level Management in Grid </a:t>
            </a:r>
            <a:r>
              <a:rPr lang="de-DE" err="1"/>
              <a:t>Infrastructures</a:t>
            </a:r>
            <a:r>
              <a:rPr lang="de-DE"/>
              <a:t> (</a:t>
            </a:r>
            <a:r>
              <a:rPr lang="de-DE" err="1"/>
              <a:t>gSLM</a:t>
            </a:r>
            <a:r>
              <a:rPr lang="de-DE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7914BAFA-BC30-44A5-A023-65E76E3CBD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5, 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Service Delivery &amp; Service Level Management in Grid </a:t>
            </a:r>
            <a:r>
              <a:rPr lang="de-DE" err="1"/>
              <a:t>Infrastructures</a:t>
            </a:r>
            <a:r>
              <a:rPr lang="de-DE"/>
              <a:t> (</a:t>
            </a:r>
            <a:r>
              <a:rPr lang="de-DE" err="1"/>
              <a:t>gSLM</a:t>
            </a:r>
            <a:r>
              <a:rPr lang="de-DE"/>
              <a:t>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4D4CC202-C07E-4801-9049-768456F5E9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5, 2010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Service Delivery &amp; Service Level Management in Grid </a:t>
            </a:r>
            <a:r>
              <a:rPr lang="de-DE" err="1"/>
              <a:t>Infrastructures</a:t>
            </a:r>
            <a:r>
              <a:rPr lang="de-DE"/>
              <a:t> (</a:t>
            </a:r>
            <a:r>
              <a:rPr lang="de-DE" err="1"/>
              <a:t>gSLM</a:t>
            </a:r>
            <a:r>
              <a:rPr lang="de-DE"/>
              <a:t>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8A16F9D2-1E07-4E8A-9AE8-251952EF26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5, 2010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Service Delivery &amp; Service Level Management in Grid </a:t>
            </a:r>
            <a:r>
              <a:rPr lang="de-DE" err="1"/>
              <a:t>Infrastructures</a:t>
            </a:r>
            <a:r>
              <a:rPr lang="de-DE"/>
              <a:t> (</a:t>
            </a:r>
            <a:r>
              <a:rPr lang="de-DE" err="1"/>
              <a:t>gSLM</a:t>
            </a:r>
            <a:r>
              <a:rPr lang="de-DE"/>
              <a:t>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CD59E59E-5B60-41F7-8413-2EF4C9A356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5, 2010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Service Delivery &amp; Service Level Management in Grid </a:t>
            </a:r>
            <a:r>
              <a:rPr lang="de-DE" err="1"/>
              <a:t>Infrastructures</a:t>
            </a:r>
            <a:r>
              <a:rPr lang="de-DE"/>
              <a:t> (</a:t>
            </a:r>
            <a:r>
              <a:rPr lang="de-DE" err="1"/>
              <a:t>gSLM</a:t>
            </a:r>
            <a:r>
              <a:rPr lang="de-DE"/>
              <a:t>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840732B4-456E-47B1-8654-C724CE21E8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914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29142"/>
            <a:ext cx="5111750" cy="46970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91192"/>
            <a:ext cx="3008313" cy="353497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5, 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Service Delivery &amp; Service Level Management in Grid </a:t>
            </a:r>
            <a:r>
              <a:rPr lang="de-DE" err="1"/>
              <a:t>Infrastructures</a:t>
            </a:r>
            <a:r>
              <a:rPr lang="de-DE"/>
              <a:t> (</a:t>
            </a:r>
            <a:r>
              <a:rPr lang="de-DE" err="1"/>
              <a:t>gSLM</a:t>
            </a:r>
            <a:r>
              <a:rPr lang="de-DE"/>
              <a:t>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268A2BF4-AE8D-4EF8-A48B-F23BA175B1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82767"/>
            <a:ext cx="5486400" cy="344480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5, 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Service Delivery &amp; Service Level Management in Grid </a:t>
            </a:r>
            <a:r>
              <a:rPr lang="de-DE" err="1"/>
              <a:t>Infrastructures</a:t>
            </a:r>
            <a:r>
              <a:rPr lang="de-DE"/>
              <a:t> (</a:t>
            </a:r>
            <a:r>
              <a:rPr lang="de-DE" err="1"/>
              <a:t>gSLM</a:t>
            </a:r>
            <a:r>
              <a:rPr lang="de-DE"/>
              <a:t>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61C120AD-3CE1-482F-9EAF-EA4D071B4E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128713"/>
          </a:xfrm>
          <a:prstGeom prst="rect">
            <a:avLst/>
          </a:prstGeom>
          <a:solidFill>
            <a:srgbClr val="1C64D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Arial"/>
              <a:cs typeface="Arial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84150"/>
            <a:ext cx="6675438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1080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/>
              <a:t>October 5,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98638" y="6356350"/>
            <a:ext cx="4511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de-DE"/>
              <a:t>Service Delivery &amp; Service Level Management in Grid </a:t>
            </a:r>
            <a:r>
              <a:rPr lang="de-DE" err="1"/>
              <a:t>Infrastructures</a:t>
            </a:r>
            <a:r>
              <a:rPr lang="de-DE"/>
              <a:t> (</a:t>
            </a:r>
            <a:r>
              <a:rPr lang="de-DE" err="1"/>
              <a:t>gSLM</a:t>
            </a:r>
            <a:r>
              <a:rPr lang="de-DE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ea typeface="Arial" pitchFamily="-72" charset="0"/>
                <a:cs typeface="Arial" pitchFamily="-72" charset="0"/>
              </a:defRPr>
            </a:lvl1pPr>
          </a:lstStyle>
          <a:p>
            <a:r>
              <a:rPr lang="en-US"/>
              <a:t>Page </a:t>
            </a:r>
            <a:fld id="{FD491750-87CE-4008-9299-4CD3E4B0808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2" name="Picture 8" descr="gSLM-IconLogo-inverse-transp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529513" y="96838"/>
            <a:ext cx="1362075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Arial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-72" charset="0"/>
        <a:buChar char="•"/>
        <a:defRPr sz="28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-72" charset="0"/>
        <a:buChar char="–"/>
        <a:defRPr sz="24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-72" charset="0"/>
        <a:buChar char="•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-72" charset="0"/>
        <a:buChar char="–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-72" charset="0"/>
        <a:buChar char="»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owen@emergence-tech.com" TargetMode="External"/><Relationship Id="rId4" Type="http://schemas.openxmlformats.org/officeDocument/2006/relationships/hyperlink" Target="http://www.gslm.eu" TargetMode="External"/><Relationship Id="rId5" Type="http://schemas.openxmlformats.org/officeDocument/2006/relationships/hyperlink" Target="http://www.emergence-tech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Arial" pitchFamily="-72" charset="0"/>
              </a:rPr>
              <a:t>Bringing SLM to Grids</a:t>
            </a:r>
            <a:endParaRPr lang="en-US" sz="3200" dirty="0">
              <a:solidFill>
                <a:schemeClr val="tx1"/>
              </a:solidFill>
              <a:latin typeface="Arial" pitchFamily="-7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Arial"/>
              </a:rPr>
              <a:t>Owen Appleton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2400" dirty="0" err="1" smtClean="0">
                <a:ea typeface="+mn-ea"/>
                <a:cs typeface="Arial"/>
              </a:rPr>
              <a:t>gSLM</a:t>
            </a:r>
            <a:r>
              <a:rPr lang="en-US" sz="2400" dirty="0" smtClean="0">
                <a:ea typeface="+mn-ea"/>
                <a:cs typeface="Arial"/>
              </a:rPr>
              <a:t> project / Emergence Tech Limited (UK)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panel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Tomasz </a:t>
            </a:r>
            <a:r>
              <a:rPr lang="en-US" sz="2400" dirty="0" err="1" smtClean="0"/>
              <a:t>Szepieniec</a:t>
            </a:r>
            <a:endParaRPr lang="en-US" sz="2400" dirty="0"/>
          </a:p>
          <a:p>
            <a:pPr lvl="1"/>
            <a:r>
              <a:rPr lang="en-US" sz="2000" dirty="0" err="1" smtClean="0"/>
              <a:t>PLGrid</a:t>
            </a:r>
            <a:r>
              <a:rPr lang="en-US" sz="2000" dirty="0" smtClean="0"/>
              <a:t> </a:t>
            </a:r>
            <a:r>
              <a:rPr lang="en-US" sz="2000" dirty="0"/>
              <a:t>(Polish NGI) and </a:t>
            </a:r>
            <a:r>
              <a:rPr lang="en-US" sz="2000" dirty="0" err="1"/>
              <a:t>Cyfronet</a:t>
            </a:r>
            <a:endParaRPr lang="en-US" sz="2000" dirty="0"/>
          </a:p>
          <a:p>
            <a:r>
              <a:rPr lang="en-US" sz="2400" dirty="0"/>
              <a:t>Helene </a:t>
            </a:r>
            <a:r>
              <a:rPr lang="en-US" sz="2400" dirty="0" err="1" smtClean="0"/>
              <a:t>Cordier</a:t>
            </a:r>
            <a:endParaRPr lang="en-US" sz="2400" dirty="0"/>
          </a:p>
          <a:p>
            <a:pPr lvl="1"/>
            <a:r>
              <a:rPr lang="en-US" sz="2000" dirty="0" smtClean="0"/>
              <a:t>Frances </a:t>
            </a:r>
            <a:r>
              <a:rPr lang="en-US" sz="2000" dirty="0"/>
              <a:t>Grilles (French NGI) and IN2P3</a:t>
            </a:r>
          </a:p>
          <a:p>
            <a:r>
              <a:rPr lang="en-US" sz="2400" dirty="0"/>
              <a:t>Franck </a:t>
            </a:r>
            <a:r>
              <a:rPr lang="en-US" sz="2400" dirty="0" smtClean="0"/>
              <a:t>Michel</a:t>
            </a:r>
          </a:p>
          <a:p>
            <a:pPr lvl="1"/>
            <a:r>
              <a:rPr lang="en-US" sz="2000" dirty="0" smtClean="0"/>
              <a:t>LSGC </a:t>
            </a:r>
            <a:r>
              <a:rPr lang="en-US" sz="2000" dirty="0"/>
              <a:t>Technical Director (Life science user community)</a:t>
            </a:r>
          </a:p>
          <a:p>
            <a:r>
              <a:rPr lang="en-US" sz="2400" dirty="0" smtClean="0"/>
              <a:t>Joan </a:t>
            </a:r>
            <a:r>
              <a:rPr lang="en-US" sz="2400" dirty="0" err="1" smtClean="0"/>
              <a:t>Serrat</a:t>
            </a:r>
            <a:endParaRPr lang="en-US" sz="2400" dirty="0" smtClean="0"/>
          </a:p>
          <a:p>
            <a:pPr lvl="1"/>
            <a:r>
              <a:rPr lang="en-US" sz="2000" dirty="0" smtClean="0"/>
              <a:t>SLM </a:t>
            </a:r>
            <a:r>
              <a:rPr lang="en-US" sz="2000" dirty="0"/>
              <a:t>expert </a:t>
            </a:r>
            <a:r>
              <a:rPr lang="en-US" sz="2000" dirty="0" smtClean="0"/>
              <a:t>(UPC </a:t>
            </a:r>
            <a:r>
              <a:rPr lang="en-US" sz="2000" smtClean="0"/>
              <a:t>Catalunya)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478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-72" charset="0"/>
              </a:rPr>
              <a:t>Thanks for listening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  <a:defRPr/>
            </a:pPr>
            <a:endParaRPr lang="en-US" dirty="0" smtClean="0">
              <a:cs typeface="Arial"/>
            </a:endParaRPr>
          </a:p>
          <a:p>
            <a:pPr marL="0" indent="0" algn="ctr">
              <a:buFont typeface="Arial" charset="0"/>
              <a:buNone/>
              <a:defRPr/>
            </a:pPr>
            <a:endParaRPr lang="en-US" dirty="0">
              <a:cs typeface="Arial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en-US" dirty="0" smtClean="0">
                <a:cs typeface="Arial"/>
              </a:rPr>
              <a:t>Owen Appleton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en-US" sz="2400" dirty="0" smtClean="0">
                <a:cs typeface="Arial"/>
              </a:rPr>
              <a:t>ETL &amp; the </a:t>
            </a:r>
            <a:r>
              <a:rPr lang="en-US" sz="2400" dirty="0" err="1" smtClean="0">
                <a:cs typeface="Arial"/>
              </a:rPr>
              <a:t>gSLM</a:t>
            </a:r>
            <a:r>
              <a:rPr lang="en-US" sz="2400" dirty="0" smtClean="0">
                <a:cs typeface="Arial"/>
              </a:rPr>
              <a:t> project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en-US" sz="2000" dirty="0" smtClean="0">
                <a:cs typeface="Arial"/>
                <a:hlinkClick r:id="rId3"/>
              </a:rPr>
              <a:t>owen@emergence-tech.com</a:t>
            </a:r>
            <a:endParaRPr lang="en-US" sz="2000" dirty="0" smtClean="0">
              <a:cs typeface="Arial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en-US" sz="2000" dirty="0" smtClean="0">
                <a:cs typeface="Arial"/>
                <a:hlinkClick r:id="rId4"/>
              </a:rPr>
              <a:t>www.gslm.eu</a:t>
            </a:r>
            <a:r>
              <a:rPr lang="en-US" sz="2000" dirty="0" smtClean="0">
                <a:cs typeface="Arial"/>
              </a:rPr>
              <a:t> &amp; </a:t>
            </a:r>
            <a:r>
              <a:rPr lang="en-US" sz="2000" dirty="0" smtClean="0">
                <a:cs typeface="Arial"/>
                <a:hlinkClick r:id="rId5"/>
              </a:rPr>
              <a:t>www.emergence-tech.com</a:t>
            </a:r>
            <a:r>
              <a:rPr lang="en-US" sz="2000" dirty="0" smtClean="0">
                <a:cs typeface="Arial"/>
              </a:rPr>
              <a:t> </a:t>
            </a:r>
          </a:p>
          <a:p>
            <a:pPr>
              <a:buFont typeface="Arial" charset="0"/>
              <a:buChar char="•"/>
              <a:defRPr/>
            </a:pPr>
            <a:endParaRPr lang="en-US" dirty="0"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twork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982989" y="2682870"/>
            <a:ext cx="4755442" cy="3566581"/>
          </a:xfrm>
          <a:prstGeom prst="rect">
            <a:avLst/>
          </a:prstGeom>
        </p:spPr>
      </p:pic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-72" charset="0"/>
              </a:rPr>
              <a:t>Contents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987425" y="1600200"/>
            <a:ext cx="7699375" cy="4525963"/>
          </a:xfrm>
        </p:spPr>
        <p:txBody>
          <a:bodyPr/>
          <a:lstStyle/>
          <a:p>
            <a:endParaRPr lang="en-US" sz="2400" dirty="0" smtClean="0">
              <a:latin typeface="Arial" pitchFamily="-72" charset="0"/>
            </a:endParaRPr>
          </a:p>
          <a:p>
            <a:r>
              <a:rPr lang="en-US" dirty="0" smtClean="0">
                <a:latin typeface="Arial" pitchFamily="-72" charset="0"/>
              </a:rPr>
              <a:t>Introducing the workshop series</a:t>
            </a:r>
          </a:p>
          <a:p>
            <a:pPr lvl="1"/>
            <a:r>
              <a:rPr lang="en-US" dirty="0" smtClean="0">
                <a:latin typeface="Arial" pitchFamily="-72" charset="0"/>
              </a:rPr>
              <a:t>BDIM2011</a:t>
            </a:r>
          </a:p>
          <a:p>
            <a:pPr lvl="1"/>
            <a:r>
              <a:rPr lang="en-US" dirty="0" smtClean="0">
                <a:latin typeface="Arial" pitchFamily="-72" charset="0"/>
              </a:rPr>
              <a:t>MDGS2011</a:t>
            </a:r>
          </a:p>
          <a:p>
            <a:r>
              <a:rPr lang="en-US" dirty="0" smtClean="0">
                <a:latin typeface="Arial" pitchFamily="-72" charset="0"/>
              </a:rPr>
              <a:t>Introducing the Panel</a:t>
            </a:r>
          </a:p>
          <a:p>
            <a:r>
              <a:rPr lang="en-US" dirty="0" smtClean="0">
                <a:latin typeface="Arial" pitchFamily="-72" charset="0"/>
              </a:rPr>
              <a:t>Discussion</a:t>
            </a:r>
            <a:endParaRPr lang="en-US" dirty="0" smtClean="0">
              <a:latin typeface="Arial" pitchFamily="-72" charset="0"/>
            </a:endParaRPr>
          </a:p>
          <a:p>
            <a:endParaRPr lang="en-US" sz="2400" dirty="0" smtClean="0">
              <a:latin typeface="Arial" pitchFamily="-72" charset="0"/>
            </a:endParaRPr>
          </a:p>
          <a:p>
            <a:endParaRPr lang="en-US" sz="2400" dirty="0" smtClean="0">
              <a:latin typeface="Arial" pitchFamily="-7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gSLM</a:t>
            </a:r>
            <a:r>
              <a:rPr lang="en-US" dirty="0" smtClean="0"/>
              <a:t> workshops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‘Paper project’</a:t>
            </a:r>
          </a:p>
          <a:p>
            <a:pPr lvl="1"/>
            <a:r>
              <a:rPr lang="en-US" dirty="0" smtClean="0"/>
              <a:t>Meetings</a:t>
            </a:r>
          </a:p>
          <a:p>
            <a:pPr lvl="1"/>
            <a:r>
              <a:rPr lang="en-US" dirty="0" smtClean="0"/>
              <a:t>Workshops</a:t>
            </a:r>
          </a:p>
          <a:p>
            <a:pPr lvl="1"/>
            <a:r>
              <a:rPr lang="en-US" dirty="0" smtClean="0"/>
              <a:t>Reports</a:t>
            </a:r>
          </a:p>
          <a:p>
            <a:pPr lvl="1"/>
            <a:r>
              <a:rPr lang="en-US" dirty="0" smtClean="0"/>
              <a:t>Not software and implementations</a:t>
            </a:r>
          </a:p>
          <a:p>
            <a:r>
              <a:rPr lang="en-US" dirty="0" smtClean="0"/>
              <a:t>Workshop series</a:t>
            </a:r>
          </a:p>
          <a:p>
            <a:pPr lvl="1"/>
            <a:r>
              <a:rPr lang="en-US" dirty="0" smtClean="0"/>
              <a:t>Engage in discussion with Grid, other e-Infrastructure and ITSM/SLM communities </a:t>
            </a:r>
          </a:p>
          <a:p>
            <a:pPr lvl="1"/>
            <a:r>
              <a:rPr lang="en-US" dirty="0" smtClean="0"/>
              <a:t>Disseminate information and gather input to later roadmap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387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workshops: BDIM2011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6570133" cy="4525963"/>
          </a:xfrm>
        </p:spPr>
        <p:txBody>
          <a:bodyPr/>
          <a:lstStyle/>
          <a:p>
            <a:r>
              <a:rPr lang="en-US" sz="2400" dirty="0" err="1" smtClean="0"/>
              <a:t>gSLM</a:t>
            </a:r>
            <a:r>
              <a:rPr lang="en-US" sz="2400" dirty="0" smtClean="0"/>
              <a:t> ‘hijacked’ part </a:t>
            </a:r>
            <a:r>
              <a:rPr lang="en-US" sz="2400" dirty="0"/>
              <a:t>of </a:t>
            </a:r>
            <a:r>
              <a:rPr lang="en-US" sz="2400" dirty="0" smtClean="0"/>
              <a:t>BDIM 2011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6th IFIP/IEEE International Workshop on Business-driven IT Management </a:t>
            </a:r>
            <a:endParaRPr lang="en-US" sz="2000" dirty="0" smtClean="0"/>
          </a:p>
          <a:p>
            <a:pPr lvl="1"/>
            <a:r>
              <a:rPr lang="en-US" sz="2000" dirty="0" smtClean="0"/>
              <a:t>Part </a:t>
            </a:r>
            <a:r>
              <a:rPr lang="en-US" sz="2000" dirty="0"/>
              <a:t>of the The 12th IFIP/IEEE International Symposium on Integrated Network </a:t>
            </a:r>
            <a:r>
              <a:rPr lang="en-US" sz="2000" dirty="0" smtClean="0"/>
              <a:t>Management</a:t>
            </a:r>
          </a:p>
          <a:p>
            <a:pPr lvl="1"/>
            <a:r>
              <a:rPr lang="en-US" sz="2000" dirty="0"/>
              <a:t>2011 edition at Trinity College, Dublin, Ireland, May </a:t>
            </a:r>
            <a:r>
              <a:rPr lang="en-US" sz="2000" dirty="0" smtClean="0"/>
              <a:t>2011</a:t>
            </a:r>
          </a:p>
          <a:p>
            <a:r>
              <a:rPr lang="en-US" sz="2400" dirty="0"/>
              <a:t>Managing and Delivering Grid </a:t>
            </a:r>
            <a:r>
              <a:rPr lang="en-US" sz="2400" dirty="0" smtClean="0"/>
              <a:t>services 2011</a:t>
            </a:r>
          </a:p>
          <a:p>
            <a:pPr lvl="1"/>
            <a:r>
              <a:rPr lang="en-US" sz="2000" dirty="0" smtClean="0"/>
              <a:t>A workshop held at </a:t>
            </a:r>
            <a:r>
              <a:rPr lang="en-US" sz="2000" dirty="0" err="1" smtClean="0"/>
              <a:t>Europar</a:t>
            </a:r>
            <a:r>
              <a:rPr lang="en-US" sz="2000" dirty="0" smtClean="0"/>
              <a:t> 2011 in Bordeaux</a:t>
            </a:r>
          </a:p>
          <a:p>
            <a:pPr lvl="1"/>
            <a:r>
              <a:rPr lang="en-US" sz="2000" dirty="0" smtClean="0"/>
              <a:t>Grid, parallel and distributed computing community</a:t>
            </a:r>
          </a:p>
          <a:p>
            <a:pPr lvl="1"/>
            <a:r>
              <a:rPr lang="en-US" sz="2000" dirty="0" smtClean="0"/>
              <a:t>Included presentation from EGI</a:t>
            </a:r>
          </a:p>
          <a:p>
            <a:pPr lvl="1"/>
            <a:endParaRPr lang="en-US" sz="2000" dirty="0" smtClean="0"/>
          </a:p>
          <a:p>
            <a:endParaRPr lang="en-US" sz="24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pic>
        <p:nvPicPr>
          <p:cNvPr id="6" name="Picture 5" descr="BDIM_banner_green_large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779" y="3594301"/>
            <a:ext cx="2497667" cy="467355"/>
          </a:xfrm>
          <a:prstGeom prst="rect">
            <a:avLst/>
          </a:prstGeom>
        </p:spPr>
      </p:pic>
      <p:pic>
        <p:nvPicPr>
          <p:cNvPr id="9" name="Picture 8" descr="Index1_0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638" y="1522588"/>
            <a:ext cx="1511300" cy="2128157"/>
          </a:xfrm>
          <a:prstGeom prst="rect">
            <a:avLst/>
          </a:prstGeom>
        </p:spPr>
      </p:pic>
      <p:pic>
        <p:nvPicPr>
          <p:cNvPr id="11" name="Picture 10" descr="EuroparBanner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0112" y="5001582"/>
            <a:ext cx="2870664" cy="642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280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Current model of Grid service management is not sustainable</a:t>
            </a:r>
          </a:p>
          <a:p>
            <a:pPr lvl="2"/>
            <a:r>
              <a:rPr lang="en-US" dirty="0" smtClean="0"/>
              <a:t>Infrastructure focused funding / HEP push don</a:t>
            </a:r>
            <a:r>
              <a:rPr lang="fr-FR" dirty="0" smtClean="0"/>
              <a:t>’</a:t>
            </a:r>
            <a:r>
              <a:rPr lang="en-US" dirty="0" smtClean="0"/>
              <a:t>t assist in guaranteeing </a:t>
            </a:r>
            <a:r>
              <a:rPr lang="en-US" dirty="0" err="1" smtClean="0"/>
              <a:t>QoS</a:t>
            </a:r>
            <a:r>
              <a:rPr lang="en-US" dirty="0" smtClean="0"/>
              <a:t> and bring in new groups</a:t>
            </a:r>
          </a:p>
          <a:p>
            <a:pPr lvl="2"/>
            <a:r>
              <a:rPr lang="en-US" dirty="0" smtClean="0"/>
              <a:t>Best effort works for current user base (for now) but not for extension</a:t>
            </a:r>
          </a:p>
          <a:p>
            <a:pPr lvl="2"/>
            <a:r>
              <a:rPr lang="en-US" dirty="0" smtClean="0"/>
              <a:t>There is a need for service management and business alignment</a:t>
            </a:r>
          </a:p>
          <a:p>
            <a:pPr lvl="3"/>
            <a:r>
              <a:rPr lang="en-US" dirty="0" smtClean="0"/>
              <a:t>Need a business model do you align to!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839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Grids can</a:t>
            </a:r>
            <a:r>
              <a:rPr lang="fr-FR" sz="2400" dirty="0" smtClean="0"/>
              <a:t>’</a:t>
            </a:r>
            <a:r>
              <a:rPr lang="en-US" sz="2400" dirty="0" smtClean="0"/>
              <a:t>t ‘just adopt ITIL’</a:t>
            </a:r>
          </a:p>
          <a:p>
            <a:pPr lvl="1"/>
            <a:r>
              <a:rPr lang="en-US" sz="2000" dirty="0" smtClean="0"/>
              <a:t>Commercial ITSM assumes market based approach which doesn’t exist in Grids</a:t>
            </a:r>
          </a:p>
          <a:p>
            <a:pPr lvl="2"/>
            <a:r>
              <a:rPr lang="en-US" sz="1600" dirty="0" smtClean="0"/>
              <a:t>Financial agreements</a:t>
            </a:r>
          </a:p>
          <a:p>
            <a:pPr lvl="2"/>
            <a:r>
              <a:rPr lang="en-US" sz="1600" dirty="0" smtClean="0"/>
              <a:t>Inducements and penalties</a:t>
            </a:r>
          </a:p>
          <a:p>
            <a:pPr lvl="1"/>
            <a:r>
              <a:rPr lang="en-US" sz="2000" dirty="0"/>
              <a:t>Grids have ended up with an ‘honor code’ </a:t>
            </a:r>
            <a:r>
              <a:rPr lang="en-US" sz="2000" dirty="0"/>
              <a:t>instead – hard to switch - m</a:t>
            </a:r>
            <a:r>
              <a:rPr lang="en-US" sz="2000" dirty="0" smtClean="0"/>
              <a:t>ust </a:t>
            </a:r>
            <a:r>
              <a:rPr lang="en-US" sz="2000" dirty="0"/>
              <a:t>build </a:t>
            </a:r>
            <a:r>
              <a:rPr lang="en-US" sz="2000" dirty="0" smtClean="0"/>
              <a:t>from this</a:t>
            </a:r>
            <a:r>
              <a:rPr lang="en-US" sz="2000" dirty="0"/>
              <a:t>, not just fight it</a:t>
            </a:r>
          </a:p>
          <a:p>
            <a:r>
              <a:rPr lang="en-US" sz="2400" dirty="0" smtClean="0"/>
              <a:t>Awareness before adoption</a:t>
            </a:r>
          </a:p>
          <a:p>
            <a:pPr lvl="1"/>
            <a:r>
              <a:rPr lang="en-US" sz="2000" dirty="0" smtClean="0"/>
              <a:t>Name-and-shame or praise - ‘water meters shorten showers’</a:t>
            </a:r>
          </a:p>
          <a:p>
            <a:r>
              <a:rPr lang="en-US" sz="2400" dirty="0"/>
              <a:t>Transit to </a:t>
            </a:r>
            <a:r>
              <a:rPr lang="en-US" sz="2400" dirty="0" smtClean="0"/>
              <a:t>enforceability</a:t>
            </a:r>
          </a:p>
          <a:p>
            <a:pPr lvl="1"/>
            <a:r>
              <a:rPr lang="en-US" sz="2000" dirty="0" smtClean="0"/>
              <a:t>Meaningful enforceability needed for viable service management, if not financial penalties still need a framework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934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Relationships and terms must </a:t>
            </a:r>
            <a:r>
              <a:rPr lang="en-US" dirty="0"/>
              <a:t>b</a:t>
            </a:r>
            <a:r>
              <a:rPr lang="en-US" dirty="0" smtClean="0"/>
              <a:t>e understood</a:t>
            </a:r>
          </a:p>
          <a:p>
            <a:pPr lvl="1"/>
            <a:r>
              <a:rPr lang="en-US" dirty="0" smtClean="0"/>
              <a:t>Uncertainty in understanding of:</a:t>
            </a:r>
          </a:p>
          <a:p>
            <a:pPr lvl="2"/>
            <a:r>
              <a:rPr lang="en-US" dirty="0" smtClean="0"/>
              <a:t>NGI  and EGI roles</a:t>
            </a:r>
          </a:p>
          <a:p>
            <a:pPr lvl="2"/>
            <a:r>
              <a:rPr lang="en-US" dirty="0" smtClean="0"/>
              <a:t>What is an OLA and SLA</a:t>
            </a:r>
          </a:p>
          <a:p>
            <a:pPr lvl="1"/>
            <a:r>
              <a:rPr lang="en-US" dirty="0" smtClean="0"/>
              <a:t>Too many relationships makes SLM difficult</a:t>
            </a:r>
          </a:p>
          <a:p>
            <a:pPr lvl="2"/>
            <a:r>
              <a:rPr lang="en-US" dirty="0" smtClean="0"/>
              <a:t>Does a user group have to sign an SLA with a site, NGI and EGI? No single point of contact!</a:t>
            </a:r>
          </a:p>
          <a:p>
            <a:pPr lvl="2"/>
            <a:r>
              <a:rPr lang="en-US" dirty="0" smtClean="0"/>
              <a:t>Variability across Europe in maturity of sites and NGIs</a:t>
            </a:r>
          </a:p>
          <a:p>
            <a:pPr lvl="1"/>
            <a:r>
              <a:rPr lang="en-US" dirty="0" smtClean="0"/>
              <a:t>Tension between users and providers at present</a:t>
            </a:r>
          </a:p>
          <a:p>
            <a:pPr lvl="2"/>
            <a:r>
              <a:rPr lang="en-US" dirty="0" smtClean="0"/>
              <a:t>User specific tricks may help some but are they good for whole?</a:t>
            </a:r>
          </a:p>
          <a:p>
            <a:pPr lvl="2"/>
            <a:r>
              <a:rPr lang="en-US" dirty="0" smtClean="0"/>
              <a:t>Providers should provide a service such that tricks are not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681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People are the key!</a:t>
            </a:r>
          </a:p>
          <a:p>
            <a:r>
              <a:rPr lang="en-GB" sz="2400" dirty="0" smtClean="0"/>
              <a:t>True in ITSM</a:t>
            </a:r>
          </a:p>
          <a:p>
            <a:pPr lvl="1"/>
            <a:r>
              <a:rPr lang="en-US" sz="2000" dirty="0" smtClean="0"/>
              <a:t>As Thomas pointed out, 80% faults result from human action</a:t>
            </a:r>
          </a:p>
          <a:p>
            <a:pPr lvl="1"/>
            <a:r>
              <a:rPr lang="en-US" sz="2000" dirty="0" smtClean="0"/>
              <a:t>Evolution from technical ITSM to softer, human factors</a:t>
            </a:r>
          </a:p>
          <a:p>
            <a:pPr lvl="1"/>
            <a:r>
              <a:rPr lang="en-US" sz="2000" dirty="0" smtClean="0"/>
              <a:t>ITSM introduction is a techno-change – 80% fail</a:t>
            </a:r>
          </a:p>
          <a:p>
            <a:pPr lvl="1"/>
            <a:r>
              <a:rPr lang="en-US" sz="2000" dirty="0" smtClean="0"/>
              <a:t>Convincing people to buy in is the key</a:t>
            </a:r>
          </a:p>
          <a:p>
            <a:r>
              <a:rPr lang="en-US" sz="2400" dirty="0"/>
              <a:t>True in Grids</a:t>
            </a:r>
          </a:p>
          <a:p>
            <a:pPr lvl="1"/>
            <a:r>
              <a:rPr lang="en-US" sz="2000" dirty="0" smtClean="0"/>
              <a:t>Grid technology is interesting but not ground breaking</a:t>
            </a:r>
          </a:p>
          <a:p>
            <a:pPr lvl="1"/>
            <a:r>
              <a:rPr lang="en-US" sz="2000" dirty="0" smtClean="0"/>
              <a:t>Achievement in building the human network of trust to support grids</a:t>
            </a:r>
          </a:p>
          <a:p>
            <a:pPr lvl="1"/>
            <a:r>
              <a:rPr lang="en-US" sz="2000" dirty="0" smtClean="0"/>
              <a:t>But – trust networks as an SLM basis limits community growth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05970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questions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guarantees are in place?</a:t>
            </a:r>
          </a:p>
          <a:p>
            <a:r>
              <a:rPr lang="en-US" dirty="0" smtClean="0"/>
              <a:t>Are users and providers aware of them</a:t>
            </a:r>
          </a:p>
          <a:p>
            <a:r>
              <a:rPr lang="en-US" dirty="0" smtClean="0"/>
              <a:t>How are guarantees enforced</a:t>
            </a:r>
          </a:p>
          <a:p>
            <a:r>
              <a:rPr lang="en-US" dirty="0"/>
              <a:t>Is the current situation </a:t>
            </a:r>
            <a:r>
              <a:rPr lang="en-US" dirty="0" smtClean="0"/>
              <a:t>satisfactory?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590416"/>
      </p:ext>
    </p:extLst>
  </p:cSld>
  <p:clrMapOvr>
    <a:masterClrMapping/>
  </p:clrMapOvr>
</p:sld>
</file>

<file path=ppt/theme/theme1.xml><?xml version="1.0" encoding="utf-8"?>
<a:theme xmlns:a="http://schemas.openxmlformats.org/drawingml/2006/main" name="gSL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gSLM.pot</Template>
  <TotalTime>7893</TotalTime>
  <Words>549</Words>
  <Application>Microsoft Macintosh PowerPoint</Application>
  <PresentationFormat>On-screen Show (4:3)</PresentationFormat>
  <Paragraphs>92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gSLM</vt:lpstr>
      <vt:lpstr>Bringing SLM to Grids</vt:lpstr>
      <vt:lpstr>Contents</vt:lpstr>
      <vt:lpstr>gSLM workshops</vt:lpstr>
      <vt:lpstr>Previous workshops: BDIM2011</vt:lpstr>
      <vt:lpstr>Discussion summary</vt:lpstr>
      <vt:lpstr>Discussion summary </vt:lpstr>
      <vt:lpstr>Discussion summary</vt:lpstr>
      <vt:lpstr>Discussion summary</vt:lpstr>
      <vt:lpstr>The questions today</vt:lpstr>
      <vt:lpstr>The panel today</vt:lpstr>
      <vt:lpstr>Thanks for listening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Owen Appleton</dc:creator>
  <cp:lastModifiedBy>Owen Appleton</cp:lastModifiedBy>
  <cp:revision>125</cp:revision>
  <dcterms:created xsi:type="dcterms:W3CDTF">2010-10-05T14:30:32Z</dcterms:created>
  <dcterms:modified xsi:type="dcterms:W3CDTF">2011-09-20T14:06:23Z</dcterms:modified>
</cp:coreProperties>
</file>