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sldIdLst>
    <p:sldId id="256" r:id="rId2"/>
    <p:sldId id="257" r:id="rId3"/>
    <p:sldId id="266" r:id="rId4"/>
    <p:sldId id="270" r:id="rId5"/>
    <p:sldId id="272" r:id="rId6"/>
    <p:sldId id="278" r:id="rId7"/>
    <p:sldId id="279" r:id="rId8"/>
    <p:sldId id="271" r:id="rId9"/>
    <p:sldId id="273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77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3" autoAdjust="0"/>
    <p:restoredTop sz="94660"/>
  </p:normalViewPr>
  <p:slideViewPr>
    <p:cSldViewPr>
      <p:cViewPr>
        <p:scale>
          <a:sx n="80" d="100"/>
          <a:sy n="80" d="100"/>
        </p:scale>
        <p:origin x="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E4062-7A51-8541-9B5E-27A84D1E6833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D10F7-92B1-6048-B865-7BA137677B81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3FBAEE2E-0DE9-4A4B-9A90-011974302928}" type="parTrans" cxnId="{0FA990F6-BE41-3244-B7CC-2EF123178D20}">
      <dgm:prSet/>
      <dgm:spPr/>
      <dgm:t>
        <a:bodyPr/>
        <a:lstStyle/>
        <a:p>
          <a:endParaRPr lang="en-US"/>
        </a:p>
      </dgm:t>
    </dgm:pt>
    <dgm:pt modelId="{29CB5434-36C1-1C4B-BCDD-B8C4F7F47D4B}" type="sibTrans" cxnId="{0FA990F6-BE41-3244-B7CC-2EF123178D20}">
      <dgm:prSet/>
      <dgm:spPr/>
      <dgm:t>
        <a:bodyPr/>
        <a:lstStyle/>
        <a:p>
          <a:endParaRPr lang="en-US"/>
        </a:p>
      </dgm:t>
    </dgm:pt>
    <dgm:pt modelId="{5F20752C-B089-E14A-A4EB-EECB6FDB89ED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2290ABA1-1F05-D440-9658-D3332B274CB6}" type="parTrans" cxnId="{B6F93EB4-CBE6-7741-817B-28C708B5680A}">
      <dgm:prSet/>
      <dgm:spPr/>
      <dgm:t>
        <a:bodyPr/>
        <a:lstStyle/>
        <a:p>
          <a:endParaRPr lang="en-US"/>
        </a:p>
      </dgm:t>
    </dgm:pt>
    <dgm:pt modelId="{A2620905-FF93-8042-B9C4-EC12A57A86AF}" type="sibTrans" cxnId="{B6F93EB4-CBE6-7741-817B-28C708B5680A}">
      <dgm:prSet/>
      <dgm:spPr/>
      <dgm:t>
        <a:bodyPr/>
        <a:lstStyle/>
        <a:p>
          <a:endParaRPr lang="en-US"/>
        </a:p>
      </dgm:t>
    </dgm:pt>
    <dgm:pt modelId="{E9F7054F-C3A3-1643-B92B-406497229333}" type="pres">
      <dgm:prSet presAssocID="{113E4062-7A51-8541-9B5E-27A84D1E683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362AA2-B9D0-E549-B64D-C67743BD82C6}" type="pres">
      <dgm:prSet presAssocID="{113E4062-7A51-8541-9B5E-27A84D1E6833}" presName="ribbon" presStyleLbl="node1" presStyleIdx="0" presStyleCnt="1" custLinFactNeighborX="-2632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0112F33E-546C-5842-B016-B77E24F3D98C}" type="pres">
      <dgm:prSet presAssocID="{113E4062-7A51-8541-9B5E-27A84D1E683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D573E-7C4A-7F47-ABBA-2734753D9466}" type="pres">
      <dgm:prSet presAssocID="{113E4062-7A51-8541-9B5E-27A84D1E6833}" presName="rightArrowText" presStyleLbl="node1" presStyleIdx="0" presStyleCnt="1" custLinFactNeighborY="-72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45E62-5C44-466A-A155-719031415A41}" type="presOf" srcId="{5F20752C-B089-E14A-A4EB-EECB6FDB89ED}" destId="{866D573E-7C4A-7F47-ABBA-2734753D9466}" srcOrd="0" destOrd="0" presId="urn:microsoft.com/office/officeart/2005/8/layout/arrow6"/>
    <dgm:cxn modelId="{B6F93EB4-CBE6-7741-817B-28C708B5680A}" srcId="{113E4062-7A51-8541-9B5E-27A84D1E6833}" destId="{5F20752C-B089-E14A-A4EB-EECB6FDB89ED}" srcOrd="1" destOrd="0" parTransId="{2290ABA1-1F05-D440-9658-D3332B274CB6}" sibTransId="{A2620905-FF93-8042-B9C4-EC12A57A86AF}"/>
    <dgm:cxn modelId="{4F83AC17-FFC7-4D80-A871-C9A5F4F31546}" type="presOf" srcId="{8CAD10F7-92B1-6048-B865-7BA137677B81}" destId="{0112F33E-546C-5842-B016-B77E24F3D98C}" srcOrd="0" destOrd="0" presId="urn:microsoft.com/office/officeart/2005/8/layout/arrow6"/>
    <dgm:cxn modelId="{C94C7739-673F-409F-97E2-95D757498786}" type="presOf" srcId="{113E4062-7A51-8541-9B5E-27A84D1E6833}" destId="{E9F7054F-C3A3-1643-B92B-406497229333}" srcOrd="0" destOrd="0" presId="urn:microsoft.com/office/officeart/2005/8/layout/arrow6"/>
    <dgm:cxn modelId="{0FA990F6-BE41-3244-B7CC-2EF123178D20}" srcId="{113E4062-7A51-8541-9B5E-27A84D1E6833}" destId="{8CAD10F7-92B1-6048-B865-7BA137677B81}" srcOrd="0" destOrd="0" parTransId="{3FBAEE2E-0DE9-4A4B-9A90-011974302928}" sibTransId="{29CB5434-36C1-1C4B-BCDD-B8C4F7F47D4B}"/>
    <dgm:cxn modelId="{8DFDD06C-3F90-44D7-9F93-6DBA32975D1D}" type="presParOf" srcId="{E9F7054F-C3A3-1643-B92B-406497229333}" destId="{20362AA2-B9D0-E549-B64D-C67743BD82C6}" srcOrd="0" destOrd="0" presId="urn:microsoft.com/office/officeart/2005/8/layout/arrow6"/>
    <dgm:cxn modelId="{AEB57A08-F489-4587-A93C-656E2A0ACF36}" type="presParOf" srcId="{E9F7054F-C3A3-1643-B92B-406497229333}" destId="{0112F33E-546C-5842-B016-B77E24F3D98C}" srcOrd="1" destOrd="0" presId="urn:microsoft.com/office/officeart/2005/8/layout/arrow6"/>
    <dgm:cxn modelId="{254C50F0-DD42-418C-A438-01B2670106AC}" type="presParOf" srcId="{E9F7054F-C3A3-1643-B92B-406497229333}" destId="{866D573E-7C4A-7F47-ABBA-2734753D946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AA2-B9D0-E549-B64D-C67743BD82C6}">
      <dsp:nvSpPr>
        <dsp:cNvPr id="0" name=""/>
        <dsp:cNvSpPr/>
      </dsp:nvSpPr>
      <dsp:spPr>
        <a:xfrm>
          <a:off x="1080105" y="0"/>
          <a:ext cx="3420380" cy="1368152"/>
        </a:xfrm>
        <a:prstGeom prst="leftRightRibbon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0112F33E-546C-5842-B016-B77E24F3D98C}">
      <dsp:nvSpPr>
        <dsp:cNvPr id="0" name=""/>
        <dsp:cNvSpPr/>
      </dsp:nvSpPr>
      <dsp:spPr>
        <a:xfrm>
          <a:off x="1580575" y="239426"/>
          <a:ext cx="1128725" cy="6703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yes</a:t>
          </a:r>
          <a:endParaRPr lang="en-US" sz="3100" kern="1200" dirty="0"/>
        </a:p>
      </dsp:txBody>
      <dsp:txXfrm>
        <a:off x="1580575" y="239426"/>
        <a:ext cx="1128725" cy="670394"/>
      </dsp:txXfrm>
    </dsp:sp>
    <dsp:sp modelId="{866D573E-7C4A-7F47-ABBA-2734753D9466}">
      <dsp:nvSpPr>
        <dsp:cNvPr id="0" name=""/>
        <dsp:cNvSpPr/>
      </dsp:nvSpPr>
      <dsp:spPr>
        <a:xfrm>
          <a:off x="2880320" y="409727"/>
          <a:ext cx="1333948" cy="6703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</a:t>
          </a:r>
          <a:endParaRPr lang="en-US" sz="3100" kern="1200" dirty="0"/>
        </a:p>
      </dsp:txBody>
      <dsp:txXfrm>
        <a:off x="2880320" y="409727"/>
        <a:ext cx="1333948" cy="670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5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4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major processes:</a:t>
            </a:r>
          </a:p>
          <a:p>
            <a:r>
              <a:rPr lang="en-GB" dirty="0" smtClean="0"/>
              <a:t>1) Strategic</a:t>
            </a:r>
            <a:r>
              <a:rPr lang="en-GB" baseline="0" dirty="0" smtClean="0"/>
              <a:t> software evolution</a:t>
            </a:r>
          </a:p>
          <a:p>
            <a:r>
              <a:rPr lang="en-GB" dirty="0" smtClean="0"/>
              <a:t>2) Operational</a:t>
            </a:r>
            <a:r>
              <a:rPr lang="en-GB" baseline="0" dirty="0" smtClean="0"/>
              <a:t> Software Provisioning and support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8/29/2011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8/29/2011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8/29/2011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MDGS 2011, Bordeaux 29 August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4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8/29/2011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egitf11-sustainability-worksho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99" TargetMode="External"/><Relationship Id="rId2" Type="http://schemas.openxmlformats.org/officeDocument/2006/relationships/hyperlink" Target="https://documents.egi.eu/document/80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3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3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31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uments.egi.eu/document/46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On the EGI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Operational </a:t>
            </a:r>
            <a:r>
              <a:rPr lang="en-GB" sz="4000" dirty="0"/>
              <a:t>Level Agreement Framework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Tiziana Ferrari, EGI.eu</a:t>
            </a:r>
          </a:p>
          <a:p>
            <a:r>
              <a:rPr lang="en-GB" sz="2400" dirty="0" smtClean="0"/>
              <a:t>EGI Chief Operations Officer</a:t>
            </a:r>
            <a:endParaRPr lang="en-GB" sz="2400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EGI Service Level </a:t>
            </a:r>
            <a:r>
              <a:rPr lang="en-GB" sz="3600" dirty="0" smtClean="0"/>
              <a:t>Agreements:</a:t>
            </a:r>
            <a:br>
              <a:rPr lang="en-GB" sz="3600" dirty="0" smtClean="0"/>
            </a:br>
            <a:r>
              <a:rPr lang="en-GB" sz="3600" dirty="0" smtClean="0"/>
              <a:t>users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968552"/>
          </a:xfrm>
        </p:spPr>
        <p:txBody>
          <a:bodyPr/>
          <a:lstStyle/>
          <a:p>
            <a:r>
              <a:rPr lang="en-GB" sz="2400" dirty="0" smtClean="0"/>
              <a:t>Being developed to define service targets of Grid middleware services facing user applications. Based on</a:t>
            </a:r>
          </a:p>
          <a:p>
            <a:pPr lvl="1"/>
            <a:r>
              <a:rPr lang="en-GB" sz="2000" dirty="0" smtClean="0"/>
              <a:t>the conventional model of IT resources owned by the end-user</a:t>
            </a:r>
          </a:p>
          <a:p>
            <a:pPr lvl="1"/>
            <a:r>
              <a:rPr lang="en-GB" sz="2000" dirty="0" smtClean="0"/>
              <a:t>Availability/reliability of Grid middleware services</a:t>
            </a:r>
          </a:p>
          <a:p>
            <a:r>
              <a:rPr lang="en-GB" sz="2400" dirty="0" smtClean="0"/>
              <a:t>Issues</a:t>
            </a:r>
          </a:p>
          <a:p>
            <a:pPr lvl="1"/>
            <a:r>
              <a:rPr lang="en-GB" sz="2000" dirty="0" smtClean="0"/>
              <a:t>Customers </a:t>
            </a:r>
            <a:r>
              <a:rPr lang="en-GB" sz="2000" dirty="0" err="1" smtClean="0"/>
              <a:t>vs</a:t>
            </a:r>
            <a:r>
              <a:rPr lang="en-GB" sz="2000" dirty="0" smtClean="0"/>
              <a:t> end-users</a:t>
            </a:r>
          </a:p>
          <a:p>
            <a:pPr lvl="1"/>
            <a:r>
              <a:rPr lang="en-GB" sz="2000" dirty="0" smtClean="0"/>
              <a:t>Different negotiation protocols possible involving multiple organizations </a:t>
            </a:r>
          </a:p>
          <a:p>
            <a:pPr lvl="2"/>
            <a:r>
              <a:rPr lang="en-GB" sz="1800" dirty="0" smtClean="0"/>
              <a:t>VO/VRC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EGI.eu (NGIs)</a:t>
            </a:r>
          </a:p>
          <a:p>
            <a:pPr lvl="2"/>
            <a:r>
              <a:rPr lang="en-GB" sz="1800" dirty="0" smtClean="0"/>
              <a:t>VO/VRC </a:t>
            </a:r>
            <a:r>
              <a:rPr lang="en-GB" sz="1800" dirty="0" smtClean="0">
                <a:sym typeface="Wingdings" pitchFamily="2" charset="2"/>
              </a:rPr>
              <a:t> NGIs</a:t>
            </a:r>
            <a:endParaRPr lang="en-GB" sz="1800" dirty="0" smtClean="0"/>
          </a:p>
          <a:p>
            <a:pPr lvl="1"/>
            <a:r>
              <a:rPr lang="en-GB" sz="2000" dirty="0" smtClean="0"/>
              <a:t>End-user perceived quality </a:t>
            </a:r>
          </a:p>
          <a:p>
            <a:pPr lvl="2"/>
            <a:r>
              <a:rPr lang="en-GB" sz="1800" dirty="0" smtClean="0"/>
              <a:t>Different end-users may request different service targets</a:t>
            </a:r>
          </a:p>
          <a:p>
            <a:pPr lvl="2"/>
            <a:r>
              <a:rPr lang="en-GB" sz="1800" dirty="0" smtClean="0"/>
              <a:t>Monitoring and reporting frameworks have to be extended accordingly</a:t>
            </a:r>
            <a:endParaRPr lang="en-GB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MDGS 2011, Bordeaux 29 August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0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896544"/>
          </a:xfrm>
        </p:spPr>
        <p:txBody>
          <a:bodyPr/>
          <a:lstStyle/>
          <a:p>
            <a:r>
              <a:rPr lang="en-GB" dirty="0" smtClean="0"/>
              <a:t>Business models and sustainability </a:t>
            </a:r>
            <a:r>
              <a:rPr lang="en-GB" dirty="0" smtClean="0">
                <a:solidFill>
                  <a:schemeClr val="accent1"/>
                </a:solidFill>
              </a:rPr>
              <a:t>being investigated </a:t>
            </a:r>
          </a:p>
          <a:p>
            <a:r>
              <a:rPr lang="en-GB" dirty="0" smtClean="0"/>
              <a:t>Strong push from the EGI-InSPIRE reviewers towards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Commercially defendable SLAs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New business models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New mechanisms for provisioning of services</a:t>
            </a:r>
          </a:p>
          <a:p>
            <a:r>
              <a:rPr lang="en-GB" dirty="0" smtClean="0"/>
              <a:t>New business models will have an impact on current service management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1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Way Ahead…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GB" dirty="0" smtClean="0"/>
              <a:t>Moving out of our comfort zones</a:t>
            </a:r>
          </a:p>
          <a:p>
            <a:pPr lvl="1"/>
            <a:r>
              <a:rPr lang="en-GB" dirty="0" smtClean="0"/>
              <a:t>Changing for services previously free?</a:t>
            </a:r>
          </a:p>
          <a:p>
            <a:r>
              <a:rPr lang="en-GB" dirty="0" smtClean="0"/>
              <a:t>Examining what needs to be sustained</a:t>
            </a:r>
          </a:p>
          <a:p>
            <a:pPr lvl="1"/>
            <a:r>
              <a:rPr lang="en-GB" dirty="0" smtClean="0"/>
              <a:t>How can a service be sustained and by who?</a:t>
            </a:r>
          </a:p>
          <a:p>
            <a:r>
              <a:rPr lang="en-GB" dirty="0" smtClean="0"/>
              <a:t>Sustaining the EGI ecosystem</a:t>
            </a:r>
          </a:p>
          <a:p>
            <a:pPr lvl="1"/>
            <a:r>
              <a:rPr lang="en-GB" dirty="0" smtClean="0"/>
              <a:t>We are as strong as our weakest part!</a:t>
            </a:r>
          </a:p>
          <a:p>
            <a:r>
              <a:rPr lang="en-GB" dirty="0" smtClean="0"/>
              <a:t>Across EGI as a whole:</a:t>
            </a:r>
          </a:p>
          <a:p>
            <a:pPr lvl="1"/>
            <a:r>
              <a:rPr lang="en-GB" dirty="0" smtClean="0"/>
              <a:t>Strategy </a:t>
            </a:r>
            <a:r>
              <a:rPr lang="en-GB" dirty="0" smtClean="0">
                <a:sym typeface="Wingdings" pitchFamily="2" charset="2"/>
              </a:rPr>
              <a:t> P</a:t>
            </a:r>
            <a:r>
              <a:rPr lang="en-GB" dirty="0" smtClean="0"/>
              <a:t>lan </a:t>
            </a:r>
            <a:r>
              <a:rPr lang="en-GB" dirty="0" smtClean="0">
                <a:sym typeface="Wingdings" pitchFamily="2" charset="2"/>
              </a:rPr>
              <a:t> Implementation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Check back at the Community Forum 2012</a:t>
            </a:r>
            <a:endParaRPr lang="en-GB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/>
              <a:t>EGI Business Models &amp; Sustainability - EGITF11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NGI/EIRO Survey on Sustainability and BMs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Goals: explore </a:t>
            </a:r>
          </a:p>
          <a:p>
            <a:pPr lvl="1"/>
            <a:r>
              <a:rPr lang="en-US" sz="2400" dirty="0"/>
              <a:t>Maturity of Business Models</a:t>
            </a:r>
          </a:p>
          <a:p>
            <a:pPr lvl="1"/>
            <a:r>
              <a:rPr lang="en-US" sz="2400" dirty="0"/>
              <a:t>Awareness of Business Model design</a:t>
            </a:r>
          </a:p>
          <a:p>
            <a:pPr lvl="1"/>
            <a:r>
              <a:rPr lang="en-US" sz="2400" dirty="0" smtClean="0"/>
              <a:t>Value proposition of</a:t>
            </a:r>
          </a:p>
          <a:p>
            <a:pPr lvl="2"/>
            <a:r>
              <a:rPr lang="en-US" sz="2000" dirty="0" smtClean="0"/>
              <a:t>NGIs to </a:t>
            </a:r>
            <a:r>
              <a:rPr lang="en-US" sz="2000" dirty="0" err="1" smtClean="0"/>
              <a:t>Resounce</a:t>
            </a:r>
            <a:r>
              <a:rPr lang="en-US" sz="2000" dirty="0" smtClean="0"/>
              <a:t> </a:t>
            </a:r>
            <a:r>
              <a:rPr lang="en-US" sz="2000" dirty="0" err="1" smtClean="0"/>
              <a:t>Centres</a:t>
            </a:r>
            <a:endParaRPr lang="en-US" sz="2000" dirty="0" smtClean="0"/>
          </a:p>
          <a:p>
            <a:pPr lvl="2"/>
            <a:r>
              <a:rPr lang="en-US" sz="2000" dirty="0" err="1" smtClean="0"/>
              <a:t>EGI.eu</a:t>
            </a:r>
            <a:r>
              <a:rPr lang="en-US" sz="2000" dirty="0" smtClean="0"/>
              <a:t> to NGIs/EIROs</a:t>
            </a:r>
          </a:p>
          <a:p>
            <a:pPr lvl="2"/>
            <a:r>
              <a:rPr lang="en-US" sz="2000" dirty="0" smtClean="0"/>
              <a:t>EGI to ERA</a:t>
            </a:r>
          </a:p>
          <a:p>
            <a:pPr lvl="1"/>
            <a:r>
              <a:rPr lang="en-US" sz="2400" dirty="0"/>
              <a:t>Criticality of EGI-InSPIRE </a:t>
            </a:r>
            <a:r>
              <a:rPr lang="en-US" sz="2400" dirty="0" smtClean="0"/>
              <a:t>funding </a:t>
            </a:r>
          </a:p>
          <a:p>
            <a:pPr lvl="1"/>
            <a:r>
              <a:rPr lang="en-US" sz="2400" dirty="0" smtClean="0"/>
              <a:t>Revenue streams alternative to EC funding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(not) answered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67978"/>
              </p:ext>
            </p:extLst>
          </p:nvPr>
        </p:nvGraphicFramePr>
        <p:xfrm>
          <a:off x="1691680" y="2492896"/>
          <a:ext cx="576064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196752"/>
            <a:ext cx="2664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Belgium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CERN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Czech </a:t>
            </a:r>
            <a:r>
              <a:rPr lang="en-US" sz="1600" dirty="0"/>
              <a:t>Republic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Germany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Israel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Italy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Netherlands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Poland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Serbia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Slovakia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Spain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Switzerland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Turkey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UK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1196752"/>
            <a:ext cx="2016224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Bulgaria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Cyprus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Croatia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Denmark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Estonia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Finland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Ireland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Greece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Hungary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Latvia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Lithuania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Luxembourg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Macedonia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Moldova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Montenegro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Norway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Portugal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Romania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Slovenia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Sweden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301208"/>
            <a:ext cx="64087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Survey open for submission from 27 Jul for 1 month</a:t>
            </a:r>
          </a:p>
          <a:p>
            <a:pPr algn="ctr"/>
            <a:r>
              <a:rPr lang="en-US" b="1" dirty="0" smtClean="0"/>
              <a:t>42% answers  </a:t>
            </a:r>
            <a:r>
              <a:rPr lang="en-US" b="1" dirty="0" smtClean="0">
                <a:sym typeface="Wingdings"/>
              </a:rPr>
              <a:t> 54% answers if weighted on Council vote power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3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4680520" cy="40324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Survey Results and Analysis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https://</a:t>
            </a:r>
            <a:r>
              <a:rPr lang="en-US" sz="1600" dirty="0" err="1">
                <a:solidFill>
                  <a:schemeClr val="tx1"/>
                </a:solidFill>
              </a:rPr>
              <a:t>documents.egi.eu</a:t>
            </a:r>
            <a:r>
              <a:rPr lang="en-US" sz="1600" dirty="0">
                <a:solidFill>
                  <a:schemeClr val="tx1"/>
                </a:solidFill>
              </a:rPr>
              <a:t>/document/797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4127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264" y="1052736"/>
            <a:ext cx="364622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859588" cy="4536504"/>
          </a:xfrm>
        </p:spPr>
        <p:txBody>
          <a:bodyPr/>
          <a:lstStyle/>
          <a:p>
            <a:r>
              <a:rPr lang="en-US" dirty="0" smtClean="0"/>
              <a:t>Lack of formalized Business Models</a:t>
            </a:r>
          </a:p>
          <a:p>
            <a:pPr lvl="1"/>
            <a:r>
              <a:rPr lang="en-US" sz="2400" dirty="0" smtClean="0"/>
              <a:t>Action: increase awareness, develop common ground, work together to create BM prototypes and patterns for reusability</a:t>
            </a:r>
          </a:p>
          <a:p>
            <a:pPr lvl="2"/>
            <a:r>
              <a:rPr lang="en-US" sz="2000" dirty="0" smtClean="0"/>
              <a:t>Need for everybody!!!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First concrete step: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EGI Sustainability and Business Model Workshop, EGI TF 2011, 20/09</a:t>
            </a:r>
          </a:p>
          <a:p>
            <a:pPr lvl="2"/>
            <a:r>
              <a:rPr lang="en-US" sz="1800" b="1" dirty="0" smtClean="0">
                <a:solidFill>
                  <a:srgbClr val="FF0000"/>
                </a:solidFill>
                <a:hlinkClick r:id="rId2"/>
              </a:rPr>
              <a:t>http://go.egi.eu</a:t>
            </a:r>
            <a:r>
              <a:rPr lang="en-US" sz="1800" b="1" dirty="0">
                <a:solidFill>
                  <a:srgbClr val="FF0000"/>
                </a:solidFill>
                <a:hlinkClick r:id="rId2"/>
              </a:rPr>
              <a:t>/egitf11-sustainability-</a:t>
            </a:r>
            <a:r>
              <a:rPr lang="en-US" sz="1800" b="1" dirty="0" smtClean="0">
                <a:solidFill>
                  <a:srgbClr val="FF0000"/>
                </a:solidFill>
                <a:hlinkClick r:id="rId2"/>
              </a:rPr>
              <a:t>workshop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2200" b="1" dirty="0" smtClean="0">
              <a:solidFill>
                <a:srgbClr val="FF0000"/>
              </a:solidFill>
            </a:endParaRPr>
          </a:p>
          <a:p>
            <a:pPr lvl="2"/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dirty="0"/>
              <a:t>Usage-based pricing</a:t>
            </a:r>
          </a:p>
          <a:p>
            <a:pPr lvl="1"/>
            <a:r>
              <a:rPr lang="en-US" sz="2400" dirty="0"/>
              <a:t>For applicable services, billing employing institution or NGI -&gt; need to adapt accounting systems</a:t>
            </a:r>
          </a:p>
          <a:p>
            <a:pPr lvl="1"/>
            <a:r>
              <a:rPr lang="en-US" sz="2400" dirty="0"/>
              <a:t>Charging individual users is not seen as </a:t>
            </a:r>
            <a:r>
              <a:rPr lang="en-US" sz="2400" dirty="0" smtClean="0"/>
              <a:t>viable</a:t>
            </a:r>
            <a:endParaRPr lang="en-US" dirty="0" smtClean="0"/>
          </a:p>
          <a:p>
            <a:r>
              <a:rPr lang="en-US" dirty="0" smtClean="0"/>
              <a:t>Dependency </a:t>
            </a:r>
            <a:r>
              <a:rPr lang="en-US" dirty="0"/>
              <a:t>on EGI-InSPIRE </a:t>
            </a:r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Some NGI is critically dependent -&gt; action: diversify revenue streams, track and plan for:</a:t>
            </a:r>
          </a:p>
          <a:p>
            <a:pPr lvl="2"/>
            <a:r>
              <a:rPr lang="en-US" dirty="0"/>
              <a:t>Horizon </a:t>
            </a:r>
            <a:r>
              <a:rPr lang="en-US" dirty="0" smtClean="0"/>
              <a:t>2020:</a:t>
            </a:r>
          </a:p>
          <a:p>
            <a:pPr lvl="3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://documents.egi.eu/document/</a:t>
            </a:r>
            <a:r>
              <a:rPr lang="en-US" dirty="0" smtClean="0">
                <a:hlinkClick r:id="rId2"/>
              </a:rPr>
              <a:t>800</a:t>
            </a:r>
            <a:endParaRPr lang="en-US" dirty="0" smtClean="0"/>
          </a:p>
          <a:p>
            <a:pPr lvl="2"/>
            <a:r>
              <a:rPr lang="en-US" dirty="0" smtClean="0"/>
              <a:t>Structural Funds: </a:t>
            </a:r>
          </a:p>
          <a:p>
            <a:pPr lvl="3"/>
            <a:r>
              <a:rPr lang="en-US" dirty="0">
                <a:hlinkClick r:id="rId3"/>
              </a:rPr>
              <a:t>https://documents.egi.eu/document/</a:t>
            </a:r>
            <a:r>
              <a:rPr lang="en-US" dirty="0" smtClean="0">
                <a:hlinkClick r:id="rId3"/>
              </a:rPr>
              <a:t>799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2520280"/>
          </a:xfrm>
        </p:spPr>
        <p:txBody>
          <a:bodyPr/>
          <a:lstStyle/>
          <a:p>
            <a:r>
              <a:rPr lang="en-US" dirty="0" smtClean="0"/>
              <a:t>Value Proposition:</a:t>
            </a:r>
          </a:p>
          <a:p>
            <a:pPr lvl="1"/>
            <a:r>
              <a:rPr lang="en-US" dirty="0" smtClean="0"/>
              <a:t>Important to achieve common view on value proposition in all provider-consumer relationships of the EGI ecosystem; need to evolve the analysis to consider all meaningful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967896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Tech. </a:t>
            </a:r>
            <a:r>
              <a:rPr lang="en-US" dirty="0"/>
              <a:t>Provider to User Communities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Tech. </a:t>
            </a:r>
            <a:r>
              <a:rPr lang="en-US" dirty="0"/>
              <a:t>Provider to EGI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EGI.eu</a:t>
            </a:r>
            <a:r>
              <a:rPr lang="en-US" dirty="0"/>
              <a:t> to NGIs/EIROs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EGI.eu</a:t>
            </a:r>
            <a:r>
              <a:rPr lang="en-US" dirty="0"/>
              <a:t> to User Communities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35488" y="3967896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NGIs to User Communities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NGIs to Resource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to User Communities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EGI Collaboration to User </a:t>
            </a:r>
            <a:r>
              <a:rPr lang="en-US" dirty="0" err="1" smtClean="0"/>
              <a:t>Communites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7070" y="5517232"/>
            <a:ext cx="82793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each of these provider-consumer relationship, one or more BMs should be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536504"/>
          </a:xfrm>
        </p:spPr>
        <p:txBody>
          <a:bodyPr/>
          <a:lstStyle/>
          <a:p>
            <a:r>
              <a:rPr lang="en-US" dirty="0"/>
              <a:t>EGI Sustainability Plan </a:t>
            </a:r>
          </a:p>
          <a:p>
            <a:pPr lvl="1"/>
            <a:r>
              <a:rPr lang="en-US" dirty="0"/>
              <a:t>First version, D2.7 (Mar11) </a:t>
            </a:r>
          </a:p>
          <a:p>
            <a:pPr lvl="2"/>
            <a:r>
              <a:rPr lang="en-US" dirty="0">
                <a:hlinkClick r:id="rId2"/>
              </a:rPr>
              <a:t>https://documents.egi.eu/document/313</a:t>
            </a:r>
            <a:endParaRPr lang="en-US" dirty="0"/>
          </a:p>
          <a:p>
            <a:pPr lvl="1"/>
            <a:r>
              <a:rPr lang="en-US" dirty="0"/>
              <a:t>Second version, D2.13 planned for Feb12</a:t>
            </a:r>
          </a:p>
          <a:p>
            <a:pPr lvl="2"/>
            <a:r>
              <a:rPr lang="en-GB" dirty="0"/>
              <a:t>Proposal to move to Apr12, to also include strategic goals and plans endorsed by the EGI Council</a:t>
            </a:r>
          </a:p>
          <a:p>
            <a:r>
              <a:rPr lang="en-US" dirty="0" smtClean="0"/>
              <a:t>Develop engagement with EGI Ecosystem entities to collaboratively explore the various business models and link them to the strategy and to SLM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68552"/>
          </a:xfrm>
        </p:spPr>
        <p:txBody>
          <a:bodyPr/>
          <a:lstStyle/>
          <a:p>
            <a:r>
              <a:rPr lang="en-US" dirty="0" smtClean="0"/>
              <a:t>EGI </a:t>
            </a:r>
            <a:r>
              <a:rPr lang="en-US" dirty="0" smtClean="0"/>
              <a:t>Service Infrastructure</a:t>
            </a:r>
          </a:p>
          <a:p>
            <a:r>
              <a:rPr lang="en-US" dirty="0" smtClean="0"/>
              <a:t>Operational level agreements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Reporting</a:t>
            </a:r>
          </a:p>
          <a:p>
            <a:r>
              <a:rPr lang="en-US" dirty="0" smtClean="0"/>
              <a:t>Service level </a:t>
            </a:r>
            <a:r>
              <a:rPr lang="en-US" dirty="0" smtClean="0"/>
              <a:t>agreements</a:t>
            </a:r>
          </a:p>
          <a:p>
            <a:r>
              <a:rPr lang="en-US" dirty="0" smtClean="0"/>
              <a:t>Sustainability and business model</a:t>
            </a:r>
            <a:endParaRPr lang="en-US" dirty="0" smtClean="0"/>
          </a:p>
          <a:p>
            <a:r>
              <a:rPr lang="en-US" dirty="0" smtClean="0"/>
              <a:t>Future work and conclusions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</a:t>
            </a:r>
            <a:r>
              <a:rPr lang="en-GB" dirty="0" smtClean="0"/>
              <a:t>work/OLAs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68552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Improvement of the RC performance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Finalization</a:t>
            </a:r>
            <a:r>
              <a:rPr lang="en-GB" sz="2400" dirty="0" smtClean="0"/>
              <a:t> of the OLA framework (2011)</a:t>
            </a:r>
          </a:p>
          <a:p>
            <a:r>
              <a:rPr lang="en-GB" sz="2400" dirty="0" smtClean="0"/>
              <a:t>Monitoring: </a:t>
            </a:r>
            <a:r>
              <a:rPr lang="en-GB" sz="2400" dirty="0" smtClean="0">
                <a:solidFill>
                  <a:schemeClr val="accent1"/>
                </a:solidFill>
              </a:rPr>
              <a:t>extension of the Service Availability Monitoring framework </a:t>
            </a:r>
            <a:r>
              <a:rPr lang="en-GB" sz="2400" dirty="0" smtClean="0"/>
              <a:t>and of the reporting system for </a:t>
            </a:r>
          </a:p>
          <a:p>
            <a:pPr lvl="1"/>
            <a:r>
              <a:rPr lang="en-GB" sz="2000" dirty="0"/>
              <a:t>m</a:t>
            </a:r>
            <a:r>
              <a:rPr lang="en-GB" sz="2000" dirty="0" smtClean="0"/>
              <a:t>onitoring of </a:t>
            </a:r>
            <a:r>
              <a:rPr lang="en-GB" sz="2000" dirty="0" smtClean="0">
                <a:solidFill>
                  <a:schemeClr val="accent1"/>
                </a:solidFill>
              </a:rPr>
              <a:t>new</a:t>
            </a:r>
            <a:r>
              <a:rPr lang="en-GB" sz="2000" dirty="0" smtClean="0"/>
              <a:t> services (e.g. EGI.eu central services)</a:t>
            </a:r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c</a:t>
            </a:r>
            <a:r>
              <a:rPr lang="en-GB" sz="2000" dirty="0" smtClean="0">
                <a:solidFill>
                  <a:schemeClr val="accent1"/>
                </a:solidFill>
              </a:rPr>
              <a:t>ustomisation</a:t>
            </a:r>
            <a:r>
              <a:rPr lang="en-GB" sz="2000" dirty="0" smtClean="0"/>
              <a:t> of service level targets</a:t>
            </a:r>
          </a:p>
          <a:p>
            <a:r>
              <a:rPr lang="en-GB" sz="2400" dirty="0" smtClean="0"/>
              <a:t>Reporting: </a:t>
            </a:r>
            <a:r>
              <a:rPr lang="en-GB" sz="2400" dirty="0" smtClean="0">
                <a:solidFill>
                  <a:schemeClr val="accent1"/>
                </a:solidFill>
              </a:rPr>
              <a:t>increasing automation 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Follow-up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accent1"/>
                </a:solidFill>
              </a:rPr>
              <a:t>automated proactive control </a:t>
            </a:r>
            <a:r>
              <a:rPr lang="en-GB" sz="2400" dirty="0" smtClean="0"/>
              <a:t>systems fully relying on the existing incident management system and processes</a:t>
            </a:r>
          </a:p>
          <a:p>
            <a:r>
              <a:rPr lang="en-GB" sz="2400" dirty="0" smtClean="0"/>
              <a:t>Development of a </a:t>
            </a:r>
            <a:r>
              <a:rPr lang="en-GB" sz="2400" dirty="0" smtClean="0">
                <a:solidFill>
                  <a:schemeClr val="accent1"/>
                </a:solidFill>
              </a:rPr>
              <a:t>SLA framework </a:t>
            </a:r>
            <a:r>
              <a:rPr lang="en-GB" sz="2400" dirty="0" smtClean="0"/>
              <a:t>involving the end-users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Future work/business models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040560"/>
          </a:xfrm>
        </p:spPr>
        <p:txBody>
          <a:bodyPr/>
          <a:lstStyle/>
          <a:p>
            <a:r>
              <a:rPr lang="en-US" sz="2800" dirty="0" smtClean="0"/>
              <a:t>EGI </a:t>
            </a:r>
            <a:r>
              <a:rPr lang="en-US" sz="2800" dirty="0"/>
              <a:t>Sustainability Plan </a:t>
            </a:r>
          </a:p>
          <a:p>
            <a:pPr lvl="1"/>
            <a:r>
              <a:rPr lang="en-US" sz="2400" dirty="0"/>
              <a:t>First version, D2.7 (Mar11) </a:t>
            </a:r>
            <a:r>
              <a:rPr lang="en-US" sz="2400" dirty="0" smtClean="0"/>
              <a:t>-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://documents.egi.eu/document/313</a:t>
            </a:r>
            <a:endParaRPr lang="en-US" sz="2000" dirty="0"/>
          </a:p>
          <a:p>
            <a:pPr lvl="1"/>
            <a:r>
              <a:rPr lang="en-US" sz="2400" dirty="0"/>
              <a:t>Second version, D2.13 planned for Feb12</a:t>
            </a:r>
          </a:p>
          <a:p>
            <a:pPr lvl="2"/>
            <a:r>
              <a:rPr lang="en-GB" sz="2000" dirty="0"/>
              <a:t>Proposal to move to Apr12, to also include strategic goals and plans endorsed by the EGI Council</a:t>
            </a:r>
          </a:p>
          <a:p>
            <a:r>
              <a:rPr lang="en-US" sz="2800" dirty="0"/>
              <a:t>Develop </a:t>
            </a:r>
            <a:r>
              <a:rPr lang="en-US" sz="2800" dirty="0">
                <a:solidFill>
                  <a:schemeClr val="accent1"/>
                </a:solidFill>
              </a:rPr>
              <a:t>engagement with EGI Ecosystem</a:t>
            </a:r>
            <a:r>
              <a:rPr lang="en-US" sz="2800" dirty="0"/>
              <a:t> entities to collaboratively </a:t>
            </a:r>
            <a:r>
              <a:rPr lang="en-US" sz="2800" dirty="0">
                <a:solidFill>
                  <a:schemeClr val="accent1"/>
                </a:solidFill>
              </a:rPr>
              <a:t>explore the various business models and link them to the strategy</a:t>
            </a:r>
            <a:r>
              <a:rPr lang="en-US" sz="2800" dirty="0"/>
              <a:t> and to </a:t>
            </a:r>
            <a:r>
              <a:rPr lang="en-US" sz="2800" dirty="0" smtClean="0"/>
              <a:t>SLM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960" y="138700"/>
            <a:ext cx="7164287" cy="865187"/>
          </a:xfrm>
        </p:spPr>
        <p:txBody>
          <a:bodyPr/>
          <a:lstStyle/>
          <a:p>
            <a:r>
              <a:rPr lang="en-GB" dirty="0" smtClean="0"/>
              <a:t>EGI Resource Infrastructure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496" y="1340768"/>
            <a:ext cx="9073008" cy="46805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39552" y="2024844"/>
            <a:ext cx="2592288" cy="25562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065940" y="3060132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051052" y="3735034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275856" y="3465004"/>
            <a:ext cx="2592288" cy="25562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802244" y="4500292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787356" y="5175194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6156176" y="2024844"/>
            <a:ext cx="2592288" cy="25562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6682564" y="3060132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6667676" y="3735034"/>
            <a:ext cx="1569288" cy="6120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21" name="Left-Right-Up Arrow 20"/>
          <p:cNvSpPr/>
          <p:nvPr/>
        </p:nvSpPr>
        <p:spPr>
          <a:xfrm rot="10800000">
            <a:off x="3677424" y="1844824"/>
            <a:ext cx="1728192" cy="1080120"/>
          </a:xfrm>
          <a:prstGeom prst="leftRigh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054667" y="193890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635896" y="321110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Resource Provider</a:t>
            </a:r>
            <a:endParaRPr lang="en-GB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1619673" y="184482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NGI/EIRO</a:t>
            </a:r>
            <a:endParaRPr lang="en-GB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36096" y="184482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 Resource Provider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117012" y="2924944"/>
            <a:ext cx="887036" cy="27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err="1" smtClean="0"/>
              <a:t>MoUs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2987824" y="1997668"/>
            <a:ext cx="887036" cy="27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EGI.eu</a:t>
            </a:r>
            <a:endParaRPr lang="en-GB" dirty="0"/>
          </a:p>
        </p:txBody>
      </p:sp>
      <p:sp>
        <p:nvSpPr>
          <p:cNvPr id="3" name="Rectangular Callout 2"/>
          <p:cNvSpPr/>
          <p:nvPr/>
        </p:nvSpPr>
        <p:spPr>
          <a:xfrm>
            <a:off x="179512" y="4500292"/>
            <a:ext cx="3937499" cy="1953044"/>
          </a:xfrm>
          <a:prstGeom prst="wedgeRectCallout">
            <a:avLst>
              <a:gd name="adj1" fmla="val -24146"/>
              <a:gd name="adj2" fmla="val -7128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bg1"/>
                </a:solidFill>
              </a:rPr>
              <a:t>Layer I. Resource Centre (RC)</a:t>
            </a:r>
          </a:p>
          <a:p>
            <a:r>
              <a:rPr lang="en-GB" dirty="0">
                <a:solidFill>
                  <a:schemeClr val="bg1"/>
                </a:solidFill>
              </a:rPr>
              <a:t>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localised or geographically distributed administration domain, where EGI resources (CPUs, data storage, instruments and digital </a:t>
            </a:r>
            <a:r>
              <a:rPr lang="en-GB" dirty="0" smtClean="0">
                <a:solidFill>
                  <a:schemeClr val="bg1"/>
                </a:solidFill>
              </a:rPr>
              <a:t>libraries) are </a:t>
            </a:r>
            <a:r>
              <a:rPr lang="en-GB" dirty="0">
                <a:solidFill>
                  <a:schemeClr val="bg1"/>
                </a:solidFill>
              </a:rPr>
              <a:t>managed and </a:t>
            </a:r>
            <a:r>
              <a:rPr lang="en-GB" dirty="0" smtClean="0">
                <a:solidFill>
                  <a:schemeClr val="bg1"/>
                </a:solidFill>
              </a:rPr>
              <a:t>operated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to be accessed by </a:t>
            </a:r>
            <a:r>
              <a:rPr lang="en-GB" b="1" dirty="0" smtClean="0">
                <a:solidFill>
                  <a:schemeClr val="bg1"/>
                </a:solidFill>
              </a:rPr>
              <a:t>end-users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77024" y="116632"/>
            <a:ext cx="4999032" cy="1440160"/>
          </a:xfrm>
          <a:prstGeom prst="wedgeRectCallout">
            <a:avLst>
              <a:gd name="adj1" fmla="val -16425"/>
              <a:gd name="adj2" fmla="val 10672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Layer II. Resource Infrastructure</a:t>
            </a:r>
          </a:p>
          <a:p>
            <a:r>
              <a:rPr lang="en-GB" dirty="0" smtClean="0"/>
              <a:t>The federation of Resource Centres, which </a:t>
            </a:r>
            <a:r>
              <a:rPr lang="en-GB" dirty="0"/>
              <a:t>are interconnected by the National Research and Education Networks (NRENs) and </a:t>
            </a:r>
            <a:r>
              <a:rPr lang="en-GB" dirty="0" smtClean="0"/>
              <a:t>GÉANT.</a:t>
            </a:r>
            <a:endParaRPr lang="en-GB" dirty="0"/>
          </a:p>
        </p:txBody>
      </p:sp>
      <p:sp>
        <p:nvSpPr>
          <p:cNvPr id="29" name="Rectangular Callout 28"/>
          <p:cNvSpPr/>
          <p:nvPr/>
        </p:nvSpPr>
        <p:spPr>
          <a:xfrm>
            <a:off x="5004047" y="4671138"/>
            <a:ext cx="3888433" cy="1422158"/>
          </a:xfrm>
          <a:prstGeom prst="wedgeRectCallout">
            <a:avLst>
              <a:gd name="adj1" fmla="val -36732"/>
              <a:gd name="adj2" fmla="val -960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Integrated Infrastructures:</a:t>
            </a:r>
            <a:endParaRPr lang="en-GB" dirty="0" smtClean="0"/>
          </a:p>
          <a:p>
            <a:r>
              <a:rPr lang="en-GB" dirty="0" smtClean="0"/>
              <a:t>operated </a:t>
            </a:r>
            <a:r>
              <a:rPr lang="en-GB" dirty="0"/>
              <a:t>by a non-EGI-InSPIRE partner but relying on EGI operational </a:t>
            </a:r>
            <a:r>
              <a:rPr lang="en-GB" dirty="0" smtClean="0"/>
              <a:t>services, e.g. Latin American and Caribbean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4770452" y="4293096"/>
            <a:ext cx="3617972" cy="1440160"/>
          </a:xfrm>
          <a:prstGeom prst="wedgeRectCallout">
            <a:avLst>
              <a:gd name="adj1" fmla="val -5552"/>
              <a:gd name="adj2" fmla="val -7812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bg1"/>
                </a:solidFill>
              </a:rPr>
              <a:t>Peer infrastructures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accessible </a:t>
            </a:r>
            <a:r>
              <a:rPr lang="en-GB" dirty="0">
                <a:solidFill>
                  <a:schemeClr val="bg1"/>
                </a:solidFill>
              </a:rPr>
              <a:t>to EGI users, but relying on own operational services, e.g. Open Science Grid (USA) 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1619672" y="116632"/>
            <a:ext cx="3744417" cy="1440160"/>
          </a:xfrm>
          <a:prstGeom prst="wedgeRectCallout">
            <a:avLst>
              <a:gd name="adj1" fmla="val -15071"/>
              <a:gd name="adj2" fmla="val 8303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Resource infrastructure Provider (RP)</a:t>
            </a:r>
          </a:p>
          <a:p>
            <a:r>
              <a:rPr lang="en-GB" dirty="0"/>
              <a:t>The legal organisation responsible for any matter that concerns the respective Resource Infrastructure</a:t>
            </a:r>
          </a:p>
        </p:txBody>
      </p:sp>
      <p:sp>
        <p:nvSpPr>
          <p:cNvPr id="28" name="Rectangular Callout 27"/>
          <p:cNvSpPr/>
          <p:nvPr/>
        </p:nvSpPr>
        <p:spPr>
          <a:xfrm>
            <a:off x="683568" y="44624"/>
            <a:ext cx="3024337" cy="1440160"/>
          </a:xfrm>
          <a:prstGeom prst="wedgeRectCallout">
            <a:avLst>
              <a:gd name="adj1" fmla="val -15071"/>
              <a:gd name="adj2" fmla="val 8303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EGI Participant</a:t>
            </a:r>
            <a:r>
              <a:rPr lang="en-GB" dirty="0" smtClean="0"/>
              <a:t>: National Grid Initiatives (NGIs),  European Intergovernmental Research Organisations (EIROs)</a:t>
            </a:r>
            <a:endParaRPr lang="en-GB" dirty="0"/>
          </a:p>
        </p:txBody>
      </p:sp>
      <p:sp>
        <p:nvSpPr>
          <p:cNvPr id="32" name="Rectangular Callout 31"/>
          <p:cNvSpPr/>
          <p:nvPr/>
        </p:nvSpPr>
        <p:spPr>
          <a:xfrm>
            <a:off x="5356644" y="476672"/>
            <a:ext cx="2895208" cy="1080120"/>
          </a:xfrm>
          <a:prstGeom prst="wedgeRect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Layer III.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EGI Resource Infrastructure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8" grpId="0" animBg="1"/>
      <p:bldP spid="26" grpId="0" animBg="1"/>
      <p:bldP spid="3" grpId="0" animBg="1"/>
      <p:bldP spid="3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28" grpId="0" animBg="1"/>
      <p:bldP spid="28" grpId="1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780456" y="5733256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1628056" y="5661248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3212232" y="3140968"/>
            <a:ext cx="2088232" cy="16561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-36512" y="3140968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07504" y="3284984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059832" y="3284984"/>
            <a:ext cx="2088232" cy="16561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403648" y="2132856"/>
            <a:ext cx="21242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a</a:t>
            </a:r>
            <a:r>
              <a:rPr lang="en-GB" dirty="0" smtClean="0"/>
              <a:t>nd partners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81202"/>
            <a:ext cx="720080" cy="59972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75656" y="5589240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</a:t>
            </a:r>
            <a:endParaRPr lang="en-GB" dirty="0"/>
          </a:p>
        </p:txBody>
      </p:sp>
      <p:sp>
        <p:nvSpPr>
          <p:cNvPr id="15" name="Bent Arrow 14"/>
          <p:cNvSpPr/>
          <p:nvPr/>
        </p:nvSpPr>
        <p:spPr>
          <a:xfrm rot="10800000" flipH="1">
            <a:off x="2348136" y="2852936"/>
            <a:ext cx="999728" cy="1242138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>
            <a:off x="2483768" y="4275094"/>
            <a:ext cx="936104" cy="1314146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276475" y="116632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dirty="0" smtClean="0"/>
              <a:t>EGI Service Infrastructure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1" y="1117193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</a:t>
            </a:r>
            <a:r>
              <a:rPr lang="en-GB" sz="2000" b="1" dirty="0"/>
              <a:t>service infrastructure</a:t>
            </a:r>
            <a:r>
              <a:rPr lang="en-GB" sz="2000" dirty="0"/>
              <a:t> enables secure,  </a:t>
            </a:r>
            <a:r>
              <a:rPr lang="en-GB" sz="2000" dirty="0" smtClean="0"/>
              <a:t>interoperable </a:t>
            </a:r>
            <a:r>
              <a:rPr lang="en-GB" sz="2000" dirty="0"/>
              <a:t>and reliable access </a:t>
            </a:r>
            <a:r>
              <a:rPr lang="en-GB" sz="2000" dirty="0" smtClean="0"/>
              <a:t>to distributed resources.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1772816"/>
            <a:ext cx="750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EGI services are provided </a:t>
            </a:r>
            <a:r>
              <a:rPr lang="en-GB" dirty="0">
                <a:solidFill>
                  <a:schemeClr val="accent1"/>
                </a:solidFill>
              </a:rPr>
              <a:t>locally</a:t>
            </a:r>
            <a:r>
              <a:rPr lang="en-GB" dirty="0"/>
              <a:t> by Operations Centres and </a:t>
            </a:r>
            <a:r>
              <a:rPr lang="en-GB" dirty="0">
                <a:solidFill>
                  <a:schemeClr val="accent1"/>
                </a:solidFill>
              </a:rPr>
              <a:t>globally</a:t>
            </a:r>
            <a:r>
              <a:rPr lang="en-GB" dirty="0"/>
              <a:t> by EGI.eu.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580112" y="3212976"/>
            <a:ext cx="3384376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AutoNum type="romanUcPeriod"/>
            </a:pPr>
            <a:r>
              <a:rPr lang="en-GB" dirty="0" smtClean="0">
                <a:solidFill>
                  <a:schemeClr val="tx1"/>
                </a:solidFill>
              </a:rPr>
              <a:t>Infrastructure Services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GB" dirty="0">
                <a:solidFill>
                  <a:schemeClr val="tx1"/>
                </a:solidFill>
                <a:sym typeface="Wingdings" pitchFamily="2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ools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80112" y="3933056"/>
            <a:ext cx="3384376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II. Technical Services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Grid middleware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80112" y="4653136"/>
            <a:ext cx="338437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III. Support Services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Helpdesk and Support Teams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80112" y="5373216"/>
            <a:ext cx="3384376" cy="792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IV. Human Services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" pitchFamily="2" charset="2"/>
              </a:rPr>
              <a:t>Service Level Management, security, documentation, coordination  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8065" y="2636912"/>
            <a:ext cx="216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Service categories:</a:t>
            </a:r>
            <a:endParaRPr lang="en-GB" sz="2000" b="1" dirty="0"/>
          </a:p>
        </p:txBody>
      </p:sp>
      <p:sp>
        <p:nvSpPr>
          <p:cNvPr id="33" name="Oval 32"/>
          <p:cNvSpPr/>
          <p:nvPr/>
        </p:nvSpPr>
        <p:spPr>
          <a:xfrm>
            <a:off x="115888" y="3293368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14" name="Bent Arrow 13"/>
          <p:cNvSpPr/>
          <p:nvPr/>
        </p:nvSpPr>
        <p:spPr>
          <a:xfrm rot="10800000">
            <a:off x="1619672" y="2852936"/>
            <a:ext cx="936104" cy="1242138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H="1">
            <a:off x="1619672" y="4293096"/>
            <a:ext cx="1008112" cy="1296144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9672" y="5117122"/>
            <a:ext cx="1716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Local Services</a:t>
            </a:r>
            <a:endParaRPr lang="en-GB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19672" y="2884874"/>
            <a:ext cx="1802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Global Services</a:t>
            </a:r>
            <a:endParaRPr lang="en-GB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8" grpId="0" animBg="1"/>
      <p:bldP spid="11" grpId="0" animBg="1"/>
      <p:bldP spid="15" grpId="0" animBg="1"/>
      <p:bldP spid="16" grpId="0" animBg="1"/>
      <p:bldP spid="21" grpId="0"/>
      <p:bldP spid="24" grpId="0" animBg="1"/>
      <p:bldP spid="25" grpId="0" animBg="1"/>
      <p:bldP spid="26" grpId="0" animBg="1"/>
      <p:bldP spid="27" grpId="0" animBg="1"/>
      <p:bldP spid="28" grpId="0"/>
      <p:bldP spid="14" grpId="0" animBg="1"/>
      <p:bldP spid="17" grpId="0" animBg="1"/>
      <p:bldP spid="2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Operational Level Agreements 1/2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19" y="2636912"/>
            <a:ext cx="4752528" cy="3564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1052736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dirty="0" smtClean="0">
                <a:solidFill>
                  <a:schemeClr val="accent1"/>
                </a:solidFill>
                <a:hlinkClick r:id="rId3"/>
              </a:rPr>
              <a:t>Resource Centre OLA </a:t>
            </a:r>
            <a:r>
              <a:rPr lang="en-GB" sz="3200" dirty="0" smtClean="0"/>
              <a:t>- </a:t>
            </a:r>
            <a:r>
              <a:rPr lang="en-GB" sz="2800" i="1" dirty="0" smtClean="0"/>
              <a:t>approved</a:t>
            </a:r>
            <a:endParaRPr lang="en-GB" sz="2800" i="1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>
                <a:solidFill>
                  <a:schemeClr val="accent1"/>
                </a:solidFill>
                <a:hlinkClick r:id="rId4"/>
              </a:rPr>
              <a:t>Resource Infrastructure Provider OLA</a:t>
            </a:r>
            <a:r>
              <a:rPr lang="en-GB" sz="3200" dirty="0" smtClean="0">
                <a:solidFill>
                  <a:schemeClr val="accent1"/>
                </a:solidFill>
              </a:rPr>
              <a:t> (Local Services) </a:t>
            </a:r>
            <a:r>
              <a:rPr lang="en-GB" sz="2800" dirty="0" smtClean="0"/>
              <a:t>– </a:t>
            </a:r>
            <a:r>
              <a:rPr lang="en-GB" sz="2800" i="1" dirty="0" smtClean="0"/>
              <a:t>in progress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EGI.eu OLA (Global Services) </a:t>
            </a:r>
            <a:r>
              <a:rPr lang="en-GB" sz="2800" dirty="0"/>
              <a:t>– </a:t>
            </a:r>
            <a:r>
              <a:rPr lang="en-GB" sz="2800" i="1" dirty="0" smtClean="0"/>
              <a:t>to be defined</a:t>
            </a: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Operational Level Agreements </a:t>
            </a:r>
            <a:r>
              <a:rPr lang="en-GB" sz="3600" dirty="0" smtClean="0"/>
              <a:t>2/2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040560"/>
          </a:xfrm>
        </p:spPr>
        <p:txBody>
          <a:bodyPr/>
          <a:lstStyle/>
          <a:p>
            <a:r>
              <a:rPr lang="en-GB" sz="3600" dirty="0" smtClean="0"/>
              <a:t>Parties</a:t>
            </a:r>
          </a:p>
          <a:p>
            <a:r>
              <a:rPr lang="en-GB" sz="3600" dirty="0" smtClean="0"/>
              <a:t>(Minimum set of ) services exchanged</a:t>
            </a:r>
          </a:p>
          <a:p>
            <a:r>
              <a:rPr lang="en-GB" sz="3600" dirty="0"/>
              <a:t>S</a:t>
            </a:r>
            <a:r>
              <a:rPr lang="en-GB" sz="3600" dirty="0" smtClean="0"/>
              <a:t>ervice hours</a:t>
            </a:r>
          </a:p>
          <a:p>
            <a:r>
              <a:rPr lang="en-GB" sz="3600" dirty="0" smtClean="0"/>
              <a:t>Metrics and the minimum service targets</a:t>
            </a:r>
          </a:p>
          <a:p>
            <a:r>
              <a:rPr lang="en-GB" sz="3600" dirty="0" smtClean="0"/>
              <a:t>The reporting period (where available)</a:t>
            </a:r>
          </a:p>
          <a:p>
            <a:r>
              <a:rPr lang="en-GB" sz="3600" dirty="0" smtClean="0"/>
              <a:t>Penalties (if defined)</a:t>
            </a:r>
          </a:p>
          <a:p>
            <a:pPr lvl="1"/>
            <a:r>
              <a:rPr lang="en-GB" sz="3200" dirty="0" smtClean="0"/>
              <a:t>suspension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egotiation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40560"/>
          </a:xfrm>
        </p:spPr>
        <p:txBody>
          <a:bodyPr/>
          <a:lstStyle/>
          <a:p>
            <a:r>
              <a:rPr lang="en-GB" sz="2400" dirty="0" smtClean="0"/>
              <a:t>The EGI OLAs can be </a:t>
            </a:r>
            <a:r>
              <a:rPr lang="en-GB" sz="2400" dirty="0" smtClean="0">
                <a:solidFill>
                  <a:schemeClr val="accent1"/>
                </a:solidFill>
              </a:rPr>
              <a:t>customised</a:t>
            </a:r>
            <a:r>
              <a:rPr lang="en-GB" sz="2400" dirty="0" smtClean="0"/>
              <a:t> by the Parties to meet local requirements, </a:t>
            </a:r>
            <a:r>
              <a:rPr lang="en-GB" sz="2400" dirty="0" smtClean="0">
                <a:solidFill>
                  <a:schemeClr val="accent1"/>
                </a:solidFill>
              </a:rPr>
              <a:t>consistency</a:t>
            </a:r>
            <a:r>
              <a:rPr lang="en-GB" sz="2400" dirty="0" smtClean="0"/>
              <a:t> must be ensured</a:t>
            </a:r>
          </a:p>
          <a:p>
            <a:r>
              <a:rPr lang="en-GB" sz="2400" dirty="0" smtClean="0"/>
              <a:t>All OLAs and their updates are approved by the </a:t>
            </a:r>
            <a:r>
              <a:rPr lang="en-GB" sz="2400" dirty="0" smtClean="0">
                <a:solidFill>
                  <a:schemeClr val="accent1"/>
                </a:solidFill>
              </a:rPr>
              <a:t>Operations Management Board (OMB)</a:t>
            </a:r>
          </a:p>
          <a:p>
            <a:r>
              <a:rPr lang="en-GB" sz="2400" dirty="0" smtClean="0"/>
              <a:t>Resource Centre OLA</a:t>
            </a:r>
          </a:p>
          <a:p>
            <a:pPr lvl="1"/>
            <a:r>
              <a:rPr lang="en-GB" sz="2000" dirty="0" smtClean="0"/>
              <a:t>Its acceptance (including the updates) is a </a:t>
            </a:r>
            <a:r>
              <a:rPr lang="en-GB" sz="2000" dirty="0" smtClean="0">
                <a:solidFill>
                  <a:schemeClr val="accent1"/>
                </a:solidFill>
              </a:rPr>
              <a:t>pre-requisite </a:t>
            </a:r>
            <a:r>
              <a:rPr lang="en-GB" sz="2000" dirty="0" smtClean="0"/>
              <a:t>for being a certified Resource Centre</a:t>
            </a:r>
          </a:p>
          <a:p>
            <a:pPr lvl="1"/>
            <a:r>
              <a:rPr lang="en-GB" sz="2000" dirty="0" smtClean="0"/>
              <a:t>The Resource Provider is responsible of handling the negotiation and to record the agreement</a:t>
            </a:r>
          </a:p>
          <a:p>
            <a:r>
              <a:rPr lang="en-GB" sz="2400" dirty="0" smtClean="0"/>
              <a:t>Resource Provider OLA</a:t>
            </a:r>
          </a:p>
          <a:p>
            <a:pPr lvl="1"/>
            <a:r>
              <a:rPr lang="en-GB" sz="2000" dirty="0" smtClean="0"/>
              <a:t>EGI participants: </a:t>
            </a:r>
          </a:p>
          <a:p>
            <a:pPr lvl="2"/>
            <a:r>
              <a:rPr lang="en-GB" sz="1600" dirty="0" smtClean="0"/>
              <a:t>discussion within the OMB, acceptance is a pre-requisite for integration</a:t>
            </a:r>
          </a:p>
          <a:p>
            <a:pPr lvl="1"/>
            <a:r>
              <a:rPr lang="en-GB" sz="2000" dirty="0" smtClean="0"/>
              <a:t>Others</a:t>
            </a:r>
            <a:r>
              <a:rPr lang="en-GB" sz="1800" dirty="0" smtClean="0"/>
              <a:t>: negotiation is part of the Resource Infrastructure Provider </a:t>
            </a:r>
            <a:r>
              <a:rPr lang="en-GB" sz="1800" dirty="0" err="1" smtClean="0"/>
              <a:t>MoU</a:t>
            </a:r>
            <a:r>
              <a:rPr lang="en-GB" sz="2400" dirty="0" smtClean="0"/>
              <a:t> 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Monitoring and Reporting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184576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1"/>
                </a:solidFill>
              </a:rPr>
              <a:t>Monitoring</a:t>
            </a:r>
          </a:p>
          <a:p>
            <a:pPr lvl="1"/>
            <a:r>
              <a:rPr lang="en-GB" sz="2400" dirty="0" smtClean="0"/>
              <a:t>All Resource Centre services are monitored</a:t>
            </a:r>
          </a:p>
          <a:p>
            <a:pPr lvl="1"/>
            <a:r>
              <a:rPr lang="en-GB" sz="2400" dirty="0" smtClean="0"/>
              <a:t>Monitoring of local and global service is in progress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Reporting</a:t>
            </a:r>
          </a:p>
          <a:p>
            <a:pPr lvl="1"/>
            <a:r>
              <a:rPr lang="en-GB" sz="2400" dirty="0" smtClean="0"/>
              <a:t>on a monthly/yearly basis depending on the metric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Follow-up</a:t>
            </a:r>
          </a:p>
          <a:p>
            <a:pPr lvl="1"/>
            <a:r>
              <a:rPr lang="en-GB" sz="2400" dirty="0" smtClean="0"/>
              <a:t>A central support team is responsible of identifying underperforming </a:t>
            </a:r>
            <a:r>
              <a:rPr lang="en-GB" sz="2400" dirty="0"/>
              <a:t>R</a:t>
            </a:r>
            <a:r>
              <a:rPr lang="en-GB" sz="2400" dirty="0" smtClean="0"/>
              <a:t>esource Centres, of collecting justifications and of performing suspension as needed</a:t>
            </a:r>
          </a:p>
          <a:p>
            <a:pPr lvl="1"/>
            <a:r>
              <a:rPr lang="en-GB" sz="2400" dirty="0" smtClean="0"/>
              <a:t>penalties for Resource Providers and EGI.eu to be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MDGS 2011, Bordeaux 29 August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3600" dirty="0" smtClean="0"/>
              <a:t>EGI Service Level </a:t>
            </a:r>
            <a:r>
              <a:rPr lang="en-GB" sz="3600" dirty="0" smtClean="0"/>
              <a:t>Agreements:</a:t>
            </a:r>
            <a:br>
              <a:rPr lang="en-GB" sz="3600" dirty="0" smtClean="0"/>
            </a:br>
            <a:r>
              <a:rPr lang="en-GB" sz="3600" dirty="0" smtClean="0"/>
              <a:t>Technology Providers</a:t>
            </a:r>
            <a:endParaRPr lang="en-GB" sz="36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6FF2-4A42-4568-B7C3-BD1D639236E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187624" y="4653136"/>
            <a:ext cx="6768752" cy="1656184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2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47664" y="5085184"/>
            <a:ext cx="1504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dirty="0"/>
              <a:t>Technology Providers</a:t>
            </a:r>
          </a:p>
        </p:txBody>
      </p:sp>
      <p:sp>
        <p:nvSpPr>
          <p:cNvPr id="33" name="Curved Down Arrow 32"/>
          <p:cNvSpPr/>
          <p:nvPr/>
        </p:nvSpPr>
        <p:spPr>
          <a:xfrm>
            <a:off x="2699792" y="4797152"/>
            <a:ext cx="3780008" cy="402775"/>
          </a:xfrm>
          <a:prstGeom prst="curvedDownArrow">
            <a:avLst>
              <a:gd name="adj1" fmla="val 25000"/>
              <a:gd name="adj2" fmla="val 89387"/>
              <a:gd name="adj3" fmla="val 5552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10800000">
            <a:off x="2490507" y="5678496"/>
            <a:ext cx="3879946" cy="486807"/>
          </a:xfrm>
          <a:prstGeom prst="curvedDownArrow">
            <a:avLst>
              <a:gd name="adj1" fmla="val 25000"/>
              <a:gd name="adj2" fmla="val 89387"/>
              <a:gd name="adj3" fmla="val 5552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2987824" y="5157192"/>
            <a:ext cx="2952328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MoUs</a:t>
            </a:r>
            <a:r>
              <a:rPr lang="en-GB" dirty="0"/>
              <a:t> &amp; SLAs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2160" y="5085184"/>
            <a:ext cx="18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dirty="0" smtClean="0"/>
              <a:t>New Technology Assessed</a:t>
            </a:r>
            <a:endParaRPr lang="en-GB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1188" y="1412776"/>
            <a:ext cx="7921252" cy="26642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Steering the EGI software evolution</a:t>
            </a:r>
          </a:p>
          <a:p>
            <a:pPr lvl="1"/>
            <a:r>
              <a:rPr lang="en-GB" sz="2000" dirty="0"/>
              <a:t>Publish the </a:t>
            </a:r>
            <a:r>
              <a:rPr lang="en-GB" sz="2000" dirty="0" smtClean="0"/>
              <a:t>Unified Middleware Distribution (UMD) Roadmap</a:t>
            </a:r>
            <a:endParaRPr lang="en-GB" sz="2000" dirty="0"/>
          </a:p>
          <a:p>
            <a:pPr lvl="1"/>
            <a:r>
              <a:rPr lang="en-GB" sz="2000" dirty="0" smtClean="0"/>
              <a:t>Collect and prioritise strategic requirements</a:t>
            </a:r>
          </a:p>
          <a:p>
            <a:pPr lvl="1"/>
            <a:r>
              <a:rPr lang="en-GB" sz="2000" dirty="0" smtClean="0"/>
              <a:t>Engage with external Technology Providers</a:t>
            </a:r>
          </a:p>
          <a:p>
            <a:r>
              <a:rPr lang="en-GB" sz="2400" dirty="0" smtClean="0"/>
              <a:t>Provision software for the EGI community</a:t>
            </a:r>
          </a:p>
          <a:p>
            <a:pPr lvl="1"/>
            <a:r>
              <a:rPr lang="en-GB" sz="2000" dirty="0" smtClean="0"/>
              <a:t>Ensure the quality of delivered software</a:t>
            </a:r>
          </a:p>
          <a:p>
            <a:pPr lvl="1"/>
            <a:r>
              <a:rPr lang="en-GB" sz="2000" dirty="0" smtClean="0"/>
              <a:t>Provide a software repository for UMD and other components</a:t>
            </a:r>
          </a:p>
          <a:p>
            <a:pPr lvl="1"/>
            <a:r>
              <a:rPr lang="en-GB" sz="2000" dirty="0" smtClean="0"/>
              <a:t>Provide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level support for the deployed middleware</a:t>
            </a:r>
          </a:p>
          <a:p>
            <a:pPr lvl="1"/>
            <a:endParaRPr lang="en-GB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1412776"/>
            <a:ext cx="7848872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chemeClr val="tx2">
                  <a:lumMod val="20000"/>
                  <a:lumOff val="80000"/>
                  <a:alpha val="50000"/>
                </a:schemeClr>
              </a:gs>
              <a:gs pos="100000">
                <a:schemeClr val="tx2">
                  <a:lumMod val="60000"/>
                  <a:lumOff val="40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5400000">
            <a:off x="7992380" y="1952836"/>
            <a:ext cx="1584176" cy="50405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rgbClr val="000000"/>
                </a:solidFill>
              </a:rPr>
              <a:t>MoU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1560" y="2996952"/>
            <a:ext cx="7848872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chemeClr val="accent2">
                  <a:lumMod val="20000"/>
                  <a:lumOff val="80000"/>
                  <a:alpha val="50000"/>
                </a:schemeClr>
              </a:gs>
              <a:gs pos="100000">
                <a:schemeClr val="accent2">
                  <a:lumMod val="60000"/>
                  <a:lumOff val="40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 rot="5400000">
            <a:off x="7992380" y="3537012"/>
            <a:ext cx="1584176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000000"/>
                </a:solidFill>
              </a:rPr>
              <a:t>SLA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MDGS 2011, Bordeaux 29 August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3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1473</TotalTime>
  <Words>1464</Words>
  <Application>Microsoft Office PowerPoint</Application>
  <PresentationFormat>On-screen Show (4:3)</PresentationFormat>
  <Paragraphs>304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EGI-InSPIRE-Slide-Template_v4-5</vt:lpstr>
      <vt:lpstr>On the EGI  Operational Level Agreement Framework</vt:lpstr>
      <vt:lpstr>Outline</vt:lpstr>
      <vt:lpstr>EGI Resource Infrastructure</vt:lpstr>
      <vt:lpstr>PowerPoint Presentation</vt:lpstr>
      <vt:lpstr>Operational Level Agreements 1/2</vt:lpstr>
      <vt:lpstr>Operational Level Agreements 2/2</vt:lpstr>
      <vt:lpstr>Negotiation</vt:lpstr>
      <vt:lpstr>Monitoring and Reporting</vt:lpstr>
      <vt:lpstr>EGI Service Level Agreements: Technology Providers</vt:lpstr>
      <vt:lpstr>EGI Service Level Agreements: users</vt:lpstr>
      <vt:lpstr>Business models</vt:lpstr>
      <vt:lpstr>The Way Ahead…</vt:lpstr>
      <vt:lpstr>NGI/EIRO Survey on Sustainability and BMs</vt:lpstr>
      <vt:lpstr>Who has (not) answered</vt:lpstr>
      <vt:lpstr>Survey Results and Analysis  https://documents.egi.eu/document/797</vt:lpstr>
      <vt:lpstr>Findings</vt:lpstr>
      <vt:lpstr>Findings</vt:lpstr>
      <vt:lpstr>Findings</vt:lpstr>
      <vt:lpstr>Next Steps</vt:lpstr>
      <vt:lpstr>Future work/OLAs</vt:lpstr>
      <vt:lpstr>Future work/business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EGI Operational Level Agreement Framework</dc:title>
  <dc:creator>Tiziana Ferrari</dc:creator>
  <cp:lastModifiedBy>Tiziana Ferrari</cp:lastModifiedBy>
  <cp:revision>29</cp:revision>
  <dcterms:created xsi:type="dcterms:W3CDTF">2011-08-28T21:05:06Z</dcterms:created>
  <dcterms:modified xsi:type="dcterms:W3CDTF">2011-09-20T12:54:36Z</dcterms:modified>
</cp:coreProperties>
</file>