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3" r:id="rId2"/>
    <p:sldMasterId id="2147483667" r:id="rId3"/>
  </p:sldMasterIdLst>
  <p:notesMasterIdLst>
    <p:notesMasterId r:id="rId8"/>
  </p:notesMasterIdLst>
  <p:sldIdLst>
    <p:sldId id="423" r:id="rId4"/>
    <p:sldId id="424" r:id="rId5"/>
    <p:sldId id="425" r:id="rId6"/>
    <p:sldId id="426"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gio Andreozzi" initials="" lastIdx="3" clrIdx="0"/>
  <p:cmAuthor id="1" name="Michel Dresche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9" autoAdjust="0"/>
    <p:restoredTop sz="99281" autoAdjust="0"/>
  </p:normalViewPr>
  <p:slideViewPr>
    <p:cSldViewPr>
      <p:cViewPr varScale="1">
        <p:scale>
          <a:sx n="69" d="100"/>
          <a:sy n="69" d="100"/>
        </p:scale>
        <p:origin x="-1320" y="-108"/>
      </p:cViewPr>
      <p:guideLst>
        <p:guide orient="horz" pos="2160"/>
        <p:guide pos="2880"/>
      </p:guideLst>
    </p:cSldViewPr>
  </p:slideViewPr>
  <p:outlineViewPr>
    <p:cViewPr>
      <p:scale>
        <a:sx n="33" d="100"/>
        <a:sy n="33" d="100"/>
      </p:scale>
      <p:origin x="42" y="31644"/>
    </p:cViewPr>
  </p:outlineViewPr>
  <p:notesTextViewPr>
    <p:cViewPr>
      <p:scale>
        <a:sx n="100" d="100"/>
        <a:sy n="100" d="100"/>
      </p:scale>
      <p:origin x="0" y="0"/>
    </p:cViewPr>
  </p:notesTextViewPr>
  <p:sorterViewPr>
    <p:cViewPr>
      <p:scale>
        <a:sx n="110" d="100"/>
        <a:sy n="11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99C0BA9-8270-461C-BA30-E325EBD4642F}" type="datetimeFigureOut">
              <a:rPr lang="en-US"/>
              <a:pPr>
                <a:defRPr/>
              </a:pPr>
              <a:t>9/19/2011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86FC97E-D4CA-4D5D-8F3D-BA3B2C598123}" type="slidenum">
              <a:rPr lang="en-US"/>
              <a:pPr>
                <a:defRPr/>
              </a:pPr>
              <a:t>‹#›</a:t>
            </a:fld>
            <a:endParaRPr lang="en-US"/>
          </a:p>
        </p:txBody>
      </p:sp>
    </p:spTree>
    <p:extLst>
      <p:ext uri="{BB962C8B-B14F-4D97-AF65-F5344CB8AC3E}">
        <p14:creationId xmlns:p14="http://schemas.microsoft.com/office/powerpoint/2010/main" xmlns="" val="33199693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fld id="{02F30AF2-B3AC-4C0D-ACCB-2B4716911F41}" type="slidenum">
              <a:rPr lang="en-GB" smtClean="0"/>
              <a:pPr eaLnBrk="1" fontAlgn="base" hangingPunct="1">
                <a:spcBef>
                  <a:spcPct val="0"/>
                </a:spcBef>
                <a:spcAft>
                  <a:spcPct val="0"/>
                </a:spcAft>
              </a:pPr>
              <a:t>1</a:t>
            </a:fld>
            <a:endParaRPr lang="en-GB"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Where to the NGIs fit in?</a:t>
            </a:r>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a:t>
            </a:fld>
            <a:endParaRPr lang="en-US"/>
          </a:p>
        </p:txBody>
      </p:sp>
    </p:spTree>
    <p:extLst>
      <p:ext uri="{BB962C8B-B14F-4D97-AF65-F5344CB8AC3E}">
        <p14:creationId xmlns="" xmlns:p14="http://schemas.microsoft.com/office/powerpoint/2010/main" val="14366439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3.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5" name="Text Box 2"/>
          <p:cNvSpPr txBox="1">
            <a:spLocks noChangeArrowheads="1"/>
          </p:cNvSpPr>
          <p:nvPr userDrawn="1"/>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6" name="Group 21"/>
          <p:cNvGrpSpPr>
            <a:grpSpLocks/>
          </p:cNvGrpSpPr>
          <p:nvPr userDrawn="1"/>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11" name="Text Box 12"/>
            <p:cNvSpPr txBox="1">
              <a:spLocks noChangeArrowheads="1"/>
            </p:cNvSpPr>
            <p:nvPr userDrawn="1"/>
          </p:nvSpPr>
          <p:spPr bwMode="auto">
            <a:xfrm>
              <a:off x="6551613" y="503238"/>
              <a:ext cx="2663825" cy="577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eaLnBrk="1" hangingPunct="1"/>
              <a:r>
                <a:rPr lang="en-GB" sz="3200" b="1">
                  <a:solidFill>
                    <a:srgbClr val="FFFFFF"/>
                  </a:solidFill>
                  <a:ea typeface="SimSun" pitchFamily="2" charset="-122"/>
                </a:rPr>
                <a:t>EGI-InSPIRE</a:t>
              </a:r>
            </a:p>
          </p:txBody>
        </p:sp>
      </p:grpSp>
      <p:pic>
        <p:nvPicPr>
          <p:cNvPr id="12" name="Picture 3"/>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pic>
        <p:nvPicPr>
          <p:cNvPr id="13" name="Picture 4"/>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4" name="Rectangle 17"/>
          <p:cNvSpPr>
            <a:spLocks noChangeArrowheads="1"/>
          </p:cNvSpPr>
          <p:nvPr userDrawn="1"/>
        </p:nvSpPr>
        <p:spPr bwMode="auto">
          <a:xfrm>
            <a:off x="7667625" y="6586538"/>
            <a:ext cx="14478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15" name="Rectangle 18"/>
          <p:cNvSpPr>
            <a:spLocks noChangeArrowheads="1"/>
          </p:cNvSpPr>
          <p:nvPr userDrawn="1"/>
        </p:nvSpPr>
        <p:spPr bwMode="auto">
          <a:xfrm>
            <a:off x="53975" y="6605588"/>
            <a:ext cx="22860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6" name="Date Placeholder 3"/>
          <p:cNvSpPr>
            <a:spLocks noGrp="1"/>
          </p:cNvSpPr>
          <p:nvPr>
            <p:ph type="dt" sz="half" idx="10"/>
          </p:nvPr>
        </p:nvSpPr>
        <p:spPr/>
        <p:txBody>
          <a:bodyPr/>
          <a:lstStyle>
            <a:lvl1pPr>
              <a:defRPr smtClean="0">
                <a:solidFill>
                  <a:schemeClr val="bg1"/>
                </a:solidFill>
                <a:latin typeface="Arial" pitchFamily="34" charset="0"/>
                <a:cs typeface="Arial" pitchFamily="34" charset="0"/>
              </a:defRPr>
            </a:lvl1pPr>
          </a:lstStyle>
          <a:p>
            <a:pPr>
              <a:defRPr/>
            </a:pPr>
            <a:fld id="{F797D46E-FE48-44A4-AD90-540913E2D176}" type="datetime1">
              <a:rPr lang="en-GB" smtClean="0"/>
              <a:pPr>
                <a:defRPr/>
              </a:pPr>
              <a:t>19/09/2011</a:t>
            </a:fld>
            <a:endParaRPr lang="en-US" dirty="0"/>
          </a:p>
        </p:txBody>
      </p:sp>
      <p:sp>
        <p:nvSpPr>
          <p:cNvPr id="18" name="Slide Number Placeholder 5"/>
          <p:cNvSpPr>
            <a:spLocks noGrp="1"/>
          </p:cNvSpPr>
          <p:nvPr>
            <p:ph type="sldNum" sz="quarter" idx="12"/>
          </p:nvPr>
        </p:nvSpPr>
        <p:spPr>
          <a:xfrm>
            <a:off x="6975475" y="6356350"/>
            <a:ext cx="2133600" cy="365125"/>
          </a:xfrm>
        </p:spPr>
        <p:txBody>
          <a:bodyPr/>
          <a:lstStyle>
            <a:lvl1pPr>
              <a:defRPr>
                <a:solidFill>
                  <a:schemeClr val="bg1"/>
                </a:solidFill>
                <a:latin typeface="Arial" pitchFamily="34" charset="0"/>
                <a:cs typeface="Arial" pitchFamily="34" charset="0"/>
              </a:defRPr>
            </a:lvl1pPr>
          </a:lstStyle>
          <a:p>
            <a:pPr>
              <a:defRPr/>
            </a:pPr>
            <a:fld id="{15715CC5-53A4-439F-A85F-0604235AB755}" type="slidenum">
              <a:rPr lang="en-US"/>
              <a:pPr>
                <a:defRPr/>
              </a:pPr>
              <a:t>‹#›</a:t>
            </a:fld>
            <a:endParaRPr lang="en-US" dirty="0"/>
          </a:p>
        </p:txBody>
      </p:sp>
    </p:spTree>
    <p:extLst>
      <p:ext uri="{BB962C8B-B14F-4D97-AF65-F5344CB8AC3E}">
        <p14:creationId xmlns:p14="http://schemas.microsoft.com/office/powerpoint/2010/main" xmlns="" val="3539581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61FFF59-8002-46C8-86C4-211EE22B39B7}" type="datetime1">
              <a:rPr lang="en-GB" smtClean="0"/>
              <a:pPr/>
              <a:t>19/09/2011</a:t>
            </a:fld>
            <a:endParaRPr lang="en-GB"/>
          </a:p>
        </p:txBody>
      </p:sp>
      <p:sp>
        <p:nvSpPr>
          <p:cNvPr id="5" name="Slide Number Placeholder 4"/>
          <p:cNvSpPr>
            <a:spLocks noGrp="1"/>
          </p:cNvSpPr>
          <p:nvPr>
            <p:ph type="sldNum" sz="quarter" idx="12"/>
          </p:nvPr>
        </p:nvSpPr>
        <p:spPr/>
        <p:txBody>
          <a:bodyPr/>
          <a:lstStyle/>
          <a:p>
            <a:fld id="{DF03BA7E-98DB-430E-AE39-8AE2A08777D6}" type="slidenum">
              <a:rPr lang="en-GB" smtClean="0"/>
              <a:pPr/>
              <a:t>‹#›</a:t>
            </a:fld>
            <a:endParaRPr lang="en-GB"/>
          </a:p>
        </p:txBody>
      </p:sp>
      <p:sp>
        <p:nvSpPr>
          <p:cNvPr id="6" name="Date Placeholder 3"/>
          <p:cNvSpPr txBox="1">
            <a:spLocks/>
          </p:cNvSpPr>
          <p:nvPr userDrawn="1"/>
        </p:nvSpPr>
        <p:spPr>
          <a:xfrm>
            <a:off x="3518520" y="6448251"/>
            <a:ext cx="2709664" cy="365125"/>
          </a:xfrm>
          <a:prstGeom prst="rect">
            <a:avLst/>
          </a:prstGeom>
        </p:spPr>
        <p:txBody>
          <a:bodyPr vert="horz" lIns="91440" tIns="45720" rIns="91440" bIns="45720" rtlCol="0" anchor="ctr"/>
          <a:lstStyle>
            <a:lvl1pPr>
              <a:defRPr smtClean="0">
                <a:solidFill>
                  <a:schemeClr val="bg1"/>
                </a:solidFill>
                <a:latin typeface="Arial" pitchFamily="34" charset="0"/>
                <a:cs typeface="Arial"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EGI Technical Forum 2011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http://tf2011.egi.eu </a:t>
            </a:r>
            <a:endParaRPr kumimoji="0" lang="en-US" sz="1200" b="0"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xmlns="" val="48825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CDE62C6-D1EF-4B99-989A-B9519A5E871F}" type="datetime1">
              <a:rPr lang="en-GB" smtClean="0"/>
              <a:pPr>
                <a:defRPr/>
              </a:pPr>
              <a:t>19/09/2011</a:t>
            </a:fld>
            <a:endParaRPr lang="en-US"/>
          </a:p>
        </p:txBody>
      </p:sp>
      <p:sp>
        <p:nvSpPr>
          <p:cNvPr id="6" name="Slide Number Placeholder 5"/>
          <p:cNvSpPr>
            <a:spLocks noGrp="1"/>
          </p:cNvSpPr>
          <p:nvPr>
            <p:ph type="sldNum" sz="quarter" idx="12"/>
          </p:nvPr>
        </p:nvSpPr>
        <p:spPr/>
        <p:txBody>
          <a:bodyPr/>
          <a:lstStyle>
            <a:lvl1pPr>
              <a:defRPr/>
            </a:lvl1pPr>
          </a:lstStyle>
          <a:p>
            <a:pPr>
              <a:defRPr/>
            </a:pPr>
            <a:fld id="{F35EAE03-69BD-4C08-B18E-8C9F5694E65D}" type="slidenum">
              <a:rPr lang="en-US"/>
              <a:pPr>
                <a:defRPr/>
              </a:pPr>
              <a:t>‹#›</a:t>
            </a:fld>
            <a:endParaRPr lang="en-US" dirty="0"/>
          </a:p>
        </p:txBody>
      </p:sp>
    </p:spTree>
    <p:extLst>
      <p:ext uri="{BB962C8B-B14F-4D97-AF65-F5344CB8AC3E}">
        <p14:creationId xmlns:p14="http://schemas.microsoft.com/office/powerpoint/2010/main" xmlns="" val="1163745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D070CC5-E9F9-4C4F-9E6E-CE4C8550E4EA}" type="datetime1">
              <a:rPr lang="en-GB" smtClean="0"/>
              <a:pPr>
                <a:defRPr/>
              </a:pPr>
              <a:t>19/09/2011</a:t>
            </a:fld>
            <a:endParaRPr lang="en-US"/>
          </a:p>
        </p:txBody>
      </p:sp>
      <p:sp>
        <p:nvSpPr>
          <p:cNvPr id="5" name="Slide Number Placeholder 5"/>
          <p:cNvSpPr>
            <a:spLocks noGrp="1"/>
          </p:cNvSpPr>
          <p:nvPr>
            <p:ph type="sldNum" sz="quarter" idx="12"/>
          </p:nvPr>
        </p:nvSpPr>
        <p:spPr/>
        <p:txBody>
          <a:bodyPr/>
          <a:lstStyle>
            <a:lvl1pPr>
              <a:defRPr/>
            </a:lvl1pPr>
          </a:lstStyle>
          <a:p>
            <a:pPr>
              <a:defRPr/>
            </a:pPr>
            <a:fld id="{1D53C9E4-42E2-402A-B0B1-17451789FE1F}" type="slidenum">
              <a:rPr lang="en-US"/>
              <a:pPr>
                <a:defRPr/>
              </a:pPr>
              <a:t>‹#›</a:t>
            </a:fld>
            <a:endParaRPr lang="en-US" dirty="0"/>
          </a:p>
        </p:txBody>
      </p:sp>
    </p:spTree>
    <p:extLst>
      <p:ext uri="{BB962C8B-B14F-4D97-AF65-F5344CB8AC3E}">
        <p14:creationId xmlns:p14="http://schemas.microsoft.com/office/powerpoint/2010/main" xmlns="" val="724594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pic>
        <p:nvPicPr>
          <p:cNvPr id="13"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fld id="{05CEFB69-3A1A-40F9-A725-6A056CDB5DB5}" type="datetime1">
              <a:rPr lang="en-GB" smtClean="0"/>
              <a:pPr>
                <a:defRPr/>
              </a:pPr>
              <a:t>19/09/2011</a:t>
            </a:fld>
            <a:endParaRPr lang="en-US" dirty="0"/>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pPr>
              <a:defRPr/>
            </a:pPr>
            <a:r>
              <a:rPr lang="en-GB" smtClean="0"/>
              <a:t>EGI Life Sciences - May 2011</a:t>
            </a: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15715CC5-53A4-439F-A85F-0604235AB755}" type="slidenum">
              <a:rPr lang="en-US" smtClean="0"/>
              <a:pPr>
                <a:defRPr/>
              </a:pPr>
              <a:t>‹#›</a:t>
            </a:fld>
            <a:endParaRPr lang="en-US" dirty="0"/>
          </a:p>
        </p:txBody>
      </p:sp>
      <p:pic>
        <p:nvPicPr>
          <p:cNvPr id="19" name="Picture 1"/>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20" name="Text Box 2"/>
          <p:cNvSpPr txBox="1">
            <a:spLocks noChangeArrowheads="1"/>
          </p:cNvSpPr>
          <p:nvPr userDrawn="1"/>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21" name="Group 21"/>
          <p:cNvGrpSpPr>
            <a:grpSpLocks/>
          </p:cNvGrpSpPr>
          <p:nvPr userDrawn="1"/>
        </p:nvGrpSpPr>
        <p:grpSpPr bwMode="auto">
          <a:xfrm>
            <a:off x="0" y="0"/>
            <a:ext cx="9215438" cy="1081088"/>
            <a:chOff x="-1" y="0"/>
            <a:chExt cx="9215439" cy="1081088"/>
          </a:xfrm>
        </p:grpSpPr>
        <p:sp>
          <p:nvSpPr>
            <p:cNvPr id="22"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23" name="Picture 5"/>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24"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25"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26" name="Text Box 12"/>
            <p:cNvSpPr txBox="1">
              <a:spLocks noChangeArrowheads="1"/>
            </p:cNvSpPr>
            <p:nvPr userDrawn="1"/>
          </p:nvSpPr>
          <p:spPr bwMode="auto">
            <a:xfrm>
              <a:off x="6551613" y="503238"/>
              <a:ext cx="2663825" cy="577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eaLnBrk="1" hangingPunct="1"/>
              <a:r>
                <a:rPr lang="en-GB" sz="3200" b="1">
                  <a:solidFill>
                    <a:srgbClr val="FFFFFF"/>
                  </a:solidFill>
                  <a:ea typeface="SimSun" pitchFamily="2" charset="-122"/>
                </a:rPr>
                <a:t>EGI-InSPIRE</a:t>
              </a:r>
            </a:p>
          </p:txBody>
        </p:sp>
      </p:grpSp>
      <p:pic>
        <p:nvPicPr>
          <p:cNvPr id="27" name="Picture 3"/>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pic>
        <p:nvPicPr>
          <p:cNvPr id="28" name="Picture 4"/>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29" name="Rectangle 17"/>
          <p:cNvSpPr>
            <a:spLocks noChangeArrowheads="1"/>
          </p:cNvSpPr>
          <p:nvPr userDrawn="1"/>
        </p:nvSpPr>
        <p:spPr bwMode="auto">
          <a:xfrm>
            <a:off x="7667625" y="6586538"/>
            <a:ext cx="14478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30" name="Rectangle 18"/>
          <p:cNvSpPr>
            <a:spLocks noChangeArrowheads="1"/>
          </p:cNvSpPr>
          <p:nvPr userDrawn="1"/>
        </p:nvSpPr>
        <p:spPr bwMode="auto">
          <a:xfrm>
            <a:off x="53975" y="6605588"/>
            <a:ext cx="22860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Tree>
    <p:extLst>
      <p:ext uri="{BB962C8B-B14F-4D97-AF65-F5344CB8AC3E}">
        <p14:creationId xmlns:p14="http://schemas.microsoft.com/office/powerpoint/2010/main" xmlns="" val="2296410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FF7A3A6-4ECE-4A33-8B95-A9F524F2275D}" type="datetime1">
              <a:rPr lang="en-GB" smtClean="0"/>
              <a:pPr>
                <a:defRPr/>
              </a:pPr>
              <a:t>19/09/2011</a:t>
            </a:fld>
            <a:endParaRPr lang="en-US"/>
          </a:p>
        </p:txBody>
      </p:sp>
      <p:sp>
        <p:nvSpPr>
          <p:cNvPr id="6" name="Slide Number Placeholder 5"/>
          <p:cNvSpPr>
            <a:spLocks noGrp="1"/>
          </p:cNvSpPr>
          <p:nvPr>
            <p:ph type="sldNum" sz="quarter" idx="12"/>
          </p:nvPr>
        </p:nvSpPr>
        <p:spPr/>
        <p:txBody>
          <a:bodyPr/>
          <a:lstStyle>
            <a:lvl1pPr>
              <a:defRPr/>
            </a:lvl1pPr>
          </a:lstStyle>
          <a:p>
            <a:pPr>
              <a:defRPr/>
            </a:pPr>
            <a:fld id="{F35EAE03-69BD-4C08-B18E-8C9F5694E65D}" type="slidenum">
              <a:rPr lang="en-US" smtClean="0"/>
              <a:pPr>
                <a:defRPr/>
              </a:pPr>
              <a:t>‹#›</a:t>
            </a:fld>
            <a:endParaRPr lang="en-US" dirty="0"/>
          </a:p>
        </p:txBody>
      </p:sp>
    </p:spTree>
    <p:extLst>
      <p:ext uri="{BB962C8B-B14F-4D97-AF65-F5344CB8AC3E}">
        <p14:creationId xmlns:p14="http://schemas.microsoft.com/office/powerpoint/2010/main" xmlns="" val="2238490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62C8EB56-51B2-4437-9BE3-4E42C28E0E2C}" type="datetime1">
              <a:rPr lang="en-GB" smtClean="0"/>
              <a:pPr>
                <a:defRPr/>
              </a:pPr>
              <a:t>19/09/2011</a:t>
            </a:fld>
            <a:endParaRPr lang="en-US"/>
          </a:p>
        </p:txBody>
      </p:sp>
      <p:sp>
        <p:nvSpPr>
          <p:cNvPr id="5" name="Slide Number Placeholder 4"/>
          <p:cNvSpPr>
            <a:spLocks noGrp="1"/>
          </p:cNvSpPr>
          <p:nvPr>
            <p:ph type="sldNum" sz="quarter" idx="12"/>
          </p:nvPr>
        </p:nvSpPr>
        <p:spPr/>
        <p:txBody>
          <a:bodyPr/>
          <a:lstStyle/>
          <a:p>
            <a:pPr>
              <a:defRPr/>
            </a:pPr>
            <a:fld id="{1D53C9E4-42E2-402A-B0B1-17451789FE1F}" type="slidenum">
              <a:rPr lang="en-US" smtClean="0"/>
              <a:pPr>
                <a:defRPr/>
              </a:pPr>
              <a:t>‹#›</a:t>
            </a:fld>
            <a:endParaRPr lang="en-US" dirty="0"/>
          </a:p>
        </p:txBody>
      </p:sp>
    </p:spTree>
    <p:extLst>
      <p:ext uri="{BB962C8B-B14F-4D97-AF65-F5344CB8AC3E}">
        <p14:creationId xmlns:p14="http://schemas.microsoft.com/office/powerpoint/2010/main" xmlns="" val="2277632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pic>
        <p:nvPicPr>
          <p:cNvPr id="13"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fld id="{FB0A0A1B-C4C1-4A44-A1B4-F234FFA1D13E}" type="datetime1">
              <a:rPr lang="en-GB" smtClean="0"/>
              <a:pPr>
                <a:defRPr/>
              </a:pPr>
              <a:t>19/09/2011</a:t>
            </a:fld>
            <a:endParaRPr lang="en-US" dirty="0"/>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15715CC5-53A4-439F-A85F-0604235AB755}" type="slidenum">
              <a:rPr lang="en-US" smtClean="0"/>
              <a:pPr>
                <a:defRPr/>
              </a:pPr>
              <a:t>‹#›</a:t>
            </a:fld>
            <a:endParaRPr lang="en-US" dirty="0"/>
          </a:p>
        </p:txBody>
      </p:sp>
      <p:sp>
        <p:nvSpPr>
          <p:cNvPr id="19" name="Date Placeholder 3"/>
          <p:cNvSpPr txBox="1">
            <a:spLocks/>
          </p:cNvSpPr>
          <p:nvPr userDrawn="1"/>
        </p:nvSpPr>
        <p:spPr>
          <a:xfrm>
            <a:off x="3518520" y="6448251"/>
            <a:ext cx="2709664" cy="365125"/>
          </a:xfrm>
          <a:prstGeom prst="rect">
            <a:avLst/>
          </a:prstGeom>
        </p:spPr>
        <p:txBody>
          <a:bodyPr vert="horz" lIns="91440" tIns="45720" rIns="91440" bIns="45720" rtlCol="0" anchor="ctr"/>
          <a:lstStyle>
            <a:lvl1pPr>
              <a:defRPr smtClean="0">
                <a:solidFill>
                  <a:schemeClr val="bg1"/>
                </a:solidFill>
                <a:latin typeface="Arial" pitchFamily="34" charset="0"/>
                <a:cs typeface="Arial"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EGI Technical Forum 2011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http://tf2011.egi.eu </a:t>
            </a:r>
            <a:endParaRPr kumimoji="0" lang="en-US" sz="1200" b="0"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xmlns="" val="2296410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73C8DB4-B70D-4CC6-8334-FBF47B8B0DDA}" type="datetime1">
              <a:rPr lang="en-GB" smtClean="0"/>
              <a:pPr>
                <a:defRPr/>
              </a:pPr>
              <a:t>19/09/2011</a:t>
            </a:fld>
            <a:endParaRPr lang="en-US"/>
          </a:p>
        </p:txBody>
      </p:sp>
      <p:sp>
        <p:nvSpPr>
          <p:cNvPr id="6" name="Slide Number Placeholder 5"/>
          <p:cNvSpPr>
            <a:spLocks noGrp="1"/>
          </p:cNvSpPr>
          <p:nvPr>
            <p:ph type="sldNum" sz="quarter" idx="12"/>
          </p:nvPr>
        </p:nvSpPr>
        <p:spPr/>
        <p:txBody>
          <a:bodyPr/>
          <a:lstStyle>
            <a:lvl1pPr>
              <a:defRPr/>
            </a:lvl1pPr>
          </a:lstStyle>
          <a:p>
            <a:pPr>
              <a:defRPr/>
            </a:pPr>
            <a:fld id="{F35EAE03-69BD-4C08-B18E-8C9F5694E65D}" type="slidenum">
              <a:rPr lang="en-US" smtClean="0"/>
              <a:pPr>
                <a:defRPr/>
              </a:pPr>
              <a:t>‹#›</a:t>
            </a:fld>
            <a:endParaRPr lang="en-US" dirty="0"/>
          </a:p>
        </p:txBody>
      </p:sp>
      <p:sp>
        <p:nvSpPr>
          <p:cNvPr id="7" name="Date Placeholder 3"/>
          <p:cNvSpPr txBox="1">
            <a:spLocks/>
          </p:cNvSpPr>
          <p:nvPr userDrawn="1"/>
        </p:nvSpPr>
        <p:spPr>
          <a:xfrm>
            <a:off x="3518520" y="6448251"/>
            <a:ext cx="2709664" cy="365125"/>
          </a:xfrm>
          <a:prstGeom prst="rect">
            <a:avLst/>
          </a:prstGeom>
        </p:spPr>
        <p:txBody>
          <a:bodyPr vert="horz" lIns="91440" tIns="45720" rIns="91440" bIns="45720" rtlCol="0" anchor="ctr"/>
          <a:lstStyle>
            <a:lvl1pPr>
              <a:defRPr smtClean="0">
                <a:solidFill>
                  <a:schemeClr val="bg1"/>
                </a:solidFill>
                <a:latin typeface="Arial" pitchFamily="34" charset="0"/>
                <a:cs typeface="Arial"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EGI Technical Forum 2011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http://tf2011.egi.eu </a:t>
            </a:r>
            <a:endParaRPr kumimoji="0" lang="en-US" sz="1200" b="0"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xmlns="" val="2238490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7D9978D5-D72A-4623-A9C8-7EA007951FE5}" type="datetime1">
              <a:rPr lang="en-GB" smtClean="0"/>
              <a:pPr>
                <a:defRPr/>
              </a:pPr>
              <a:t>19/09/2011</a:t>
            </a:fld>
            <a:endParaRPr lang="en-US"/>
          </a:p>
        </p:txBody>
      </p:sp>
      <p:sp>
        <p:nvSpPr>
          <p:cNvPr id="5" name="Slide Number Placeholder 4"/>
          <p:cNvSpPr>
            <a:spLocks noGrp="1"/>
          </p:cNvSpPr>
          <p:nvPr>
            <p:ph type="sldNum" sz="quarter" idx="12"/>
          </p:nvPr>
        </p:nvSpPr>
        <p:spPr/>
        <p:txBody>
          <a:bodyPr/>
          <a:lstStyle/>
          <a:p>
            <a:pPr>
              <a:defRPr/>
            </a:pPr>
            <a:fld id="{1D53C9E4-42E2-402A-B0B1-17451789FE1F}" type="slidenum">
              <a:rPr lang="en-US" smtClean="0"/>
              <a:pPr>
                <a:defRPr/>
              </a:pPr>
              <a:t>‹#›</a:t>
            </a:fld>
            <a:endParaRPr lang="en-US" dirty="0"/>
          </a:p>
        </p:txBody>
      </p:sp>
      <p:sp>
        <p:nvSpPr>
          <p:cNvPr id="6" name="Date Placeholder 3"/>
          <p:cNvSpPr txBox="1">
            <a:spLocks/>
          </p:cNvSpPr>
          <p:nvPr userDrawn="1"/>
        </p:nvSpPr>
        <p:spPr>
          <a:xfrm>
            <a:off x="3518520" y="6448251"/>
            <a:ext cx="2709664" cy="365125"/>
          </a:xfrm>
          <a:prstGeom prst="rect">
            <a:avLst/>
          </a:prstGeom>
        </p:spPr>
        <p:txBody>
          <a:bodyPr vert="horz" lIns="91440" tIns="45720" rIns="91440" bIns="45720" rtlCol="0" anchor="ctr"/>
          <a:lstStyle>
            <a:lvl1pPr>
              <a:defRPr smtClean="0">
                <a:solidFill>
                  <a:schemeClr val="bg1"/>
                </a:solidFill>
                <a:latin typeface="Arial" pitchFamily="34" charset="0"/>
                <a:cs typeface="Arial"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EGI Technical Forum 2011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http://tf2011.egi.eu </a:t>
            </a:r>
            <a:endParaRPr kumimoji="0" lang="en-US" sz="1200" b="0"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xmlns="" val="22776320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theme" Target="../theme/theme3.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1036" name="Picture 5"/>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38"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dirty="0" smtClean="0">
                <a:solidFill>
                  <a:schemeClr val="bg1"/>
                </a:solidFill>
                <a:latin typeface="Arial" pitchFamily="34" charset="0"/>
                <a:cs typeface="Arial" pitchFamily="34" charset="0"/>
              </a:defRPr>
            </a:lvl1pPr>
          </a:lstStyle>
          <a:p>
            <a:pPr>
              <a:defRPr/>
            </a:pPr>
            <a:fld id="{193306D1-B4EE-4158-A0CE-5BE46619B428}" type="datetime1">
              <a:rPr lang="en-GB" smtClean="0"/>
              <a:pPr>
                <a:defRPr/>
              </a:pPr>
              <a:t>19/09/2011</a:t>
            </a:fld>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52F56AE5-EB24-4633-A586-FC60E5A6913F}" type="slidenum">
              <a:rPr lang="en-US"/>
              <a:pPr>
                <a:defRPr/>
              </a:pPr>
              <a:t>‹#›</a:t>
            </a:fld>
            <a:endParaRPr lang="en-US" dirty="0"/>
          </a:p>
        </p:txBody>
      </p:sp>
      <p:sp>
        <p:nvSpPr>
          <p:cNvPr id="1033"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1034"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Tree>
  </p:cSld>
  <p:clrMap bg1="lt1" tx1="dk1" bg2="lt2" tx2="dk2" accent1="accent1" accent2="accent2" accent3="accent3" accent4="accent4" accent5="accent5" accent6="accent6" hlink="hlink" folHlink="folHlink"/>
  <p:sldLayoutIdLst>
    <p:sldLayoutId id="2147483662" r:id="rId1"/>
    <p:sldLayoutId id="2147483660" r:id="rId2"/>
    <p:sldLayoutId id="2147483661" r:id="rId3"/>
  </p:sldLayoutIdLst>
  <p:hf hdr="0"/>
  <p:txStyles>
    <p:titleStyle>
      <a:lvl1pPr algn="ctr" rtl="0" eaLnBrk="0" fontAlgn="base" hangingPunct="0">
        <a:spcBef>
          <a:spcPct val="0"/>
        </a:spcBef>
        <a:spcAft>
          <a:spcPct val="0"/>
        </a:spcAft>
        <a:defRPr sz="4400" kern="12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bg1"/>
          </a:solidFill>
          <a:latin typeface="Arial" pitchFamily="34" charset="0"/>
          <a:cs typeface="Arial" pitchFamily="34" charset="0"/>
        </a:defRPr>
      </a:lvl2pPr>
      <a:lvl3pPr algn="ctr" rtl="0" eaLnBrk="0" fontAlgn="base" hangingPunct="0">
        <a:spcBef>
          <a:spcPct val="0"/>
        </a:spcBef>
        <a:spcAft>
          <a:spcPct val="0"/>
        </a:spcAft>
        <a:defRPr sz="4400">
          <a:solidFill>
            <a:schemeClr val="bg1"/>
          </a:solidFill>
          <a:latin typeface="Arial" pitchFamily="34" charset="0"/>
          <a:cs typeface="Arial" pitchFamily="34" charset="0"/>
        </a:defRPr>
      </a:lvl3pPr>
      <a:lvl4pPr algn="ctr" rtl="0" eaLnBrk="0" fontAlgn="base" hangingPunct="0">
        <a:spcBef>
          <a:spcPct val="0"/>
        </a:spcBef>
        <a:spcAft>
          <a:spcPct val="0"/>
        </a:spcAft>
        <a:defRPr sz="4400">
          <a:solidFill>
            <a:schemeClr val="bg1"/>
          </a:solidFill>
          <a:latin typeface="Arial" pitchFamily="34" charset="0"/>
          <a:cs typeface="Arial" pitchFamily="34" charset="0"/>
        </a:defRPr>
      </a:lvl4pPr>
      <a:lvl5pPr algn="ctr" rtl="0" eaLnBrk="0" fontAlgn="base" hangingPunct="0">
        <a:spcBef>
          <a:spcPct val="0"/>
        </a:spcBef>
        <a:spcAft>
          <a:spcPct val="0"/>
        </a:spcAft>
        <a:defRPr sz="4400">
          <a:solidFill>
            <a:schemeClr val="bg1"/>
          </a:solidFill>
          <a:latin typeface="Arial" pitchFamily="34" charset="0"/>
          <a:cs typeface="Arial" pitchFamily="34" charset="0"/>
        </a:defRPr>
      </a:lvl5pPr>
      <a:lvl6pPr marL="457200" algn="ctr" rtl="0" fontAlgn="base">
        <a:spcBef>
          <a:spcPct val="0"/>
        </a:spcBef>
        <a:spcAft>
          <a:spcPct val="0"/>
        </a:spcAft>
        <a:defRPr sz="4400">
          <a:solidFill>
            <a:schemeClr val="bg1"/>
          </a:solidFill>
          <a:latin typeface="Arial" pitchFamily="34" charset="0"/>
          <a:cs typeface="Arial" pitchFamily="34" charset="0"/>
        </a:defRPr>
      </a:lvl6pPr>
      <a:lvl7pPr marL="914400" algn="ctr" rtl="0" fontAlgn="base">
        <a:spcBef>
          <a:spcPct val="0"/>
        </a:spcBef>
        <a:spcAft>
          <a:spcPct val="0"/>
        </a:spcAft>
        <a:defRPr sz="4400">
          <a:solidFill>
            <a:schemeClr val="bg1"/>
          </a:solidFill>
          <a:latin typeface="Arial" pitchFamily="34" charset="0"/>
          <a:cs typeface="Arial" pitchFamily="34" charset="0"/>
        </a:defRPr>
      </a:lvl7pPr>
      <a:lvl8pPr marL="1371600" algn="ctr" rtl="0" fontAlgn="base">
        <a:spcBef>
          <a:spcPct val="0"/>
        </a:spcBef>
        <a:spcAft>
          <a:spcPct val="0"/>
        </a:spcAft>
        <a:defRPr sz="4400">
          <a:solidFill>
            <a:schemeClr val="bg1"/>
          </a:solidFill>
          <a:latin typeface="Arial" pitchFamily="34" charset="0"/>
          <a:cs typeface="Arial" pitchFamily="34" charset="0"/>
        </a:defRPr>
      </a:lvl8pPr>
      <a:lvl9pPr marL="1828800" algn="ctr" rtl="0" fontAlgn="base">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fld id="{745F0523-ED96-41FF-B10D-24B87089AAC0}" type="datetime1">
              <a:rPr lang="en-GB" smtClean="0"/>
              <a:pPr>
                <a:defRPr/>
              </a:pPr>
              <a:t>19/09/2011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r>
              <a:rPr lang="en-GB" smtClean="0"/>
              <a:t>EGI Life Sciences - May 2011</a:t>
            </a: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52F56AE5-EB24-4633-A586-FC60E5A6913F}" type="slidenum">
              <a:rPr lang="en-US" smtClean="0"/>
              <a:pPr>
                <a:defRPr/>
              </a:pPr>
              <a:t>‹#›</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17"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18" name="Group 12"/>
          <p:cNvGrpSpPr>
            <a:grpSpLocks/>
          </p:cNvGrpSpPr>
          <p:nvPr/>
        </p:nvGrpSpPr>
        <p:grpSpPr bwMode="auto">
          <a:xfrm>
            <a:off x="0" y="0"/>
            <a:ext cx="9144000" cy="1044575"/>
            <a:chOff x="-1" y="0"/>
            <a:chExt cx="9144001" cy="1044575"/>
          </a:xfrm>
        </p:grpSpPr>
        <p:sp>
          <p:nvSpPr>
            <p:cNvPr id="19"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20" name="Picture 5"/>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21"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22"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23"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24"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hf hdr="0"/>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6" cstate="print">
              <a:extLst>
                <a:ext uri="{28A0092B-C50C-407E-A947-70E740481C1C}">
                  <a14:useLocalDpi xmlns:a14="http://schemas.microsoft.com/office/drawing/2010/main" xmlns=""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fld id="{A3792988-DDA9-4FE9-9344-81D3F27A3F97}" type="datetime1">
              <a:rPr lang="en-GB" smtClean="0"/>
              <a:pPr>
                <a:defRPr/>
              </a:pPr>
              <a:t>19/09/2011</a:t>
            </a:fld>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52F56AE5-EB24-4633-A586-FC60E5A6913F}" type="slidenum">
              <a:rPr lang="en-US" smtClean="0"/>
              <a:pPr>
                <a:defRPr/>
              </a:pPr>
              <a:t>‹#›</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17" name="Date Placeholder 3"/>
          <p:cNvSpPr txBox="1">
            <a:spLocks/>
          </p:cNvSpPr>
          <p:nvPr userDrawn="1"/>
        </p:nvSpPr>
        <p:spPr>
          <a:xfrm>
            <a:off x="3518520" y="6448251"/>
            <a:ext cx="2709664" cy="365125"/>
          </a:xfrm>
          <a:prstGeom prst="rect">
            <a:avLst/>
          </a:prstGeom>
        </p:spPr>
        <p:txBody>
          <a:bodyPr vert="horz" lIns="91440" tIns="45720" rIns="91440" bIns="45720" rtlCol="0" anchor="ctr"/>
          <a:lstStyle>
            <a:lvl1pPr>
              <a:defRPr smtClean="0">
                <a:solidFill>
                  <a:schemeClr val="bg1"/>
                </a:solidFill>
                <a:latin typeface="Arial" pitchFamily="34" charset="0"/>
                <a:cs typeface="Arial"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EGI Technical Forum 2011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http://tf2011.egi.eu </a:t>
            </a:r>
            <a:endParaRPr kumimoji="0" lang="en-US" sz="1200" b="0"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Lst>
  <p:hf hdr="0"/>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ucst@egi.eu"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475656" y="1412776"/>
            <a:ext cx="7668344" cy="2450703"/>
          </a:xfrm>
        </p:spPr>
        <p:txBody>
          <a:bodyPr/>
          <a:lstStyle/>
          <a:p>
            <a:r>
              <a:rPr lang="en-GB" dirty="0" smtClean="0"/>
              <a:t>Data Management Workshop</a:t>
            </a:r>
          </a:p>
        </p:txBody>
      </p:sp>
      <p:sp>
        <p:nvSpPr>
          <p:cNvPr id="3076" name="Date Placeholder 4"/>
          <p:cNvSpPr>
            <a:spLocks noGrp="1"/>
          </p:cNvSpPr>
          <p:nvPr>
            <p:ph type="dt" sz="half"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2A79CEE8-73BE-4A9D-9D9C-35F056CEE5FF}" type="datetime1">
              <a:rPr lang="en-GB" smtClean="0">
                <a:solidFill>
                  <a:schemeClr val="bg1"/>
                </a:solidFill>
              </a:rPr>
              <a:pPr fontAlgn="base">
                <a:spcBef>
                  <a:spcPct val="0"/>
                </a:spcBef>
                <a:spcAft>
                  <a:spcPct val="0"/>
                </a:spcAft>
              </a:pPr>
              <a:t>19/09/2011</a:t>
            </a:fld>
            <a:endParaRPr lang="en-US" dirty="0">
              <a:solidFill>
                <a:schemeClr val="bg1"/>
              </a:solidFill>
            </a:endParaRPr>
          </a:p>
        </p:txBody>
      </p:sp>
      <p:sp>
        <p:nvSpPr>
          <p:cNvPr id="3078" name="Slide Number Placeholder 6"/>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18574633-1977-4342-8111-E3D962A32562}" type="slidenum">
              <a:rPr lang="fi-FI" smtClean="0">
                <a:solidFill>
                  <a:schemeClr val="bg1"/>
                </a:solidFill>
              </a:rPr>
              <a:pPr fontAlgn="base">
                <a:spcBef>
                  <a:spcPct val="0"/>
                </a:spcBef>
                <a:spcAft>
                  <a:spcPct val="0"/>
                </a:spcAft>
              </a:pPr>
              <a:t>1</a:t>
            </a:fld>
            <a:endParaRPr lang="fi-FI" smtClean="0">
              <a:solidFill>
                <a:schemeClr val="bg1"/>
              </a:solidFill>
            </a:endParaRPr>
          </a:p>
        </p:txBody>
      </p:sp>
      <p:sp>
        <p:nvSpPr>
          <p:cNvPr id="7" name="Subtitle 6"/>
          <p:cNvSpPr>
            <a:spLocks noGrp="1"/>
          </p:cNvSpPr>
          <p:nvPr>
            <p:ph type="subTitle" idx="1"/>
          </p:nvPr>
        </p:nvSpPr>
        <p:spPr>
          <a:xfrm>
            <a:off x="2339752" y="3598168"/>
            <a:ext cx="5832648" cy="1343000"/>
          </a:xfrm>
        </p:spPr>
        <p:txBody>
          <a:bodyPr/>
          <a:lstStyle/>
          <a:p>
            <a:r>
              <a:rPr lang="en-GB" dirty="0" smtClean="0"/>
              <a:t>Session convener: </a:t>
            </a:r>
            <a:br>
              <a:rPr lang="en-GB" dirty="0" smtClean="0"/>
            </a:br>
            <a:r>
              <a:rPr lang="en-GB" dirty="0" err="1" smtClean="0"/>
              <a:t>Gergely</a:t>
            </a:r>
            <a:r>
              <a:rPr lang="en-GB" dirty="0" smtClean="0"/>
              <a:t> </a:t>
            </a:r>
            <a:r>
              <a:rPr lang="en-GB" dirty="0" err="1" smtClean="0"/>
              <a:t>Sipos</a:t>
            </a:r>
            <a:endParaRPr lang="en-GB" dirty="0" smtClean="0"/>
          </a:p>
          <a:p>
            <a:r>
              <a:rPr lang="en-GB" dirty="0" smtClean="0">
                <a:hlinkClick r:id="rId3"/>
              </a:rPr>
              <a:t>gergely.sipos@egi.eu</a:t>
            </a:r>
            <a:r>
              <a:rPr lang="en-GB" dirty="0" smtClean="0"/>
              <a:t> </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747849" y="1124744"/>
            <a:ext cx="1396152" cy="208823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dirty="0" smtClean="0">
                <a:solidFill>
                  <a:schemeClr val="tx1"/>
                </a:solidFill>
              </a:rPr>
              <a:t>Key</a:t>
            </a:r>
            <a:endParaRPr lang="en-GB" dirty="0">
              <a:solidFill>
                <a:schemeClr val="tx1"/>
              </a:solidFill>
            </a:endParaRPr>
          </a:p>
        </p:txBody>
      </p:sp>
      <p:sp>
        <p:nvSpPr>
          <p:cNvPr id="2" name="Title 1"/>
          <p:cNvSpPr>
            <a:spLocks noGrp="1"/>
          </p:cNvSpPr>
          <p:nvPr>
            <p:ph type="title"/>
          </p:nvPr>
        </p:nvSpPr>
        <p:spPr/>
        <p:txBody>
          <a:bodyPr/>
          <a:lstStyle/>
          <a:p>
            <a:r>
              <a:rPr lang="en-GB" dirty="0" smtClean="0"/>
              <a:t>The EGI ecosystem</a:t>
            </a:r>
            <a:endParaRPr lang="en-GB" dirty="0"/>
          </a:p>
        </p:txBody>
      </p:sp>
      <p:sp>
        <p:nvSpPr>
          <p:cNvPr id="5" name="Slide Number Placeholder 4"/>
          <p:cNvSpPr>
            <a:spLocks noGrp="1"/>
          </p:cNvSpPr>
          <p:nvPr>
            <p:ph type="sldNum" sz="quarter" idx="12"/>
          </p:nvPr>
        </p:nvSpPr>
        <p:spPr/>
        <p:txBody>
          <a:bodyPr/>
          <a:lstStyle/>
          <a:p>
            <a:fld id="{DF03BA7E-98DB-430E-AE39-8AE2A08777D6}" type="slidenum">
              <a:rPr lang="en-GB" smtClean="0"/>
              <a:pPr/>
              <a:t>2</a:t>
            </a:fld>
            <a:endParaRPr lang="en-GB"/>
          </a:p>
        </p:txBody>
      </p:sp>
      <p:sp>
        <p:nvSpPr>
          <p:cNvPr id="6" name="Rectangle 5"/>
          <p:cNvSpPr/>
          <p:nvPr/>
        </p:nvSpPr>
        <p:spPr>
          <a:xfrm>
            <a:off x="35496" y="5109051"/>
            <a:ext cx="2448272" cy="79208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GB" sz="3200" dirty="0" smtClean="0"/>
              <a:t>Infrastructure</a:t>
            </a:r>
            <a:endParaRPr lang="en-GB" sz="3200" dirty="0"/>
          </a:p>
        </p:txBody>
      </p:sp>
      <p:sp>
        <p:nvSpPr>
          <p:cNvPr id="7" name="Rectangle 6"/>
          <p:cNvSpPr/>
          <p:nvPr/>
        </p:nvSpPr>
        <p:spPr>
          <a:xfrm>
            <a:off x="35496" y="4244955"/>
            <a:ext cx="2448272" cy="79208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GB" sz="3200" dirty="0" smtClean="0"/>
              <a:t>Platforms</a:t>
            </a:r>
            <a:endParaRPr lang="en-GB" sz="3200" dirty="0"/>
          </a:p>
        </p:txBody>
      </p:sp>
      <p:sp>
        <p:nvSpPr>
          <p:cNvPr id="8" name="Rectangle 7"/>
          <p:cNvSpPr/>
          <p:nvPr/>
        </p:nvSpPr>
        <p:spPr>
          <a:xfrm>
            <a:off x="35496" y="3212976"/>
            <a:ext cx="2448272" cy="95997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GB" sz="3200" dirty="0" smtClean="0"/>
              <a:t>Software</a:t>
            </a:r>
            <a:endParaRPr lang="en-GB" sz="3200" dirty="0"/>
          </a:p>
        </p:txBody>
      </p:sp>
      <p:grpSp>
        <p:nvGrpSpPr>
          <p:cNvPr id="4" name="Group 13"/>
          <p:cNvGrpSpPr/>
          <p:nvPr/>
        </p:nvGrpSpPr>
        <p:grpSpPr>
          <a:xfrm>
            <a:off x="2627784" y="4231721"/>
            <a:ext cx="4968552" cy="792088"/>
            <a:chOff x="2627784" y="4231721"/>
            <a:chExt cx="4968552" cy="792088"/>
          </a:xfrm>
        </p:grpSpPr>
        <p:sp>
          <p:nvSpPr>
            <p:cNvPr id="11" name="Rectangle 10"/>
            <p:cNvSpPr/>
            <p:nvPr/>
          </p:nvSpPr>
          <p:spPr>
            <a:xfrm>
              <a:off x="2627784" y="4231721"/>
              <a:ext cx="496855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20" name="TextBox 19"/>
            <p:cNvSpPr txBox="1"/>
            <p:nvPr/>
          </p:nvSpPr>
          <p:spPr>
            <a:xfrm>
              <a:off x="2843808" y="4449010"/>
              <a:ext cx="766133"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dirty="0" err="1" smtClean="0"/>
                <a:t>gLite</a:t>
              </a:r>
              <a:endParaRPr lang="en-GB" dirty="0"/>
            </a:p>
          </p:txBody>
        </p:sp>
        <p:sp>
          <p:nvSpPr>
            <p:cNvPr id="21" name="TextBox 20"/>
            <p:cNvSpPr txBox="1"/>
            <p:nvPr/>
          </p:nvSpPr>
          <p:spPr>
            <a:xfrm>
              <a:off x="3679438" y="4449010"/>
              <a:ext cx="112721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dirty="0" smtClean="0"/>
                <a:t>UNICORE</a:t>
              </a:r>
              <a:endParaRPr lang="en-GB" dirty="0"/>
            </a:p>
          </p:txBody>
        </p:sp>
        <p:sp>
          <p:nvSpPr>
            <p:cNvPr id="22" name="TextBox 21"/>
            <p:cNvSpPr txBox="1"/>
            <p:nvPr/>
          </p:nvSpPr>
          <p:spPr>
            <a:xfrm>
              <a:off x="4876145" y="4449010"/>
              <a:ext cx="921746"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dirty="0" err="1" smtClean="0"/>
                <a:t>dCache</a:t>
              </a:r>
              <a:endParaRPr lang="en-GB" dirty="0"/>
            </a:p>
          </p:txBody>
        </p:sp>
        <p:sp>
          <p:nvSpPr>
            <p:cNvPr id="23" name="TextBox 22"/>
            <p:cNvSpPr txBox="1"/>
            <p:nvPr/>
          </p:nvSpPr>
          <p:spPr>
            <a:xfrm>
              <a:off x="5867388" y="4449010"/>
              <a:ext cx="582199"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dirty="0" smtClean="0"/>
                <a:t>ARC</a:t>
              </a:r>
              <a:endParaRPr lang="en-GB" dirty="0"/>
            </a:p>
          </p:txBody>
        </p:sp>
        <p:sp>
          <p:nvSpPr>
            <p:cNvPr id="24" name="TextBox 23"/>
            <p:cNvSpPr txBox="1"/>
            <p:nvPr/>
          </p:nvSpPr>
          <p:spPr>
            <a:xfrm>
              <a:off x="6519084" y="4449010"/>
              <a:ext cx="840054"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dirty="0" smtClean="0"/>
                <a:t>Globus</a:t>
              </a:r>
              <a:endParaRPr lang="en-GB" dirty="0"/>
            </a:p>
          </p:txBody>
        </p:sp>
      </p:grpSp>
      <p:grpSp>
        <p:nvGrpSpPr>
          <p:cNvPr id="9" name="Group 8"/>
          <p:cNvGrpSpPr/>
          <p:nvPr/>
        </p:nvGrpSpPr>
        <p:grpSpPr>
          <a:xfrm>
            <a:off x="2627784" y="3212976"/>
            <a:ext cx="4968552" cy="946737"/>
            <a:chOff x="2627784" y="3367625"/>
            <a:chExt cx="4968552" cy="792088"/>
          </a:xfrm>
        </p:grpSpPr>
        <p:sp>
          <p:nvSpPr>
            <p:cNvPr id="12" name="Rectangle 11"/>
            <p:cNvSpPr/>
            <p:nvPr/>
          </p:nvSpPr>
          <p:spPr>
            <a:xfrm>
              <a:off x="2627784" y="3367625"/>
              <a:ext cx="496855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32" name="TextBox 31"/>
            <p:cNvSpPr txBox="1"/>
            <p:nvPr/>
          </p:nvSpPr>
          <p:spPr>
            <a:xfrm>
              <a:off x="3093266" y="3548362"/>
              <a:ext cx="1067917" cy="540753"/>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GB" dirty="0" smtClean="0"/>
                <a:t>Central Services</a:t>
              </a:r>
              <a:endParaRPr lang="en-GB" dirty="0"/>
            </a:p>
          </p:txBody>
        </p:sp>
        <p:sp>
          <p:nvSpPr>
            <p:cNvPr id="33" name="TextBox 32"/>
            <p:cNvSpPr txBox="1"/>
            <p:nvPr/>
          </p:nvSpPr>
          <p:spPr>
            <a:xfrm>
              <a:off x="4332376" y="3548362"/>
              <a:ext cx="1044116" cy="540753"/>
            </a:xfrm>
            <a:prstGeom prst="rect">
              <a:avLst/>
            </a:prstGeom>
            <a:gradFill>
              <a:gsLst>
                <a:gs pos="0">
                  <a:schemeClr val="accent3">
                    <a:shade val="51000"/>
                    <a:satMod val="130000"/>
                  </a:schemeClr>
                </a:gs>
                <a:gs pos="49000">
                  <a:schemeClr val="accent3">
                    <a:shade val="93000"/>
                    <a:satMod val="130000"/>
                  </a:schemeClr>
                </a:gs>
                <a:gs pos="100000">
                  <a:srgbClr val="FF0000"/>
                </a:gs>
              </a:gsLst>
            </a:gra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GB" dirty="0" smtClean="0"/>
                <a:t>Domain Services</a:t>
              </a:r>
              <a:endParaRPr lang="en-GB" dirty="0"/>
            </a:p>
          </p:txBody>
        </p:sp>
        <p:sp>
          <p:nvSpPr>
            <p:cNvPr id="35" name="TextBox 34"/>
            <p:cNvSpPr txBox="1"/>
            <p:nvPr/>
          </p:nvSpPr>
          <p:spPr>
            <a:xfrm>
              <a:off x="5580113" y="3548362"/>
              <a:ext cx="1368151" cy="540753"/>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dirty="0" smtClean="0"/>
                <a:t>Community Services</a:t>
              </a:r>
              <a:endParaRPr lang="en-GB" dirty="0"/>
            </a:p>
          </p:txBody>
        </p:sp>
      </p:grpSp>
      <p:grpSp>
        <p:nvGrpSpPr>
          <p:cNvPr id="14" name="Group 43"/>
          <p:cNvGrpSpPr/>
          <p:nvPr/>
        </p:nvGrpSpPr>
        <p:grpSpPr>
          <a:xfrm>
            <a:off x="2627784" y="1556792"/>
            <a:ext cx="5018551" cy="1288895"/>
            <a:chOff x="3203848" y="1492033"/>
            <a:chExt cx="5018551" cy="1288895"/>
          </a:xfrm>
        </p:grpSpPr>
        <p:pic>
          <p:nvPicPr>
            <p:cNvPr id="39" name="Picture 2" descr="http://t3.gstatic.com/images?q=tbn:ANd9GcRxZirNJaDSMBgCW8ttLiaq-lmmv6bSeXrnnzndTBhfMqJ4ELS7Bw"/>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03848" y="1492035"/>
              <a:ext cx="1288892" cy="1288893"/>
            </a:xfrm>
            <a:prstGeom prst="rect">
              <a:avLst/>
            </a:prstGeom>
            <a:noFill/>
            <a:extLst>
              <a:ext uri="{909E8E84-426E-40DD-AFC4-6F175D3DCCD1}">
                <a14:hiddenFill xmlns="" xmlns:a14="http://schemas.microsoft.com/office/drawing/2010/main">
                  <a:solidFill>
                    <a:srgbClr val="FFFFFF"/>
                  </a:solidFill>
                </a14:hiddenFill>
              </a:ext>
            </a:extLst>
          </p:spPr>
        </p:pic>
        <p:pic>
          <p:nvPicPr>
            <p:cNvPr id="40" name="Picture 2" descr="http://t3.gstatic.com/images?q=tbn:ANd9GcRxZirNJaDSMBgCW8ttLiaq-lmmv6bSeXrnnzndTBhfMqJ4ELS7Bw"/>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420479" y="1492034"/>
              <a:ext cx="1288892" cy="1288893"/>
            </a:xfrm>
            <a:prstGeom prst="rect">
              <a:avLst/>
            </a:prstGeom>
            <a:noFill/>
            <a:extLst>
              <a:ext uri="{909E8E84-426E-40DD-AFC4-6F175D3DCCD1}">
                <a14:hiddenFill xmlns="" xmlns:a14="http://schemas.microsoft.com/office/drawing/2010/main">
                  <a:solidFill>
                    <a:srgbClr val="FFFFFF"/>
                  </a:solidFill>
                </a14:hiddenFill>
              </a:ext>
            </a:extLst>
          </p:spPr>
        </p:pic>
        <p:pic>
          <p:nvPicPr>
            <p:cNvPr id="41" name="Picture 2" descr="http://t3.gstatic.com/images?q=tbn:ANd9GcRxZirNJaDSMBgCW8ttLiaq-lmmv6bSeXrnnzndTBhfMqJ4ELS7Bw"/>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682616" y="1492035"/>
              <a:ext cx="1288892" cy="1288893"/>
            </a:xfrm>
            <a:prstGeom prst="rect">
              <a:avLst/>
            </a:prstGeom>
            <a:noFill/>
            <a:extLst>
              <a:ext uri="{909E8E84-426E-40DD-AFC4-6F175D3DCCD1}">
                <a14:hiddenFill xmlns="" xmlns:a14="http://schemas.microsoft.com/office/drawing/2010/main">
                  <a:solidFill>
                    <a:srgbClr val="FFFFFF"/>
                  </a:solidFill>
                </a14:hiddenFill>
              </a:ext>
            </a:extLst>
          </p:spPr>
        </p:pic>
        <p:pic>
          <p:nvPicPr>
            <p:cNvPr id="42" name="Picture 2" descr="http://t3.gstatic.com/images?q=tbn:ANd9GcRxZirNJaDSMBgCW8ttLiaq-lmmv6bSeXrnnzndTBhfMqJ4ELS7Bw"/>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933507" y="1492033"/>
              <a:ext cx="1288892" cy="1288893"/>
            </a:xfrm>
            <a:prstGeom prst="rect">
              <a:avLst/>
            </a:prstGeom>
            <a:noFill/>
            <a:extLst>
              <a:ext uri="{909E8E84-426E-40DD-AFC4-6F175D3DCCD1}">
                <a14:hiddenFill xmlns="" xmlns:a14="http://schemas.microsoft.com/office/drawing/2010/main">
                  <a:solidFill>
                    <a:srgbClr val="FFFFFF"/>
                  </a:solidFill>
                </a14:hiddenFill>
              </a:ext>
            </a:extLst>
          </p:spPr>
        </p:pic>
      </p:grpSp>
      <p:sp>
        <p:nvSpPr>
          <p:cNvPr id="43" name="Rectangle 42"/>
          <p:cNvSpPr/>
          <p:nvPr/>
        </p:nvSpPr>
        <p:spPr>
          <a:xfrm>
            <a:off x="35496" y="1196752"/>
            <a:ext cx="2448272" cy="194421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GB" sz="3200" dirty="0" smtClean="0"/>
              <a:t>Virtual Research Communities</a:t>
            </a:r>
          </a:p>
          <a:p>
            <a:pPr algn="ctr"/>
            <a:r>
              <a:rPr lang="en-GB" sz="3200" dirty="0" smtClean="0"/>
              <a:t>(Users)</a:t>
            </a:r>
            <a:endParaRPr lang="en-GB" sz="3200" dirty="0"/>
          </a:p>
        </p:txBody>
      </p:sp>
      <p:grpSp>
        <p:nvGrpSpPr>
          <p:cNvPr id="15" name="Group 24"/>
          <p:cNvGrpSpPr/>
          <p:nvPr/>
        </p:nvGrpSpPr>
        <p:grpSpPr>
          <a:xfrm>
            <a:off x="2627784" y="5095817"/>
            <a:ext cx="4968552" cy="792088"/>
            <a:chOff x="2627784" y="5095817"/>
            <a:chExt cx="4968552" cy="792088"/>
          </a:xfrm>
        </p:grpSpPr>
        <p:sp>
          <p:nvSpPr>
            <p:cNvPr id="10" name="Rectangle 9"/>
            <p:cNvSpPr/>
            <p:nvPr/>
          </p:nvSpPr>
          <p:spPr>
            <a:xfrm>
              <a:off x="2627784" y="5095817"/>
              <a:ext cx="496855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13" name="TextBox 12"/>
            <p:cNvSpPr txBox="1"/>
            <p:nvPr/>
          </p:nvSpPr>
          <p:spPr>
            <a:xfrm>
              <a:off x="2870777" y="5293711"/>
              <a:ext cx="648071"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GB" dirty="0" smtClean="0"/>
                <a:t>NGI</a:t>
              </a:r>
              <a:endParaRPr lang="en-GB" dirty="0"/>
            </a:p>
          </p:txBody>
        </p:sp>
        <p:sp>
          <p:nvSpPr>
            <p:cNvPr id="16" name="TextBox 15"/>
            <p:cNvSpPr txBox="1"/>
            <p:nvPr/>
          </p:nvSpPr>
          <p:spPr>
            <a:xfrm>
              <a:off x="3785616" y="5293711"/>
              <a:ext cx="648071"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GB" dirty="0" smtClean="0"/>
                <a:t>NGI</a:t>
              </a:r>
              <a:endParaRPr lang="en-GB" dirty="0"/>
            </a:p>
          </p:txBody>
        </p:sp>
        <p:sp>
          <p:nvSpPr>
            <p:cNvPr id="17" name="TextBox 16"/>
            <p:cNvSpPr txBox="1"/>
            <p:nvPr/>
          </p:nvSpPr>
          <p:spPr>
            <a:xfrm>
              <a:off x="4649711" y="5293711"/>
              <a:ext cx="720080"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GB" dirty="0" smtClean="0"/>
                <a:t>EIRO</a:t>
              </a:r>
              <a:endParaRPr lang="en-GB" dirty="0"/>
            </a:p>
          </p:txBody>
        </p:sp>
        <p:sp>
          <p:nvSpPr>
            <p:cNvPr id="53" name="TextBox 52"/>
            <p:cNvSpPr txBox="1"/>
            <p:nvPr/>
          </p:nvSpPr>
          <p:spPr>
            <a:xfrm>
              <a:off x="5657823" y="5285320"/>
              <a:ext cx="648071"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GB" dirty="0" smtClean="0"/>
                <a:t>NGI</a:t>
              </a:r>
              <a:endParaRPr lang="en-GB" dirty="0"/>
            </a:p>
          </p:txBody>
        </p:sp>
        <p:sp>
          <p:nvSpPr>
            <p:cNvPr id="55" name="TextBox 54"/>
            <p:cNvSpPr txBox="1"/>
            <p:nvPr/>
          </p:nvSpPr>
          <p:spPr>
            <a:xfrm>
              <a:off x="6588225" y="5285320"/>
              <a:ext cx="648071"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GB" dirty="0" smtClean="0"/>
                <a:t>NGI</a:t>
              </a:r>
              <a:endParaRPr lang="en-GB" dirty="0"/>
            </a:p>
          </p:txBody>
        </p:sp>
      </p:grpSp>
      <p:grpSp>
        <p:nvGrpSpPr>
          <p:cNvPr id="18" name="Group 25"/>
          <p:cNvGrpSpPr/>
          <p:nvPr/>
        </p:nvGrpSpPr>
        <p:grpSpPr>
          <a:xfrm>
            <a:off x="7668344" y="3367625"/>
            <a:ext cx="1399306" cy="2509647"/>
            <a:chOff x="7668344" y="3367624"/>
            <a:chExt cx="1399306" cy="2509647"/>
          </a:xfrm>
        </p:grpSpPr>
        <p:sp>
          <p:nvSpPr>
            <p:cNvPr id="49" name="Rectangle 48"/>
            <p:cNvSpPr/>
            <p:nvPr/>
          </p:nvSpPr>
          <p:spPr>
            <a:xfrm rot="16200000">
              <a:off x="7113173" y="3922795"/>
              <a:ext cx="2509647" cy="13993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GB" sz="3200" dirty="0" smtClean="0"/>
                <a:t>Planning &amp; Coordination</a:t>
              </a:r>
              <a:endParaRPr lang="en-GB" sz="3200" dirty="0"/>
            </a:p>
          </p:txBody>
        </p:sp>
        <p:sp>
          <p:nvSpPr>
            <p:cNvPr id="38" name="TextBox 37"/>
            <p:cNvSpPr txBox="1"/>
            <p:nvPr/>
          </p:nvSpPr>
          <p:spPr>
            <a:xfrm rot="16200000">
              <a:off x="7342537" y="4995720"/>
              <a:ext cx="1146378"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GB" dirty="0" smtClean="0"/>
                <a:t>Support</a:t>
              </a:r>
              <a:endParaRPr lang="en-GB" dirty="0"/>
            </a:p>
          </p:txBody>
        </p:sp>
        <p:sp>
          <p:nvSpPr>
            <p:cNvPr id="48" name="TextBox 47"/>
            <p:cNvSpPr txBox="1"/>
            <p:nvPr/>
          </p:nvSpPr>
          <p:spPr>
            <a:xfrm rot="16200000">
              <a:off x="7411670" y="3785498"/>
              <a:ext cx="1008112" cy="335756"/>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GB" dirty="0" smtClean="0"/>
                <a:t>Services</a:t>
              </a:r>
              <a:endParaRPr lang="en-GB" dirty="0"/>
            </a:p>
          </p:txBody>
        </p:sp>
      </p:grpSp>
      <p:sp>
        <p:nvSpPr>
          <p:cNvPr id="50" name="TextBox 49"/>
          <p:cNvSpPr txBox="1"/>
          <p:nvPr/>
        </p:nvSpPr>
        <p:spPr>
          <a:xfrm>
            <a:off x="7884368" y="1484784"/>
            <a:ext cx="1176665"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dirty="0" smtClean="0"/>
              <a:t>Ecosystem</a:t>
            </a:r>
          </a:p>
          <a:p>
            <a:pPr algn="ctr"/>
            <a:r>
              <a:rPr lang="en-GB" dirty="0" smtClean="0"/>
              <a:t>Partners</a:t>
            </a:r>
            <a:endParaRPr lang="en-GB" dirty="0"/>
          </a:p>
        </p:txBody>
      </p:sp>
      <p:sp>
        <p:nvSpPr>
          <p:cNvPr id="51" name="TextBox 50"/>
          <p:cNvSpPr txBox="1"/>
          <p:nvPr/>
        </p:nvSpPr>
        <p:spPr>
          <a:xfrm>
            <a:off x="7884368" y="2229513"/>
            <a:ext cx="1148095" cy="92333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GB" dirty="0" smtClean="0"/>
              <a:t>NGIs + EIRO EGI.eu</a:t>
            </a:r>
            <a:endParaRPr lang="en-GB" dirty="0"/>
          </a:p>
        </p:txBody>
      </p:sp>
      <p:sp>
        <p:nvSpPr>
          <p:cNvPr id="44" name="Rectangular Callout 43"/>
          <p:cNvSpPr/>
          <p:nvPr/>
        </p:nvSpPr>
        <p:spPr>
          <a:xfrm>
            <a:off x="72008" y="3284984"/>
            <a:ext cx="2339752" cy="1656184"/>
          </a:xfrm>
          <a:prstGeom prst="wedgeRectCallout">
            <a:avLst>
              <a:gd name="adj1" fmla="val 14685"/>
              <a:gd name="adj2" fmla="val 4979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2">
                    <a:lumMod val="60000"/>
                    <a:lumOff val="40000"/>
                  </a:schemeClr>
                </a:solidFill>
              </a:rPr>
              <a:t>Data Management services</a:t>
            </a:r>
            <a:endParaRPr lang="en-GB" sz="2800" b="1" dirty="0">
              <a:solidFill>
                <a:schemeClr val="tx2">
                  <a:lumMod val="60000"/>
                  <a:lumOff val="40000"/>
                </a:schemeClr>
              </a:solidFill>
            </a:endParaRPr>
          </a:p>
        </p:txBody>
      </p:sp>
    </p:spTree>
    <p:extLst>
      <p:ext uri="{BB962C8B-B14F-4D97-AF65-F5344CB8AC3E}">
        <p14:creationId xmlns="" xmlns:p14="http://schemas.microsoft.com/office/powerpoint/2010/main" val="195752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linds(horizontal)">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This workshop aims </a:t>
            </a:r>
            <a:br>
              <a:rPr lang="en-GB" sz="3600" dirty="0" smtClean="0"/>
            </a:br>
            <a:r>
              <a:rPr lang="en-GB" sz="3600" dirty="0" smtClean="0"/>
              <a:t>to answer the questions</a:t>
            </a:r>
            <a:endParaRPr lang="en-GB" sz="3600" dirty="0"/>
          </a:p>
        </p:txBody>
      </p:sp>
      <p:sp>
        <p:nvSpPr>
          <p:cNvPr id="3" name="Content Placeholder 2"/>
          <p:cNvSpPr>
            <a:spLocks noGrp="1"/>
          </p:cNvSpPr>
          <p:nvPr>
            <p:ph idx="1"/>
          </p:nvPr>
        </p:nvSpPr>
        <p:spPr/>
        <p:txBody>
          <a:bodyPr/>
          <a:lstStyle/>
          <a:p>
            <a:r>
              <a:rPr lang="en-GB" sz="2400" dirty="0" smtClean="0"/>
              <a:t>What kind of data management technologies and best practices are the most widely used and are emerging within the EGI community? How many and which projects, VRCs and NGIs are supporting these? </a:t>
            </a:r>
          </a:p>
          <a:p>
            <a:r>
              <a:rPr lang="en-GB" sz="2400" dirty="0" smtClean="0"/>
              <a:t>What requirements do the user and operation communities have concerning the usage, operation, integration and further-development of data management services?  </a:t>
            </a:r>
          </a:p>
          <a:p>
            <a:r>
              <a:rPr lang="en-GB" sz="2400" dirty="0" smtClean="0"/>
              <a:t>How could a wider and harmonised adoption of these technologies be facilitated within EGI? What role should EGI.eu, the NGIs and projects play in this process? </a:t>
            </a:r>
          </a:p>
          <a:p>
            <a:endParaRPr lang="en-GB" sz="2400" dirty="0" smtClean="0"/>
          </a:p>
          <a:p>
            <a:endParaRPr lang="en-GB" sz="2400"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19/09/2011</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Motivations</a:t>
            </a:r>
            <a:endParaRPr lang="en-GB" dirty="0"/>
          </a:p>
        </p:txBody>
      </p:sp>
      <p:sp>
        <p:nvSpPr>
          <p:cNvPr id="3" name="Content Placeholder 2"/>
          <p:cNvSpPr>
            <a:spLocks noGrp="1"/>
          </p:cNvSpPr>
          <p:nvPr>
            <p:ph idx="1"/>
          </p:nvPr>
        </p:nvSpPr>
        <p:spPr/>
        <p:txBody>
          <a:bodyPr/>
          <a:lstStyle/>
          <a:p>
            <a:r>
              <a:rPr lang="en-GB" dirty="0" smtClean="0"/>
              <a:t>The “data management” workshop topic emerged from EGI requirement gathering and tracking process</a:t>
            </a:r>
          </a:p>
          <a:p>
            <a:r>
              <a:rPr lang="en-GB" dirty="0" smtClean="0"/>
              <a:t>We are here to hear about specific technology solutions and specific requirements (Session 1 &amp; 2)</a:t>
            </a:r>
          </a:p>
          <a:p>
            <a:r>
              <a:rPr lang="en-GB" dirty="0" smtClean="0"/>
              <a:t>but we also want to discuss the bigger context... (Session 3)</a:t>
            </a:r>
          </a:p>
          <a:p>
            <a:pPr lvl="1"/>
            <a:r>
              <a:rPr lang="en-GB" dirty="0" smtClean="0">
                <a:solidFill>
                  <a:srgbClr val="FF0000"/>
                </a:solidFill>
              </a:rPr>
              <a:t>Get involved in the discussion! (16:00-17:30)</a:t>
            </a:r>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19/09/2011</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4</a:t>
            </a:fld>
            <a:endParaRPr lang="en-US" dirty="0"/>
          </a:p>
        </p:txBody>
      </p:sp>
    </p:spTree>
  </p:cSld>
  <p:clrMapOvr>
    <a:masterClrMapping/>
  </p:clrMapOvr>
</p:sld>
</file>

<file path=ppt/theme/theme1.xml><?xml version="1.0" encoding="utf-8"?>
<a:theme xmlns:a="http://schemas.openxmlformats.org/drawingml/2006/main" name="EGI-InSPIR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G-InSPI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EG-InSPI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212</Words>
  <Application>Microsoft Office PowerPoint</Application>
  <PresentationFormat>On-screen Show (4:3)</PresentationFormat>
  <Paragraphs>49</Paragraphs>
  <Slides>4</Slides>
  <Notes>2</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EGI-InSPIRE 2</vt:lpstr>
      <vt:lpstr>EG-InSPIRE</vt:lpstr>
      <vt:lpstr>1_EG-InSPIRE</vt:lpstr>
      <vt:lpstr>Data Management Workshop</vt:lpstr>
      <vt:lpstr>The EGI ecosystem</vt:lpstr>
      <vt:lpstr>This workshop aims  to answer the questions</vt:lpstr>
      <vt:lpstr>Motivations</vt:lpstr>
    </vt:vector>
  </TitlesOfParts>
  <Company>Nikhef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EGI-InSPIRE Project Office</dc:creator>
  <cp:lastModifiedBy>gergely.sipos</cp:lastModifiedBy>
  <cp:revision>360</cp:revision>
  <dcterms:created xsi:type="dcterms:W3CDTF">2010-09-03T12:01:03Z</dcterms:created>
  <dcterms:modified xsi:type="dcterms:W3CDTF">2011-09-19T13:19:01Z</dcterms:modified>
</cp:coreProperties>
</file>