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7" r:id="rId2"/>
    <p:sldMasterId id="2147483685" r:id="rId3"/>
    <p:sldMasterId id="2147483687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72" r:id="rId9"/>
    <p:sldId id="273" r:id="rId10"/>
  </p:sldIdLst>
  <p:sldSz cx="9144000" cy="6858000" type="screen4x3"/>
  <p:notesSz cx="6858000" cy="9144000"/>
  <p:embeddedFontLst>
    <p:embeddedFont>
      <p:font typeface="Quattrocento Sans" panose="020B0604020202020204" charset="0"/>
      <p:regular r:id="rId12"/>
      <p:bold r:id="rId13"/>
      <p:italic r:id="rId14"/>
      <p:boldItalic r:id="rId15"/>
    </p:embeddedFont>
    <p:embeddedFont>
      <p:font typeface="Open Sans Semibold" panose="020B060402020202020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4491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8" name="Google Shape;1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5561" y="3653067"/>
            <a:ext cx="4543746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1" i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Click here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564" y="3141407"/>
            <a:ext cx="4815417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xmlns="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564" y="4737173"/>
            <a:ext cx="1936583" cy="265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xmlns="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564" y="4471410"/>
            <a:ext cx="1936583" cy="265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27846886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59561"/>
            <a:ext cx="4728796" cy="341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 dirty="0"/>
              <a:t>Click here to add title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774C3D26-9746-1B4C-8101-DEC853A720A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8" y="726489"/>
            <a:ext cx="472879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 i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xmlns="" id="{50BF1B93-551C-0F47-A135-8379AB775A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606" y="1369219"/>
            <a:ext cx="4269411" cy="4762292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fr-FR" dirty="0"/>
              <a:t>Click here to add text</a:t>
            </a:r>
          </a:p>
          <a:p>
            <a:pPr lvl="1"/>
            <a:r>
              <a:rPr lang="fr-FR" dirty="0"/>
              <a:t>Second level</a:t>
            </a:r>
          </a:p>
          <a:p>
            <a:pPr lvl="2"/>
            <a:r>
              <a:rPr lang="fr-FR" dirty="0"/>
              <a:t>Third level</a:t>
            </a:r>
          </a:p>
          <a:p>
            <a:pPr lvl="3"/>
            <a:r>
              <a:rPr lang="fr-FR" dirty="0"/>
              <a:t>Fourth level</a:t>
            </a:r>
          </a:p>
          <a:p>
            <a:pPr lvl="4"/>
            <a:r>
              <a:rPr lang="fr-FR" dirty="0"/>
              <a:t>Fifth level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9CA560E0-6718-A745-959E-EEC8F6F536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8985" y="1369219"/>
            <a:ext cx="4269411" cy="4762292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fr-FR" dirty="0"/>
              <a:t>Click here to add text</a:t>
            </a:r>
          </a:p>
          <a:p>
            <a:pPr lvl="1"/>
            <a:r>
              <a:rPr lang="fr-FR" dirty="0"/>
              <a:t>Second level</a:t>
            </a:r>
          </a:p>
          <a:p>
            <a:pPr lvl="2"/>
            <a:r>
              <a:rPr lang="fr-FR" dirty="0"/>
              <a:t>Third level</a:t>
            </a:r>
          </a:p>
          <a:p>
            <a:pPr lvl="3"/>
            <a:r>
              <a:rPr lang="fr-FR" dirty="0"/>
              <a:t>Fourth level</a:t>
            </a:r>
          </a:p>
          <a:p>
            <a:pPr lvl="4"/>
            <a:r>
              <a:rPr lang="fr-FR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45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9" y="252631"/>
            <a:ext cx="4728796" cy="3416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 dirty="0"/>
              <a:t>Click here to add title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774C3D26-9746-1B4C-8101-DEC853A720A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9" y="726489"/>
            <a:ext cx="472879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 i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xmlns="" id="{47921A45-5C4A-AD44-80CF-A16543D7A52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1370013"/>
            <a:ext cx="4290647" cy="4762076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C6B847A9-863C-474F-8D36-4D960F945C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606" y="1369219"/>
            <a:ext cx="4269411" cy="4762292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fr-FR" dirty="0"/>
              <a:t>Click here to add text</a:t>
            </a:r>
          </a:p>
          <a:p>
            <a:pPr lvl="1"/>
            <a:r>
              <a:rPr lang="fr-FR" dirty="0"/>
              <a:t>Second level</a:t>
            </a:r>
          </a:p>
          <a:p>
            <a:pPr lvl="2"/>
            <a:r>
              <a:rPr lang="fr-FR" dirty="0"/>
              <a:t>Third level</a:t>
            </a:r>
          </a:p>
          <a:p>
            <a:pPr lvl="3"/>
            <a:r>
              <a:rPr lang="fr-FR" dirty="0"/>
              <a:t>Fourth level</a:t>
            </a:r>
          </a:p>
          <a:p>
            <a:pPr lvl="4"/>
            <a:r>
              <a:rPr lang="fr-FR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54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Quattrocento Sans"/>
              <a:buNone/>
              <a:defRPr sz="2000" b="1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1268761"/>
            <a:ext cx="77724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B0"/>
              </a:buClr>
              <a:buSzPts val="4400"/>
              <a:buFont typeface="Quattrocento Sans"/>
              <a:buNone/>
              <a:defRPr sz="4400" b="1" i="0" u="none" strike="noStrike" cap="none">
                <a:solidFill>
                  <a:srgbClr val="0066B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2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3508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X">
  <p:cSld name="Content 2X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5C3"/>
              </a:buClr>
              <a:buSzPts val="3000"/>
              <a:buFont typeface="Quattrocento Sans"/>
              <a:buNone/>
              <a:defRPr sz="3000" b="1" i="0" u="none" strike="noStrike" cap="none">
                <a:solidFill>
                  <a:srgbClr val="4F85C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753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1_Titeldi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82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D66DB3D-6AE4-FC4E-AE7F-68505B53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7400" y="2845089"/>
            <a:ext cx="5169478" cy="410729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Click here to add title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914AAA6-26B9-1D42-A381-C45871D729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7400" y="3371564"/>
            <a:ext cx="5169478" cy="410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9382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72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Quattrocento Sans"/>
              <a:buNone/>
              <a:defRPr sz="2000" b="1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1268761"/>
            <a:ext cx="77724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B0"/>
              </a:buClr>
              <a:buSzPts val="4400"/>
              <a:buFont typeface="Quattrocento Sans"/>
              <a:buNone/>
              <a:defRPr sz="4400" b="1" i="0" u="none" strike="noStrike" cap="none">
                <a:solidFill>
                  <a:srgbClr val="0066B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2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54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X">
  <p:cSld name="Content 2X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5C3"/>
              </a:buClr>
              <a:buSzPts val="3000"/>
              <a:buFont typeface="Quattrocento Sans"/>
              <a:buNone/>
              <a:defRPr sz="3000" b="1" i="0" u="none" strike="noStrike" cap="none">
                <a:solidFill>
                  <a:srgbClr val="4F85C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47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1_Titeldi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3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3F94ED2-2EE1-CC4D-B710-F93EEDA74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91653"/>
            <a:ext cx="4728796" cy="3970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 dirty="0"/>
              <a:t>Click here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4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81816"/>
            <a:ext cx="4728796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 dirty="0"/>
              <a:t>Click here to add title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9839FA41-57DD-374B-88CC-E28A75C4BC8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79077" y="1612683"/>
            <a:ext cx="3886200" cy="44749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E67AD"/>
                </a:solidFill>
              </a:defRPr>
            </a:lvl1pPr>
          </a:lstStyle>
          <a:p>
            <a:pPr lvl="0"/>
            <a:r>
              <a:rPr lang="en" dirty="0"/>
              <a:t>Click here to add text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774C3D26-9746-1B4C-8101-DEC853A720A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9" y="982798"/>
            <a:ext cx="472879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 i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9880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1728"/>
            <a:ext cx="4728796" cy="3970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 dirty="0"/>
              <a:t>Click here to add title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774C3D26-9746-1B4C-8101-DEC853A720A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9" y="932831"/>
            <a:ext cx="472879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 i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DFE9DDE-8A44-154C-AC91-042F3A047D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0568" y="1598534"/>
            <a:ext cx="4124450" cy="4440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E67AD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" dirty="0"/>
              <a:t>Click here to add text</a:t>
            </a:r>
          </a:p>
          <a:p>
            <a:pPr lvl="1"/>
            <a:r>
              <a:rPr lang="fr-FR" dirty="0"/>
              <a:t>Second level</a:t>
            </a:r>
          </a:p>
          <a:p>
            <a:pPr lvl="2"/>
            <a:r>
              <a:rPr lang="fr-FR" dirty="0"/>
              <a:t>Third level</a:t>
            </a:r>
          </a:p>
          <a:p>
            <a:pPr lvl="3"/>
            <a:r>
              <a:rPr lang="fr-FR" dirty="0"/>
              <a:t>Fourth level</a:t>
            </a:r>
          </a:p>
          <a:p>
            <a:pPr lvl="4"/>
            <a:r>
              <a:rPr lang="fr-FR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6EFBFA7-DD75-3942-AA88-BABBB38E1A5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8984" y="1598534"/>
            <a:ext cx="4124450" cy="4440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E67AD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" dirty="0"/>
              <a:t>Click here to add text</a:t>
            </a:r>
          </a:p>
          <a:p>
            <a:pPr lvl="1"/>
            <a:r>
              <a:rPr lang="fr-FR" dirty="0"/>
              <a:t>Second level</a:t>
            </a:r>
          </a:p>
          <a:p>
            <a:pPr lvl="2"/>
            <a:r>
              <a:rPr lang="fr-FR" dirty="0"/>
              <a:t>Third level</a:t>
            </a:r>
          </a:p>
          <a:p>
            <a:pPr lvl="3"/>
            <a:r>
              <a:rPr lang="fr-FR" dirty="0"/>
              <a:t>Fourth level</a:t>
            </a:r>
          </a:p>
          <a:p>
            <a:pPr lvl="4"/>
            <a:r>
              <a:rPr lang="fr-FR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7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1728"/>
            <a:ext cx="4728796" cy="3970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 dirty="0"/>
              <a:t>Click here to add title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048698ED-4FB0-5346-8841-3425359B106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4056" y="1086052"/>
            <a:ext cx="2784002" cy="49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" dirty="0"/>
              <a:t>Click here to add text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98A7F4E0-DF4D-A746-9875-D60F7108060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176919" y="1073728"/>
            <a:ext cx="2790167" cy="496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" dirty="0"/>
              <a:t>Click here to add text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4AAD3B22-2A9E-9E40-BBC5-D561AFAD402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55942" y="1076438"/>
            <a:ext cx="2784002" cy="4956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0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9" y="230085"/>
            <a:ext cx="4728796" cy="341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 dirty="0"/>
              <a:t>Click here to add title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774C3D26-9746-1B4C-8101-DEC853A720A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80" y="719988"/>
            <a:ext cx="472879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 i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xmlns="" id="{F19CDBF2-B620-4348-8324-5D93DC448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436" y="1323109"/>
            <a:ext cx="8430491" cy="4807527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fr-FR" dirty="0"/>
              <a:t>Click here to add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level</a:t>
            </a:r>
          </a:p>
          <a:p>
            <a:pPr lvl="2"/>
            <a:r>
              <a:rPr lang="fr-FR" dirty="0"/>
              <a:t>Third level</a:t>
            </a:r>
          </a:p>
          <a:p>
            <a:pPr lvl="3"/>
            <a:r>
              <a:rPr lang="fr-FR" dirty="0"/>
              <a:t>Fourth level</a:t>
            </a:r>
          </a:p>
          <a:p>
            <a:pPr lvl="4"/>
            <a:r>
              <a:rPr lang="fr-FR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791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A8E404E7-63E9-2242-BBFB-D06D4DB627CF}"/>
              </a:ext>
            </a:extLst>
          </p:cNvPr>
          <p:cNvSpPr txBox="1">
            <a:spLocks/>
          </p:cNvSpPr>
          <p:nvPr/>
        </p:nvSpPr>
        <p:spPr>
          <a:xfrm>
            <a:off x="981652" y="1405459"/>
            <a:ext cx="1656681" cy="4120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 err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www.egi.eu</a:t>
            </a:r>
            <a:endParaRPr lang="fr-FR" sz="800" b="1" i="0">
              <a:solidFill>
                <a:srgbClr val="0E67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8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A32A06AE-5534-2247-95EB-15164C92F1EE}"/>
              </a:ext>
            </a:extLst>
          </p:cNvPr>
          <p:cNvSpPr txBox="1">
            <a:spLocks/>
          </p:cNvSpPr>
          <p:nvPr/>
        </p:nvSpPr>
        <p:spPr>
          <a:xfrm>
            <a:off x="855625" y="6101776"/>
            <a:ext cx="2173781" cy="412011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7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7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7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H2020 Framework Programme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1AEDD9-4174-D74C-B40E-8868748DD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252" y="264987"/>
            <a:ext cx="2398644" cy="18425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FA51A19-B71B-7740-B8CF-FCD6AD9418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979" y="6136756"/>
            <a:ext cx="559646" cy="3669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938A6A3-4919-0243-964F-2921FC485A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778" y="1611465"/>
            <a:ext cx="142715" cy="1268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E0B15A5E-200E-4648-B05B-A51E5793EB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712" y="1456785"/>
            <a:ext cx="120781" cy="1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3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B4746B39-B2FF-8F4B-B7CD-9511D6BC41D2}"/>
              </a:ext>
            </a:extLst>
          </p:cNvPr>
          <p:cNvSpPr txBox="1">
            <a:spLocks/>
          </p:cNvSpPr>
          <p:nvPr/>
        </p:nvSpPr>
        <p:spPr>
          <a:xfrm>
            <a:off x="786517" y="6401997"/>
            <a:ext cx="2397536" cy="32450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H2020 Framework Programme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56D0993-87BD-914A-898D-CE55F5B8BC53}"/>
              </a:ext>
            </a:extLst>
          </p:cNvPr>
          <p:cNvSpPr txBox="1">
            <a:spLocks/>
          </p:cNvSpPr>
          <p:nvPr/>
        </p:nvSpPr>
        <p:spPr>
          <a:xfrm>
            <a:off x="5578831" y="6622337"/>
            <a:ext cx="1240976" cy="2229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6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@EGI_eInfra</a:t>
            </a:r>
            <a:endParaRPr lang="en" sz="600" b="0" i="0">
              <a:solidFill>
                <a:srgbClr val="0E67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17BEC144-BA49-F442-A3B7-E811A2F546EF}"/>
              </a:ext>
            </a:extLst>
          </p:cNvPr>
          <p:cNvSpPr txBox="1">
            <a:spLocks/>
          </p:cNvSpPr>
          <p:nvPr/>
        </p:nvSpPr>
        <p:spPr>
          <a:xfrm>
            <a:off x="4769105" y="6627657"/>
            <a:ext cx="642426" cy="2229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6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www.egi.eu</a:t>
            </a:r>
            <a:endParaRPr lang="en" sz="600" b="0" i="0">
              <a:solidFill>
                <a:srgbClr val="0E67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123B8488-E0AB-FC4D-9454-1BBB1AE64C3C}"/>
              </a:ext>
            </a:extLst>
          </p:cNvPr>
          <p:cNvCxnSpPr/>
          <p:nvPr/>
        </p:nvCxnSpPr>
        <p:spPr>
          <a:xfrm>
            <a:off x="5369170" y="6620364"/>
            <a:ext cx="0" cy="23763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21">
            <a:extLst>
              <a:ext uri="{FF2B5EF4-FFF2-40B4-BE49-F238E27FC236}">
                <a16:creationId xmlns:a16="http://schemas.microsoft.com/office/drawing/2014/main" xmlns="" id="{F5352241-5F2F-0A48-9EB0-0DA421D76094}"/>
              </a:ext>
            </a:extLst>
          </p:cNvPr>
          <p:cNvSpPr txBox="1"/>
          <p:nvPr/>
        </p:nvSpPr>
        <p:spPr>
          <a:xfrm>
            <a:off x="7425812" y="6633355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3/12/2019</a:t>
            </a:fld>
            <a:endParaRPr lang="nl-NL" sz="1050" b="1" i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kstvak 21">
            <a:extLst>
              <a:ext uri="{FF2B5EF4-FFF2-40B4-BE49-F238E27FC236}">
                <a16:creationId xmlns:a16="http://schemas.microsoft.com/office/drawing/2014/main" xmlns="" id="{B6E74D17-90D6-C24F-9E1B-8E7F5BF73C6A}"/>
              </a:ext>
            </a:extLst>
          </p:cNvPr>
          <p:cNvSpPr txBox="1"/>
          <p:nvPr/>
        </p:nvSpPr>
        <p:spPr>
          <a:xfrm>
            <a:off x="8783491" y="6617435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‹N›</a:t>
            </a:fld>
            <a:endParaRPr lang="nl-NL" sz="1050" b="1" i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F65AB62-A969-714F-AE22-4969FDCABD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9647" y="131503"/>
            <a:ext cx="544005" cy="4178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5B60E232-198E-504A-8BE1-FA3572E514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8096" y="6414817"/>
            <a:ext cx="422220" cy="27682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BFE276C3-AEEB-C942-BC5F-A8195C0DC9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0184" y="6661728"/>
            <a:ext cx="121007" cy="10756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C7E8754A-9CF5-D441-9B33-F7B96B7A3F5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77382" y="6668981"/>
            <a:ext cx="98074" cy="1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5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9" r:id="rId8"/>
    <p:sldLayoutId id="2147483690" r:id="rId9"/>
    <p:sldLayoutId id="2147483691" r:id="rId10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7EC49A80-C2E2-1C40-8E62-1DACBEC07823}"/>
              </a:ext>
            </a:extLst>
          </p:cNvPr>
          <p:cNvSpPr txBox="1">
            <a:spLocks/>
          </p:cNvSpPr>
          <p:nvPr/>
        </p:nvSpPr>
        <p:spPr>
          <a:xfrm>
            <a:off x="786517" y="6401997"/>
            <a:ext cx="2397536" cy="32450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H2020 Framework Programme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F5BB5812-3E7A-7049-A610-441DD1229A7D}"/>
              </a:ext>
            </a:extLst>
          </p:cNvPr>
          <p:cNvSpPr txBox="1">
            <a:spLocks/>
          </p:cNvSpPr>
          <p:nvPr/>
        </p:nvSpPr>
        <p:spPr>
          <a:xfrm>
            <a:off x="5578831" y="6622337"/>
            <a:ext cx="1240976" cy="2229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6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@EGI_eInfra</a:t>
            </a:r>
            <a:endParaRPr lang="en" sz="600" b="0" i="0">
              <a:solidFill>
                <a:srgbClr val="0E67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79EF60C5-2199-C946-AA33-67F1C257BC47}"/>
              </a:ext>
            </a:extLst>
          </p:cNvPr>
          <p:cNvSpPr txBox="1">
            <a:spLocks/>
          </p:cNvSpPr>
          <p:nvPr/>
        </p:nvSpPr>
        <p:spPr>
          <a:xfrm>
            <a:off x="4769105" y="6627657"/>
            <a:ext cx="642426" cy="2229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6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www.egi.eu</a:t>
            </a:r>
            <a:endParaRPr lang="en" sz="600" b="0" i="0">
              <a:solidFill>
                <a:srgbClr val="0E67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FAC0575C-CFED-BD4A-89B8-FDEB3DF0DD6A}"/>
              </a:ext>
            </a:extLst>
          </p:cNvPr>
          <p:cNvCxnSpPr/>
          <p:nvPr/>
        </p:nvCxnSpPr>
        <p:spPr>
          <a:xfrm>
            <a:off x="5369170" y="6620364"/>
            <a:ext cx="0" cy="23763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CB4E9334-601D-0B4D-8EA0-52C6B2D037E2}"/>
              </a:ext>
            </a:extLst>
          </p:cNvPr>
          <p:cNvSpPr txBox="1"/>
          <p:nvPr/>
        </p:nvSpPr>
        <p:spPr>
          <a:xfrm>
            <a:off x="7425812" y="6633355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3/12/2019</a:t>
            </a:fld>
            <a:endParaRPr lang="nl-NL" sz="1050" b="1" i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kstvak 21">
            <a:extLst>
              <a:ext uri="{FF2B5EF4-FFF2-40B4-BE49-F238E27FC236}">
                <a16:creationId xmlns:a16="http://schemas.microsoft.com/office/drawing/2014/main" xmlns="" id="{75019373-1C48-4341-8901-ADE47DE61F78}"/>
              </a:ext>
            </a:extLst>
          </p:cNvPr>
          <p:cNvSpPr txBox="1"/>
          <p:nvPr/>
        </p:nvSpPr>
        <p:spPr>
          <a:xfrm>
            <a:off x="8783491" y="6617435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‹N›</a:t>
            </a:fld>
            <a:endParaRPr lang="nl-NL" sz="1050" b="1" i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E615EF8D-5420-9C4E-B055-C20F4BE58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96" y="6414817"/>
            <a:ext cx="422220" cy="27682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A16F615B-BDB8-3549-BEE5-E50DAE1EA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184" y="6661728"/>
            <a:ext cx="121007" cy="10756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A32A0D06-3F44-9141-8270-722FEC3E0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382" y="6668981"/>
            <a:ext cx="98074" cy="1030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25EAC22-483C-6842-A369-E2594AC49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8138" y="69157"/>
            <a:ext cx="544005" cy="41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1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DA78F590-4BBF-9C4B-A00E-C89294A682AA}"/>
              </a:ext>
            </a:extLst>
          </p:cNvPr>
          <p:cNvSpPr txBox="1">
            <a:spLocks/>
          </p:cNvSpPr>
          <p:nvPr/>
        </p:nvSpPr>
        <p:spPr>
          <a:xfrm>
            <a:off x="3173142" y="6175907"/>
            <a:ext cx="1691495" cy="350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Attribution 4.0 International License.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DE3B0DF7-DADF-FC48-B0CB-EA39A42495BB}"/>
              </a:ext>
            </a:extLst>
          </p:cNvPr>
          <p:cNvSpPr txBox="1">
            <a:spLocks/>
          </p:cNvSpPr>
          <p:nvPr/>
        </p:nvSpPr>
        <p:spPr>
          <a:xfrm>
            <a:off x="5453444" y="6114209"/>
            <a:ext cx="1656681" cy="4120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8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@EGI_eInfra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A935DA90-B176-964E-8EDD-583D258B67CA}"/>
              </a:ext>
            </a:extLst>
          </p:cNvPr>
          <p:cNvSpPr txBox="1">
            <a:spLocks/>
          </p:cNvSpPr>
          <p:nvPr/>
        </p:nvSpPr>
        <p:spPr>
          <a:xfrm>
            <a:off x="927493" y="6114210"/>
            <a:ext cx="2173781" cy="412011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H2020 Framework Programme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9F2AC43-31CF-C44B-81E7-8FEA12935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973" y="316312"/>
            <a:ext cx="2802290" cy="215259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9FABA685-3549-C643-AA20-0513CA2F2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03" y="6150596"/>
            <a:ext cx="517422" cy="33923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8382FF65-52DF-3340-9CEB-04A597B3A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570" y="6320215"/>
            <a:ext cx="142715" cy="12685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7573DB91-A60A-644C-BB32-D01460EF5D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504" y="6165535"/>
            <a:ext cx="120781" cy="12685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10F94B96-1349-B54E-B8E7-CE3D491D10CD}"/>
              </a:ext>
            </a:extLst>
          </p:cNvPr>
          <p:cNvSpPr txBox="1">
            <a:spLocks/>
          </p:cNvSpPr>
          <p:nvPr/>
        </p:nvSpPr>
        <p:spPr>
          <a:xfrm>
            <a:off x="1962684" y="4693709"/>
            <a:ext cx="2609316" cy="38048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180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Questions?</a:t>
            </a:r>
            <a:endParaRPr lang="en" sz="180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xmlns="" id="{DDBAE206-B5BD-584F-9AC3-0545D442E457}"/>
              </a:ext>
            </a:extLst>
          </p:cNvPr>
          <p:cNvSpPr txBox="1">
            <a:spLocks/>
          </p:cNvSpPr>
          <p:nvPr/>
        </p:nvSpPr>
        <p:spPr>
          <a:xfrm>
            <a:off x="1962684" y="3628893"/>
            <a:ext cx="2811618" cy="6522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"/>
              <a:t>Thank you</a:t>
            </a:r>
            <a:br>
              <a:rPr lang="en"/>
            </a:br>
            <a:r>
              <a:rPr lang="en"/>
              <a:t>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59652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nedata.org/" TargetMode="External"/><Relationship Id="rId3" Type="http://schemas.openxmlformats.org/officeDocument/2006/relationships/hyperlink" Target="https://datahub.egi.eu/" TargetMode="External"/><Relationship Id="rId7" Type="http://schemas.openxmlformats.org/officeDocument/2006/relationships/hyperlink" Target="https://onedata.org/docs/doc/system_requirement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iki.egi.eu/wiki/EGI_Federated_Data" TargetMode="External"/><Relationship Id="rId11" Type="http://schemas.openxmlformats.org/officeDocument/2006/relationships/hyperlink" Target="https://github.com/onedata" TargetMode="External"/><Relationship Id="rId5" Type="http://schemas.openxmlformats.org/officeDocument/2006/relationships/hyperlink" Target="https://egi-datahub.readthedocs.io/" TargetMode="External"/><Relationship Id="rId10" Type="http://schemas.openxmlformats.org/officeDocument/2006/relationships/hyperlink" Target="https://github.com/onedata/getting-started" TargetMode="External"/><Relationship Id="rId4" Type="http://schemas.openxmlformats.org/officeDocument/2006/relationships/hyperlink" Target="https://community.egi.eu/c/egi-services/datahub" TargetMode="External"/><Relationship Id="rId9" Type="http://schemas.openxmlformats.org/officeDocument/2006/relationships/hyperlink" Target="https://onedata.org/#/home/documentati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fr-FR" dirty="0" err="1" smtClean="0">
                <a:sym typeface="Quattrocento Sans"/>
              </a:rPr>
              <a:t>Onedata</a:t>
            </a:r>
            <a:r>
              <a:rPr lang="fr-FR" dirty="0" smtClean="0">
                <a:sym typeface="Quattrocento Sans"/>
              </a:rPr>
              <a:t> </a:t>
            </a:r>
            <a:r>
              <a:rPr lang="fr-FR" dirty="0" err="1" smtClean="0">
                <a:sym typeface="Quattrocento Sans"/>
              </a:rPr>
              <a:t>features</a:t>
            </a:r>
            <a:r>
              <a:rPr lang="fr-FR" dirty="0" smtClean="0">
                <a:sym typeface="Quattrocento Sans"/>
              </a:rPr>
              <a:t> and </a:t>
            </a:r>
            <a:r>
              <a:rPr lang="fr-FR" dirty="0" err="1" smtClean="0">
                <a:sym typeface="Quattrocento Sans"/>
              </a:rPr>
              <a:t>status</a:t>
            </a:r>
            <a:endParaRPr lang="fr-FR" dirty="0">
              <a:sym typeface="Quattrocento Sans"/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>
                <a:sym typeface="Quattrocento Sans"/>
              </a:rPr>
              <a:t>Data Management</a:t>
            </a:r>
            <a:endParaRPr lang="fr-FR" dirty="0">
              <a:sym typeface="Quattrocento San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4DD131A-9BA9-5D4C-8B02-C97238C55C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EGI </a:t>
            </a:r>
            <a:r>
              <a:rPr lang="fr-FR" dirty="0" err="1"/>
              <a:t>Foundation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ADABA8-AAFF-944D-8854-69B2ED1782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564" y="4471409"/>
            <a:ext cx="4329574" cy="326221"/>
          </a:xfrm>
        </p:spPr>
        <p:txBody>
          <a:bodyPr/>
          <a:lstStyle/>
          <a:p>
            <a:r>
              <a:rPr lang="fr-FR" dirty="0"/>
              <a:t>Baptiste </a:t>
            </a:r>
            <a:r>
              <a:rPr lang="fr-FR" dirty="0" smtClean="0"/>
              <a:t>Grenier &amp; Giuseppe La Rocca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smtClean="0"/>
              <a:t>Release notes – v18.02.1-rc13 </a:t>
            </a:r>
            <a:endParaRPr lang="fr-FR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2DCD381E-12C8-144B-93FD-5689EF1A72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sz="quarter" idx="15"/>
          </p:nvPr>
        </p:nvSpPr>
        <p:spPr>
          <a:xfrm>
            <a:off x="339436" y="1295813"/>
            <a:ext cx="8430491" cy="4807527"/>
          </a:xfrm>
        </p:spPr>
        <p:txBody>
          <a:bodyPr/>
          <a:lstStyle/>
          <a:p>
            <a:r>
              <a:rPr lang="en-GB" sz="2000" dirty="0"/>
              <a:t>The new versions provides many </a:t>
            </a:r>
            <a:r>
              <a:rPr lang="en-GB" sz="2000" dirty="0" smtClean="0"/>
              <a:t>improvements </a:t>
            </a:r>
            <a:r>
              <a:rPr lang="en-GB" sz="2000" dirty="0"/>
              <a:t>and new features, from which the most important are</a:t>
            </a:r>
            <a:r>
              <a:rPr lang="en-GB" sz="2000" dirty="0" smtClean="0"/>
              <a:t>: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Add fixes to improve the stability with </a:t>
            </a:r>
            <a:r>
              <a:rPr lang="en-GB" sz="1800" dirty="0" err="1" smtClean="0"/>
              <a:t>Oneprovider</a:t>
            </a:r>
            <a:r>
              <a:rPr lang="en-GB" sz="1800" dirty="0" smtClean="0"/>
              <a:t>. </a:t>
            </a:r>
          </a:p>
          <a:p>
            <a:pPr lvl="1"/>
            <a:r>
              <a:rPr lang="en-GB" sz="1800" dirty="0"/>
              <a:t>Improved speed of indexing of large datasets.</a:t>
            </a:r>
          </a:p>
          <a:p>
            <a:pPr lvl="1"/>
            <a:r>
              <a:rPr lang="en-GB" sz="1800" dirty="0"/>
              <a:t>Implementation of user defined data indexes, used for querying the data based on specific metadata.</a:t>
            </a:r>
          </a:p>
          <a:p>
            <a:pPr lvl="1"/>
            <a:r>
              <a:rPr lang="en-GB" sz="1800" dirty="0"/>
              <a:t>WebDAV support.</a:t>
            </a:r>
          </a:p>
          <a:p>
            <a:pPr lvl="1"/>
            <a:r>
              <a:rPr lang="en-GB" sz="1800" dirty="0" smtClean="0"/>
              <a:t>Improvements </a:t>
            </a:r>
            <a:r>
              <a:rPr lang="en-GB" sz="1800" dirty="0"/>
              <a:t>in the metadata extraction, ingestion and </a:t>
            </a:r>
            <a:r>
              <a:rPr lang="en-GB" sz="1800" dirty="0" smtClean="0"/>
              <a:t>manipulation.</a:t>
            </a:r>
            <a:endParaRPr lang="en-GB" sz="1800" dirty="0"/>
          </a:p>
          <a:p>
            <a:pPr lvl="1"/>
            <a:r>
              <a:rPr lang="en-GB" sz="1800" dirty="0" smtClean="0"/>
              <a:t>Improved </a:t>
            </a:r>
            <a:r>
              <a:rPr lang="en-GB" sz="1800" dirty="0"/>
              <a:t>data </a:t>
            </a:r>
            <a:r>
              <a:rPr lang="en-GB" sz="1800" dirty="0" smtClean="0"/>
              <a:t>monitoring </a:t>
            </a:r>
            <a:r>
              <a:rPr lang="en-GB" sz="1800" dirty="0"/>
              <a:t>API </a:t>
            </a:r>
            <a:r>
              <a:rPr lang="en-GB" sz="1800" dirty="0" smtClean="0"/>
              <a:t>allowing </a:t>
            </a:r>
            <a:r>
              <a:rPr lang="en-GB" sz="1800" dirty="0"/>
              <a:t>to monitor the changes in data and depending on the type of the change invoking actions, </a:t>
            </a:r>
            <a:r>
              <a:rPr lang="en-GB" sz="1800" dirty="0" smtClean="0"/>
              <a:t>i.e</a:t>
            </a:r>
            <a:r>
              <a:rPr lang="en-GB" sz="1800" dirty="0"/>
              <a:t>. data </a:t>
            </a:r>
            <a:r>
              <a:rPr lang="en-GB" sz="1800" dirty="0" smtClean="0"/>
              <a:t>replication.</a:t>
            </a:r>
          </a:p>
          <a:p>
            <a:pPr lvl="1"/>
            <a:r>
              <a:rPr lang="en-GB" sz="1800" dirty="0" smtClean="0"/>
              <a:t>AAI: Support for OIDC.</a:t>
            </a:r>
            <a:endParaRPr lang="en-GB" sz="1800" dirty="0"/>
          </a:p>
          <a:p>
            <a:pPr lvl="1"/>
            <a:r>
              <a:rPr lang="en-GB" sz="1800" dirty="0" smtClean="0"/>
              <a:t>PID management: Handle.net/B2Handle integration.</a:t>
            </a:r>
          </a:p>
          <a:p>
            <a:pPr lvl="1"/>
            <a:r>
              <a:rPr lang="en-GB" sz="1800" dirty="0" smtClean="0"/>
              <a:t>Cataloguing and discovery: B2Find integration.</a:t>
            </a:r>
          </a:p>
          <a:p>
            <a:pPr lvl="1"/>
            <a:r>
              <a:rPr lang="en-GB" sz="1800" dirty="0" smtClean="0"/>
              <a:t>Data-intensive computation: Integration with the EGI Notebooks.</a:t>
            </a:r>
          </a:p>
          <a:p>
            <a:pPr lvl="1"/>
            <a:r>
              <a:rPr lang="en-GB" sz="1800" dirty="0" smtClean="0"/>
              <a:t>APIs updated.</a:t>
            </a:r>
            <a:endParaRPr lang="en-GB" sz="1800" dirty="0" smtClean="0"/>
          </a:p>
          <a:p>
            <a:pPr lvl="1"/>
            <a:endParaRPr lang="en-GB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2579078" y="230085"/>
            <a:ext cx="6360205" cy="341632"/>
          </a:xfrm>
        </p:spPr>
        <p:txBody>
          <a:bodyPr>
            <a:normAutofit fontScale="90000"/>
          </a:bodyPr>
          <a:lstStyle/>
          <a:p>
            <a:pPr lvl="0"/>
            <a:r>
              <a:rPr lang="en" dirty="0" smtClean="0"/>
              <a:t>Perform data analysis on large volume of data</a:t>
            </a:r>
            <a:endParaRPr lang="en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F42164E0-159F-9249-8781-6655D3D865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fr-FR" dirty="0" err="1" smtClean="0"/>
              <a:t>Demo</a:t>
            </a:r>
            <a:r>
              <a:rPr lang="fr-FR" dirty="0" smtClean="0"/>
              <a:t> at CS3</a:t>
            </a:r>
            <a:endParaRPr lang="fr-FR" dirty="0"/>
          </a:p>
        </p:txBody>
      </p:sp>
      <p:pic>
        <p:nvPicPr>
          <p:cNvPr id="6" name="Google Shape;173;p13"/>
          <p:cNvPicPr preferRelativeResize="0"/>
          <p:nvPr/>
        </p:nvPicPr>
        <p:blipFill rotWithShape="1">
          <a:blip r:embed="rId3">
            <a:alphaModFix/>
          </a:blip>
          <a:srcRect l="159" r="159"/>
          <a:stretch/>
        </p:blipFill>
        <p:spPr>
          <a:xfrm>
            <a:off x="2617852" y="1615068"/>
            <a:ext cx="6240615" cy="43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2;p13"/>
          <p:cNvSpPr txBox="1"/>
          <p:nvPr/>
        </p:nvSpPr>
        <p:spPr>
          <a:xfrm>
            <a:off x="144410" y="1367510"/>
            <a:ext cx="3008400" cy="47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Analysis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/>
              <a:t>Notebooks / </a:t>
            </a:r>
            <a:r>
              <a:rPr lang="en-US" sz="1400" dirty="0" err="1"/>
              <a:t>JupyterLab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 err="1"/>
              <a:t>FedCloud</a:t>
            </a:r>
            <a:r>
              <a:rPr lang="en-US" sz="1400" dirty="0"/>
              <a:t> resources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Data management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 err="1"/>
              <a:t>DataHub</a:t>
            </a:r>
            <a:r>
              <a:rPr lang="en-US" sz="1400" dirty="0"/>
              <a:t> / </a:t>
            </a:r>
            <a:r>
              <a:rPr lang="en-US" sz="1400" dirty="0" err="1"/>
              <a:t>Onedata</a:t>
            </a:r>
            <a:endParaRPr sz="14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Space</a:t>
            </a:r>
            <a:endParaRPr sz="14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 err="1"/>
              <a:t>Onezone</a:t>
            </a:r>
            <a:endParaRPr sz="14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 err="1"/>
              <a:t>Oneprovider</a:t>
            </a:r>
            <a:endParaRPr sz="14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 err="1"/>
              <a:t>Oneclient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AAI (OIDC)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/>
              <a:t>Check-in</a:t>
            </a:r>
            <a:endParaRPr sz="1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PID management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/>
              <a:t>B2HANDLE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/>
              <a:t>Handle.net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Cataloguing and discovery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/>
              <a:t>B2FIND</a:t>
            </a:r>
            <a:endParaRPr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5C3"/>
              </a:buClr>
              <a:buSzPts val="3000"/>
              <a:buFont typeface="Quattrocento Sans"/>
              <a:buNone/>
            </a:pP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Google Shape;53;p8"/>
          <p:cNvSpPr txBox="1">
            <a:spLocks noGrp="1"/>
          </p:cNvSpPr>
          <p:nvPr>
            <p:ph type="body" sz="quarter" idx="15"/>
          </p:nvPr>
        </p:nvSpPr>
        <p:spPr>
          <a:xfrm>
            <a:off x="339436" y="1323109"/>
            <a:ext cx="8430491" cy="4807527"/>
          </a:xfrm>
        </p:spPr>
        <p:txBody>
          <a:bodyPr/>
          <a:lstStyle/>
          <a:p>
            <a:r>
              <a:rPr lang="en-GB" sz="2000" dirty="0" smtClean="0"/>
              <a:t>Move the service in Beta</a:t>
            </a:r>
          </a:p>
          <a:p>
            <a:pPr lvl="1"/>
            <a:r>
              <a:rPr lang="en-GB" dirty="0" smtClean="0"/>
              <a:t>To be discussed during the next SSB meeting.</a:t>
            </a:r>
          </a:p>
          <a:p>
            <a:pPr marL="342900" lvl="1" indent="0">
              <a:buNone/>
            </a:pPr>
            <a:endParaRPr lang="en-GB" dirty="0" smtClean="0"/>
          </a:p>
          <a:p>
            <a:r>
              <a:rPr lang="en-GB" sz="2000" dirty="0" smtClean="0"/>
              <a:t>Finalize the OLA for </a:t>
            </a:r>
            <a:r>
              <a:rPr lang="en-GB" sz="2000" dirty="0" err="1" smtClean="0"/>
              <a:t>Onezone</a:t>
            </a:r>
            <a:r>
              <a:rPr lang="en-GB" sz="2000" dirty="0" smtClean="0"/>
              <a:t>/</a:t>
            </a:r>
            <a:r>
              <a:rPr lang="en-GB" sz="2000" dirty="0" err="1" smtClean="0"/>
              <a:t>Oneprovider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r>
              <a:rPr lang="en-GB" sz="2000" dirty="0" smtClean="0"/>
              <a:t>PANOSC WP6: </a:t>
            </a:r>
          </a:p>
          <a:p>
            <a:pPr lvl="1"/>
            <a:r>
              <a:rPr lang="en-GB" dirty="0" smtClean="0"/>
              <a:t>Evaluation of the solution for possible pilots.</a:t>
            </a:r>
          </a:p>
          <a:p>
            <a:endParaRPr lang="en-GB" sz="2000" dirty="0" smtClean="0"/>
          </a:p>
          <a:p>
            <a:r>
              <a:rPr lang="en-GB" sz="2000" dirty="0" smtClean="0"/>
              <a:t>Training:</a:t>
            </a:r>
          </a:p>
          <a:p>
            <a:pPr lvl="1"/>
            <a:r>
              <a:rPr lang="en-GB" dirty="0" smtClean="0"/>
              <a:t>Organizing a session about data platforms for data processing during the EOSC-hub week.</a:t>
            </a:r>
          </a:p>
          <a:p>
            <a:pPr lvl="1"/>
            <a:r>
              <a:rPr lang="en-GB" dirty="0" smtClean="0"/>
              <a:t>Preparation of a training for EGI staff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Links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36357EF6-98E5-6245-87AC-90E9916EAD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" dirty="0"/>
              <a:t>EGI DataHub</a:t>
            </a:r>
          </a:p>
          <a:p>
            <a:pPr lvl="1"/>
            <a:r>
              <a:rPr lang="en" dirty="0">
                <a:hlinkClick r:id="rId3"/>
              </a:rPr>
              <a:t>https://datahub.egi.eu/</a:t>
            </a:r>
            <a:r>
              <a:rPr lang="en" dirty="0"/>
              <a:t> </a:t>
            </a:r>
          </a:p>
          <a:p>
            <a:pPr lvl="1"/>
            <a:r>
              <a:rPr lang="en" dirty="0">
                <a:hlinkClick r:id="rId4"/>
              </a:rPr>
              <a:t>https://community.egi.eu/c/egi-services/datahub</a:t>
            </a:r>
            <a:r>
              <a:rPr lang="en" dirty="0"/>
              <a:t> </a:t>
            </a:r>
          </a:p>
          <a:p>
            <a:pPr lvl="1"/>
            <a:r>
              <a:rPr lang="en" dirty="0">
                <a:hlinkClick r:id="rId5"/>
              </a:rPr>
              <a:t>https://egi-datahub.readthedocs.io/</a:t>
            </a:r>
            <a:r>
              <a:rPr lang="en" dirty="0"/>
              <a:t> </a:t>
            </a:r>
          </a:p>
          <a:p>
            <a:pPr lvl="1"/>
            <a:r>
              <a:rPr lang="en" dirty="0">
                <a:hlinkClick r:id="rId6"/>
              </a:rPr>
              <a:t>https://wiki.egi.eu/wiki/EGI_Federated_Data</a:t>
            </a:r>
            <a:r>
              <a:rPr lang="en" dirty="0"/>
              <a:t> </a:t>
            </a:r>
          </a:p>
          <a:p>
            <a:pPr lvl="1"/>
            <a:endParaRPr lang="en" dirty="0"/>
          </a:p>
          <a:p>
            <a:pPr lvl="0"/>
            <a:r>
              <a:rPr lang="en" dirty="0"/>
              <a:t>System </a:t>
            </a:r>
            <a:r>
              <a:rPr lang="en" dirty="0" smtClean="0"/>
              <a:t>requirements</a:t>
            </a:r>
            <a:endParaRPr lang="en" dirty="0"/>
          </a:p>
          <a:p>
            <a:pPr lvl="1"/>
            <a:r>
              <a:rPr lang="en" dirty="0">
                <a:hlinkClick r:id="rId7"/>
              </a:rPr>
              <a:t>https://onedata.org/docs/doc/system_requirements.html</a:t>
            </a:r>
            <a:r>
              <a:rPr lang="en" dirty="0"/>
              <a:t> </a:t>
            </a:r>
          </a:p>
          <a:p>
            <a:pPr lvl="1"/>
            <a:endParaRPr lang="en" dirty="0"/>
          </a:p>
          <a:p>
            <a:pPr lvl="0"/>
            <a:r>
              <a:rPr lang="en" dirty="0"/>
              <a:t>Official </a:t>
            </a:r>
            <a:r>
              <a:rPr lang="en" dirty="0" err="1"/>
              <a:t>Onedata</a:t>
            </a:r>
            <a:r>
              <a:rPr lang="en" dirty="0"/>
              <a:t> documentation</a:t>
            </a:r>
          </a:p>
          <a:p>
            <a:pPr lvl="1"/>
            <a:r>
              <a:rPr lang="en" dirty="0">
                <a:hlinkClick r:id="rId8"/>
              </a:rPr>
              <a:t>https://onedata.org</a:t>
            </a:r>
            <a:r>
              <a:rPr lang="en" dirty="0"/>
              <a:t> </a:t>
            </a:r>
          </a:p>
          <a:p>
            <a:pPr lvl="1"/>
            <a:r>
              <a:rPr lang="en" dirty="0">
                <a:hlinkClick r:id="rId9"/>
              </a:rPr>
              <a:t>https://onedata.org/#/home/documentation</a:t>
            </a:r>
            <a:r>
              <a:rPr lang="en" dirty="0"/>
              <a:t> </a:t>
            </a:r>
          </a:p>
          <a:p>
            <a:pPr lvl="1"/>
            <a:r>
              <a:rPr lang="en" dirty="0"/>
              <a:t>Getting started</a:t>
            </a:r>
          </a:p>
          <a:p>
            <a:pPr lvl="2"/>
            <a:r>
              <a:rPr lang="en" dirty="0">
                <a:hlinkClick r:id="rId10"/>
              </a:rPr>
              <a:t>https://github.com/onedata/getting-started</a:t>
            </a:r>
            <a:endParaRPr lang="en" dirty="0"/>
          </a:p>
          <a:p>
            <a:pPr lvl="1"/>
            <a:r>
              <a:rPr lang="en" dirty="0"/>
              <a:t>Source code: </a:t>
            </a:r>
            <a:r>
              <a:rPr lang="en" dirty="0">
                <a:hlinkClick r:id="rId11"/>
              </a:rPr>
              <a:t>https://github.com/onedata</a:t>
            </a:r>
            <a:r>
              <a:rPr lang="en" dirty="0"/>
              <a:t> </a:t>
            </a:r>
          </a:p>
          <a:p>
            <a:pPr lvl="1"/>
            <a:endParaRPr lang="en" dirty="0"/>
          </a:p>
          <a:p>
            <a:pPr lvl="2"/>
            <a:endParaRPr lang="e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GI_4-3 (11)" id="{45F70CD9-F2FE-4BC0-9097-725F5D148285}" vid="{979FE6A8-377C-4F40-8462-08A38BC9BC85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GI_4-3 (11)" id="{45F70CD9-F2FE-4BC0-9097-725F5D148285}" vid="{E85467E5-26B9-41F7-85D3-39C5C15E7940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GI_4-3 (11)" id="{45F70CD9-F2FE-4BC0-9097-725F5D148285}" vid="{ABA88D29-9FC3-4D1D-93EE-73FFFA230C95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GI_4-3 (11)" id="{45F70CD9-F2FE-4BC0-9097-725F5D148285}" vid="{717414C1-EB32-4BD1-BEFE-580FE6FA6149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EGI_4-3_template</Template>
  <TotalTime>75</TotalTime>
  <Words>279</Words>
  <Application>Microsoft Office PowerPoint</Application>
  <PresentationFormat>Presentazione su schermo (4:3)</PresentationFormat>
  <Paragraphs>68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6</vt:i4>
      </vt:variant>
    </vt:vector>
  </HeadingPairs>
  <TitlesOfParts>
    <vt:vector size="17" baseType="lpstr">
      <vt:lpstr>Arial</vt:lpstr>
      <vt:lpstr>Quattrocento Sans</vt:lpstr>
      <vt:lpstr>Courier New</vt:lpstr>
      <vt:lpstr>Open Sans Semibold</vt:lpstr>
      <vt:lpstr>Wingdings</vt:lpstr>
      <vt:lpstr>Open Sans</vt:lpstr>
      <vt:lpstr>Calibri</vt:lpstr>
      <vt:lpstr>HOME</vt:lpstr>
      <vt:lpstr>CONTENT</vt:lpstr>
      <vt:lpstr>SECTION</vt:lpstr>
      <vt:lpstr>END</vt:lpstr>
      <vt:lpstr>Data Management</vt:lpstr>
      <vt:lpstr>Release notes – v18.02.1-rc13 </vt:lpstr>
      <vt:lpstr>Perform data analysis on large volume of data</vt:lpstr>
      <vt:lpstr>Next steps</vt:lpstr>
      <vt:lpstr>Links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DataHub</dc:title>
  <cp:lastModifiedBy>larocca</cp:lastModifiedBy>
  <cp:revision>10</cp:revision>
  <dcterms:modified xsi:type="dcterms:W3CDTF">2019-03-12T08:34:00Z</dcterms:modified>
</cp:coreProperties>
</file>