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4" r:id="rId1"/>
  </p:sldMasterIdLst>
  <p:notesMasterIdLst>
    <p:notesMasterId r:id="rId3"/>
  </p:notesMasterIdLst>
  <p:sldIdLst>
    <p:sldId id="257" r:id="rId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Quattrocento Sans" panose="020B0502050000020003" pitchFamily="34" charset="0"/>
      <p:regular r:id="rId8"/>
      <p:bold r:id="rId9"/>
      <p:italic r:id="rId10"/>
      <p:boldItalic r:id="rId1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13"/>
    <p:restoredTop sz="94674"/>
  </p:normalViewPr>
  <p:slideViewPr>
    <p:cSldViewPr snapToGrid="0">
      <p:cViewPr varScale="1">
        <p:scale>
          <a:sx n="124" d="100"/>
          <a:sy n="124" d="100"/>
        </p:scale>
        <p:origin x="1792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ableStyles" Target="tableStyle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2X">
  <p:cSld name="Content 2X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 txBox="1">
            <a:spLocks noGrp="1"/>
          </p:cNvSpPr>
          <p:nvPr>
            <p:ph type="title"/>
          </p:nvPr>
        </p:nvSpPr>
        <p:spPr>
          <a:xfrm>
            <a:off x="1547664" y="188640"/>
            <a:ext cx="7344816" cy="850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Clr>
                <a:srgbClr val="4F85C3"/>
              </a:buClr>
              <a:buSzPts val="3000"/>
              <a:buFont typeface="Quattrocento Sans"/>
              <a:buNone/>
              <a:defRPr sz="3000" b="1" i="0" u="none" strike="noStrike" cap="none">
                <a:solidFill>
                  <a:srgbClr val="4F85C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body" idx="1"/>
          </p:nvPr>
        </p:nvSpPr>
        <p:spPr>
          <a:xfrm>
            <a:off x="467544" y="1341438"/>
            <a:ext cx="8424936" cy="47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ftr" idx="11"/>
          </p:nvPr>
        </p:nvSpPr>
        <p:spPr>
          <a:xfrm>
            <a:off x="1187624" y="6448251"/>
            <a:ext cx="67687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889" y="0"/>
            <a:ext cx="6534150" cy="470535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3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4F85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3"/>
          <p:cNvSpPr txBox="1">
            <a:spLocks noGrp="1"/>
          </p:cNvSpPr>
          <p:nvPr>
            <p:ph type="title"/>
          </p:nvPr>
        </p:nvSpPr>
        <p:spPr>
          <a:xfrm>
            <a:off x="1547664" y="188640"/>
            <a:ext cx="7344816" cy="850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Clr>
                <a:srgbClr val="4F85C3"/>
              </a:buClr>
              <a:buSzPts val="3000"/>
              <a:buFont typeface="Quattrocento Sans"/>
              <a:buNone/>
              <a:defRPr sz="3000" b="1" i="0" u="none" strike="noStrike" cap="none">
                <a:solidFill>
                  <a:srgbClr val="4F85C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5" name="Google Shape;25;p3"/>
          <p:cNvSpPr txBox="1"/>
          <p:nvPr/>
        </p:nvSpPr>
        <p:spPr>
          <a:xfrm>
            <a:off x="8508016" y="6525344"/>
            <a:ext cx="312906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800" b="1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‹#›</a:t>
            </a:fld>
            <a:endParaRPr sz="1050" b="1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26" name="Google Shape;26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9512" y="188640"/>
            <a:ext cx="1030139" cy="993566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3"/>
          <p:cNvSpPr txBox="1">
            <a:spLocks noGrp="1"/>
          </p:cNvSpPr>
          <p:nvPr>
            <p:ph type="ftr" idx="11"/>
          </p:nvPr>
        </p:nvSpPr>
        <p:spPr>
          <a:xfrm>
            <a:off x="1187624" y="6448251"/>
            <a:ext cx="67687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3"/>
          <p:cNvSpPr txBox="1"/>
          <p:nvPr/>
        </p:nvSpPr>
        <p:spPr>
          <a:xfrm>
            <a:off x="179512" y="6525344"/>
            <a:ext cx="59503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b="1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6/16/2015</a:t>
            </a:r>
            <a:endParaRPr sz="1050" b="1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45">
          <p15:clr>
            <a:srgbClr val="F26B43"/>
          </p15:clr>
        </p15:guide>
        <p15:guide id="2" pos="295">
          <p15:clr>
            <a:srgbClr val="F26B43"/>
          </p15:clr>
        </p15:guide>
        <p15:guide id="3" pos="5602">
          <p15:clr>
            <a:srgbClr val="F26B43"/>
          </p15:clr>
        </p15:guide>
        <p15:guide id="4" orient="horz" pos="388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iki.egi.eu/wiki/GGUS:EGI_Data_Transfer_Service_FAQ" TargetMode="External"/><Relationship Id="rId3" Type="http://schemas.openxmlformats.org/officeDocument/2006/relationships/hyperlink" Target="https://www.egi.eu/services/data-transfer/" TargetMode="External"/><Relationship Id="rId7" Type="http://schemas.openxmlformats.org/officeDocument/2006/relationships/hyperlink" Target="https://lcgfts3.gridpp.rl.ac.uk:8446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ebfts.cern.ch/" TargetMode="External"/><Relationship Id="rId5" Type="http://schemas.openxmlformats.org/officeDocument/2006/relationships/hyperlink" Target="https://fts3-public.cern.ch:8449/" TargetMode="External"/><Relationship Id="rId10" Type="http://schemas.openxmlformats.org/officeDocument/2006/relationships/hyperlink" Target="http://fts3-docs.web.cern.ch/fts3-docs/" TargetMode="External"/><Relationship Id="rId4" Type="http://schemas.openxmlformats.org/officeDocument/2006/relationships/hyperlink" Target="https://goc.egi.eu/portal/index.php?Page_Type=Service_Group&amp;id=2165" TargetMode="External"/><Relationship Id="rId9" Type="http://schemas.openxmlformats.org/officeDocument/2006/relationships/hyperlink" Target="https://fts.web.cern.ch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>
            <a:spLocks noGrp="1"/>
          </p:cNvSpPr>
          <p:nvPr>
            <p:ph type="title"/>
          </p:nvPr>
        </p:nvSpPr>
        <p:spPr>
          <a:xfrm>
            <a:off x="1547664" y="188640"/>
            <a:ext cx="7344816" cy="850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4F85C3"/>
              </a:buClr>
              <a:buSzPts val="3000"/>
              <a:buFont typeface="Quattrocento Sans"/>
              <a:buNone/>
            </a:pPr>
            <a:r>
              <a:rPr lang="en-US" sz="3000" b="1" i="0" u="none" strike="noStrike" cap="none" dirty="0">
                <a:solidFill>
                  <a:srgbClr val="4F85C3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EGI Data Transfer</a:t>
            </a:r>
            <a:endParaRPr sz="3000" b="1" i="0" u="none" strike="noStrike" cap="none" dirty="0">
              <a:solidFill>
                <a:srgbClr val="4F85C3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65" name="Google Shape;65;p10"/>
          <p:cNvSpPr txBox="1">
            <a:spLocks noGrp="1"/>
          </p:cNvSpPr>
          <p:nvPr>
            <p:ph type="body" idx="1"/>
          </p:nvPr>
        </p:nvSpPr>
        <p:spPr>
          <a:xfrm>
            <a:off x="467544" y="1341438"/>
            <a:ext cx="8424936" cy="47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35000" indent="-457200">
              <a:spcBef>
                <a:spcPts val="0"/>
              </a:spcBef>
            </a:pPr>
            <a:r>
              <a:rPr lang="en-US" sz="2400" dirty="0">
                <a:hlinkClick r:id="rId3"/>
              </a:rPr>
              <a:t>https://www.egi.eu/services/data-transfer/</a:t>
            </a:r>
            <a:r>
              <a:rPr lang="en-US" sz="2400" dirty="0"/>
              <a:t> </a:t>
            </a:r>
          </a:p>
          <a:p>
            <a:pPr marL="635000" indent="-457200">
              <a:spcBef>
                <a:spcPts val="0"/>
              </a:spcBef>
            </a:pPr>
            <a:r>
              <a:rPr lang="en-US" sz="2400" dirty="0"/>
              <a:t>OLAs have been agreed with two providers</a:t>
            </a:r>
          </a:p>
          <a:p>
            <a:pPr marL="1092200" lvl="1" indent="-457200">
              <a:spcBef>
                <a:spcPts val="0"/>
              </a:spcBef>
            </a:pPr>
            <a:r>
              <a:rPr lang="en-US" sz="2000" dirty="0">
                <a:hlinkClick r:id="rId4"/>
              </a:rPr>
              <a:t>https://goc.egi.eu/portal/index.php?Page_Type=Service_Group&amp;id=2165</a:t>
            </a:r>
            <a:r>
              <a:rPr lang="en-US" sz="2000" dirty="0"/>
              <a:t>  </a:t>
            </a:r>
          </a:p>
          <a:p>
            <a:pPr marL="1092200" lvl="1" indent="-457200">
              <a:spcBef>
                <a:spcPts val="0"/>
              </a:spcBef>
            </a:pPr>
            <a:r>
              <a:rPr lang="en-US" sz="2000" dirty="0"/>
              <a:t>CERN</a:t>
            </a:r>
          </a:p>
          <a:p>
            <a:pPr marL="1549400" lvl="2" indent="-457200">
              <a:spcBef>
                <a:spcPts val="0"/>
              </a:spcBef>
            </a:pPr>
            <a:r>
              <a:rPr lang="en-US" sz="1800" dirty="0"/>
              <a:t>FTS3: </a:t>
            </a:r>
            <a:r>
              <a:rPr lang="en-US" sz="1800" dirty="0">
                <a:hlinkClick r:id="rId5"/>
              </a:rPr>
              <a:t>https://fts3-public.cern.ch:8449</a:t>
            </a:r>
            <a:r>
              <a:rPr lang="en-US" sz="1800" dirty="0"/>
              <a:t> </a:t>
            </a:r>
          </a:p>
          <a:p>
            <a:pPr marL="1549400" lvl="2" indent="-457200">
              <a:spcBef>
                <a:spcPts val="0"/>
              </a:spcBef>
            </a:pPr>
            <a:r>
              <a:rPr lang="en-US" sz="1800" dirty="0" err="1"/>
              <a:t>Webfts</a:t>
            </a:r>
            <a:r>
              <a:rPr lang="en-US" sz="1800" dirty="0"/>
              <a:t>: </a:t>
            </a:r>
            <a:r>
              <a:rPr lang="en-US" sz="1800" dirty="0">
                <a:hlinkClick r:id="rId6"/>
              </a:rPr>
              <a:t>https://webfts.cern.ch/</a:t>
            </a:r>
            <a:r>
              <a:rPr lang="en-US" sz="1800" dirty="0"/>
              <a:t> </a:t>
            </a:r>
          </a:p>
          <a:p>
            <a:pPr marL="1092200" lvl="1" indent="-457200">
              <a:spcBef>
                <a:spcPts val="0"/>
              </a:spcBef>
            </a:pPr>
            <a:r>
              <a:rPr lang="en-US" sz="2000" dirty="0"/>
              <a:t>STFC/UKRI</a:t>
            </a:r>
          </a:p>
          <a:p>
            <a:pPr marL="1549400" lvl="2" indent="-457200">
              <a:spcBef>
                <a:spcPts val="0"/>
              </a:spcBef>
            </a:pPr>
            <a:r>
              <a:rPr lang="en-US" sz="1800" dirty="0"/>
              <a:t>FTS3: </a:t>
            </a:r>
            <a:r>
              <a:rPr lang="en-US" sz="1800" dirty="0">
                <a:hlinkClick r:id="rId7"/>
              </a:rPr>
              <a:t>https://lcgfts3.gridpp.rl.ac.uk:8446/</a:t>
            </a:r>
            <a:r>
              <a:rPr lang="en-US" sz="1800" dirty="0"/>
              <a:t> </a:t>
            </a:r>
          </a:p>
          <a:p>
            <a:pPr marL="635000" indent="-457200">
              <a:spcBef>
                <a:spcPts val="0"/>
              </a:spcBef>
            </a:pPr>
            <a:r>
              <a:rPr lang="en-US" sz="2400" dirty="0"/>
              <a:t>Support</a:t>
            </a:r>
          </a:p>
          <a:p>
            <a:pPr marL="1092200" lvl="1" indent="-457200">
              <a:spcBef>
                <a:spcPts val="0"/>
              </a:spcBef>
            </a:pPr>
            <a:r>
              <a:rPr lang="en-US" sz="2000" dirty="0"/>
              <a:t>EGI Data Transfer SU</a:t>
            </a:r>
          </a:p>
          <a:p>
            <a:pPr marL="1549400" lvl="2" indent="-457200">
              <a:spcBef>
                <a:spcPts val="0"/>
              </a:spcBef>
            </a:pPr>
            <a:r>
              <a:rPr lang="en-US" sz="1800" dirty="0">
                <a:hlinkClick r:id="rId8"/>
              </a:rPr>
              <a:t>https://wiki.egi.eu/wiki/GGUS:EGI_Data_Transfer_Service_FAQ</a:t>
            </a:r>
            <a:r>
              <a:rPr lang="en-US" sz="1800" dirty="0"/>
              <a:t> </a:t>
            </a:r>
          </a:p>
          <a:p>
            <a:pPr marL="635000" indent="-457200">
              <a:spcBef>
                <a:spcPts val="0"/>
              </a:spcBef>
            </a:pPr>
            <a:r>
              <a:rPr lang="en-US" sz="2400" dirty="0"/>
              <a:t>Documentation</a:t>
            </a:r>
          </a:p>
          <a:p>
            <a:pPr marL="1092200" lvl="1" indent="-457200">
              <a:spcBef>
                <a:spcPts val="0"/>
              </a:spcBef>
            </a:pPr>
            <a:r>
              <a:rPr lang="en-US" sz="2000" dirty="0">
                <a:hlinkClick r:id="rId9"/>
              </a:rPr>
              <a:t>https://fts.web.cern.ch/</a:t>
            </a:r>
            <a:r>
              <a:rPr lang="en-US" sz="2000" dirty="0"/>
              <a:t> </a:t>
            </a:r>
          </a:p>
          <a:p>
            <a:pPr marL="1092200" lvl="1" indent="-457200">
              <a:spcBef>
                <a:spcPts val="0"/>
              </a:spcBef>
            </a:pPr>
            <a:r>
              <a:rPr lang="en-US" sz="2000" dirty="0">
                <a:hlinkClick r:id="rId10"/>
              </a:rPr>
              <a:t>http://fts3-docs.web.cern.ch/fts3-docs/</a:t>
            </a:r>
            <a:r>
              <a:rPr lang="en-US" sz="2000" dirty="0"/>
              <a:t> </a:t>
            </a:r>
          </a:p>
          <a:p>
            <a:pPr marL="635000" indent="-457200">
              <a:spcBef>
                <a:spcPts val="0"/>
              </a:spcBef>
            </a:pPr>
            <a:r>
              <a:rPr lang="en-US" sz="2400" dirty="0"/>
              <a:t>FTS3 is included in UMD4 and supported by CERN</a:t>
            </a:r>
          </a:p>
          <a:p>
            <a:pPr marL="177800" indent="0">
              <a:spcBef>
                <a:spcPts val="0"/>
              </a:spcBef>
              <a:buNone/>
            </a:pP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EGI Powerpoint Presentation (body)">
  <a:themeElements>
    <a:clrScheme name="Kantoor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2359</TotalTime>
  <Words>146</Words>
  <Application>Microsoft Macintosh PowerPoint</Application>
  <PresentationFormat>On-screen Show (4:3)</PresentationFormat>
  <Paragraphs>16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Quattrocento Sans</vt:lpstr>
      <vt:lpstr>Calibri</vt:lpstr>
      <vt:lpstr>Arial</vt:lpstr>
      <vt:lpstr>EGI Powerpoint Presentation (body)</vt:lpstr>
      <vt:lpstr>EGI Data Transfer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Baptiste Grenier</cp:lastModifiedBy>
  <cp:revision>26</cp:revision>
  <dcterms:modified xsi:type="dcterms:W3CDTF">2018-12-07T10:51:37Z</dcterms:modified>
</cp:coreProperties>
</file>