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21"/>
  </p:notesMasterIdLst>
  <p:handoutMasterIdLst>
    <p:handoutMasterId r:id="rId22"/>
  </p:handoutMasterIdLst>
  <p:sldIdLst>
    <p:sldId id="258" r:id="rId2"/>
    <p:sldId id="298" r:id="rId3"/>
    <p:sldId id="322" r:id="rId4"/>
    <p:sldId id="323" r:id="rId5"/>
    <p:sldId id="317" r:id="rId6"/>
    <p:sldId id="328" r:id="rId7"/>
    <p:sldId id="327" r:id="rId8"/>
    <p:sldId id="321" r:id="rId9"/>
    <p:sldId id="332" r:id="rId10"/>
    <p:sldId id="333" r:id="rId11"/>
    <p:sldId id="318" r:id="rId12"/>
    <p:sldId id="329" r:id="rId13"/>
    <p:sldId id="334" r:id="rId14"/>
    <p:sldId id="325" r:id="rId15"/>
    <p:sldId id="326" r:id="rId16"/>
    <p:sldId id="331" r:id="rId17"/>
    <p:sldId id="335" r:id="rId18"/>
    <p:sldId id="319" r:id="rId19"/>
    <p:sldId id="324" r:id="rId20"/>
  </p:sldIdLst>
  <p:sldSz cx="12192000" cy="6858000"/>
  <p:notesSz cx="7102475"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p:scale>
          <a:sx n="52" d="100"/>
          <a:sy n="52" d="100"/>
        </p:scale>
        <p:origin x="-688" y="-656"/>
      </p:cViewPr>
      <p:guideLst>
        <p:guide orient="horz" pos="2160"/>
        <p:guide pos="3840"/>
      </p:guideLst>
    </p:cSldViewPr>
  </p:slideViewPr>
  <p:notesTextViewPr>
    <p:cViewPr>
      <p:scale>
        <a:sx n="3" d="2"/>
        <a:sy n="3" d="2"/>
      </p:scale>
      <p:origin x="0" y="0"/>
    </p:cViewPr>
  </p:notesTextViewPr>
  <p:notesViewPr>
    <p:cSldViewPr snapToGrid="0">
      <p:cViewPr varScale="1">
        <p:scale>
          <a:sx n="71" d="100"/>
          <a:sy n="71" d="100"/>
        </p:scale>
        <p:origin x="2813"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7739" cy="513508"/>
          </a:xfrm>
          <a:prstGeom prst="rect">
            <a:avLst/>
          </a:prstGeom>
        </p:spPr>
        <p:txBody>
          <a:bodyPr vert="horz" lIns="97786" tIns="48893" rIns="97786" bIns="48893" rtlCol="0"/>
          <a:lstStyle>
            <a:lvl1pPr algn="l">
              <a:defRPr sz="1200"/>
            </a:lvl1pPr>
          </a:lstStyle>
          <a:p>
            <a:endParaRPr lang="it-IT"/>
          </a:p>
        </p:txBody>
      </p:sp>
      <p:sp>
        <p:nvSpPr>
          <p:cNvPr id="3" name="Segnaposto data 2"/>
          <p:cNvSpPr>
            <a:spLocks noGrp="1"/>
          </p:cNvSpPr>
          <p:nvPr>
            <p:ph type="dt" sz="quarter" idx="1"/>
          </p:nvPr>
        </p:nvSpPr>
        <p:spPr>
          <a:xfrm>
            <a:off x="4023093" y="0"/>
            <a:ext cx="3077739" cy="513508"/>
          </a:xfrm>
          <a:prstGeom prst="rect">
            <a:avLst/>
          </a:prstGeom>
        </p:spPr>
        <p:txBody>
          <a:bodyPr vert="horz" lIns="97786" tIns="48893" rIns="97786" bIns="48893" rtlCol="0"/>
          <a:lstStyle>
            <a:lvl1pPr algn="r">
              <a:defRPr sz="1200"/>
            </a:lvl1pPr>
          </a:lstStyle>
          <a:p>
            <a:fld id="{57F0445C-2524-4ACB-B0EE-106C872FD37F}" type="datetimeFigureOut">
              <a:rPr lang="it-IT" smtClean="0"/>
              <a:t>11/03/19</a:t>
            </a:fld>
            <a:endParaRPr lang="it-IT"/>
          </a:p>
        </p:txBody>
      </p:sp>
      <p:sp>
        <p:nvSpPr>
          <p:cNvPr id="4" name="Segnaposto piè di pagina 3"/>
          <p:cNvSpPr>
            <a:spLocks noGrp="1"/>
          </p:cNvSpPr>
          <p:nvPr>
            <p:ph type="ftr" sz="quarter" idx="2"/>
          </p:nvPr>
        </p:nvSpPr>
        <p:spPr>
          <a:xfrm>
            <a:off x="1" y="9721107"/>
            <a:ext cx="3077739" cy="513507"/>
          </a:xfrm>
          <a:prstGeom prst="rect">
            <a:avLst/>
          </a:prstGeom>
        </p:spPr>
        <p:txBody>
          <a:bodyPr vert="horz" lIns="97786" tIns="48893" rIns="97786" bIns="48893" rtlCol="0" anchor="b"/>
          <a:lstStyle>
            <a:lvl1pPr algn="l">
              <a:defRPr sz="1200"/>
            </a:lvl1pPr>
          </a:lstStyle>
          <a:p>
            <a:endParaRPr lang="it-IT"/>
          </a:p>
        </p:txBody>
      </p:sp>
      <p:sp>
        <p:nvSpPr>
          <p:cNvPr id="5" name="Segnaposto numero diapositiva 4"/>
          <p:cNvSpPr>
            <a:spLocks noGrp="1"/>
          </p:cNvSpPr>
          <p:nvPr>
            <p:ph type="sldNum" sz="quarter" idx="3"/>
          </p:nvPr>
        </p:nvSpPr>
        <p:spPr>
          <a:xfrm>
            <a:off x="4023093" y="9721107"/>
            <a:ext cx="3077739" cy="513507"/>
          </a:xfrm>
          <a:prstGeom prst="rect">
            <a:avLst/>
          </a:prstGeom>
        </p:spPr>
        <p:txBody>
          <a:bodyPr vert="horz" lIns="97786" tIns="48893" rIns="97786" bIns="48893" rtlCol="0" anchor="b"/>
          <a:lstStyle>
            <a:lvl1pPr algn="r">
              <a:defRPr sz="1200"/>
            </a:lvl1pPr>
          </a:lstStyle>
          <a:p>
            <a:fld id="{D07DA58B-F715-4524-9452-ACF6AD901F13}" type="slidenum">
              <a:rPr lang="it-IT" smtClean="0"/>
              <a:t>‹#›</a:t>
            </a:fld>
            <a:endParaRPr lang="it-IT"/>
          </a:p>
        </p:txBody>
      </p:sp>
    </p:spTree>
    <p:extLst>
      <p:ext uri="{BB962C8B-B14F-4D97-AF65-F5344CB8AC3E}">
        <p14:creationId xmlns:p14="http://schemas.microsoft.com/office/powerpoint/2010/main" val="352368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7739" cy="513508"/>
          </a:xfrm>
          <a:prstGeom prst="rect">
            <a:avLst/>
          </a:prstGeom>
        </p:spPr>
        <p:txBody>
          <a:bodyPr vert="horz" lIns="97786" tIns="48893" rIns="97786" bIns="48893" rtlCol="0"/>
          <a:lstStyle>
            <a:lvl1pPr algn="l">
              <a:defRPr sz="1200"/>
            </a:lvl1pPr>
          </a:lstStyle>
          <a:p>
            <a:endParaRPr lang="it-IT"/>
          </a:p>
        </p:txBody>
      </p:sp>
      <p:sp>
        <p:nvSpPr>
          <p:cNvPr id="3" name="Segnaposto data 2"/>
          <p:cNvSpPr>
            <a:spLocks noGrp="1"/>
          </p:cNvSpPr>
          <p:nvPr>
            <p:ph type="dt" idx="1"/>
          </p:nvPr>
        </p:nvSpPr>
        <p:spPr>
          <a:xfrm>
            <a:off x="4023093" y="0"/>
            <a:ext cx="3077739" cy="513508"/>
          </a:xfrm>
          <a:prstGeom prst="rect">
            <a:avLst/>
          </a:prstGeom>
        </p:spPr>
        <p:txBody>
          <a:bodyPr vert="horz" lIns="97786" tIns="48893" rIns="97786" bIns="48893" rtlCol="0"/>
          <a:lstStyle>
            <a:lvl1pPr algn="r">
              <a:defRPr sz="1200"/>
            </a:lvl1pPr>
          </a:lstStyle>
          <a:p>
            <a:fld id="{902D0ED5-C5B9-46EF-B910-26CDD39BDD0F}" type="datetimeFigureOut">
              <a:rPr lang="it-IT" smtClean="0"/>
              <a:t>11/03/19</a:t>
            </a:fld>
            <a:endParaRPr lang="it-IT"/>
          </a:p>
        </p:txBody>
      </p:sp>
      <p:sp>
        <p:nvSpPr>
          <p:cNvPr id="4" name="Segnaposto immagine diapositiva 3"/>
          <p:cNvSpPr>
            <a:spLocks noGrp="1" noRot="1" noChangeAspect="1"/>
          </p:cNvSpPr>
          <p:nvPr>
            <p:ph type="sldImg" idx="2"/>
          </p:nvPr>
        </p:nvSpPr>
        <p:spPr>
          <a:xfrm>
            <a:off x="479425" y="1277938"/>
            <a:ext cx="6143625" cy="3455987"/>
          </a:xfrm>
          <a:prstGeom prst="rect">
            <a:avLst/>
          </a:prstGeom>
          <a:noFill/>
          <a:ln w="12700">
            <a:solidFill>
              <a:prstClr val="black"/>
            </a:solidFill>
          </a:ln>
        </p:spPr>
        <p:txBody>
          <a:bodyPr vert="horz" lIns="97786" tIns="48893" rIns="97786" bIns="48893" rtlCol="0" anchor="ctr"/>
          <a:lstStyle/>
          <a:p>
            <a:endParaRPr lang="it-IT"/>
          </a:p>
        </p:txBody>
      </p:sp>
      <p:sp>
        <p:nvSpPr>
          <p:cNvPr id="5" name="Segnaposto note 4"/>
          <p:cNvSpPr>
            <a:spLocks noGrp="1"/>
          </p:cNvSpPr>
          <p:nvPr>
            <p:ph type="body" sz="quarter" idx="3"/>
          </p:nvPr>
        </p:nvSpPr>
        <p:spPr>
          <a:xfrm>
            <a:off x="710248" y="4925408"/>
            <a:ext cx="5681980" cy="4029879"/>
          </a:xfrm>
          <a:prstGeom prst="rect">
            <a:avLst/>
          </a:prstGeom>
        </p:spPr>
        <p:txBody>
          <a:bodyPr vert="horz" lIns="97786" tIns="48893" rIns="97786" bIns="48893"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721107"/>
            <a:ext cx="3077739" cy="513507"/>
          </a:xfrm>
          <a:prstGeom prst="rect">
            <a:avLst/>
          </a:prstGeom>
        </p:spPr>
        <p:txBody>
          <a:bodyPr vert="horz" lIns="97786" tIns="48893" rIns="97786" bIns="48893" rtlCol="0" anchor="b"/>
          <a:lstStyle>
            <a:lvl1pPr algn="l">
              <a:defRPr sz="1200"/>
            </a:lvl1pPr>
          </a:lstStyle>
          <a:p>
            <a:endParaRPr lang="it-IT"/>
          </a:p>
        </p:txBody>
      </p:sp>
      <p:sp>
        <p:nvSpPr>
          <p:cNvPr id="7" name="Segnaposto numero diapositiva 6"/>
          <p:cNvSpPr>
            <a:spLocks noGrp="1"/>
          </p:cNvSpPr>
          <p:nvPr>
            <p:ph type="sldNum" sz="quarter" idx="5"/>
          </p:nvPr>
        </p:nvSpPr>
        <p:spPr>
          <a:xfrm>
            <a:off x="4023093" y="9721107"/>
            <a:ext cx="3077739" cy="513507"/>
          </a:xfrm>
          <a:prstGeom prst="rect">
            <a:avLst/>
          </a:prstGeom>
        </p:spPr>
        <p:txBody>
          <a:bodyPr vert="horz" lIns="97786" tIns="48893" rIns="97786" bIns="48893" rtlCol="0" anchor="b"/>
          <a:lstStyle>
            <a:lvl1pPr algn="r">
              <a:defRPr sz="1200"/>
            </a:lvl1pPr>
          </a:lstStyle>
          <a:p>
            <a:fld id="{C8A32172-764E-4919-A1B7-66DDCEEB4D7B}" type="slidenum">
              <a:rPr lang="it-IT" smtClean="0"/>
              <a:t>‹#›</a:t>
            </a:fld>
            <a:endParaRPr lang="it-IT"/>
          </a:p>
        </p:txBody>
      </p:sp>
    </p:spTree>
    <p:extLst>
      <p:ext uri="{BB962C8B-B14F-4D97-AF65-F5344CB8AC3E}">
        <p14:creationId xmlns:p14="http://schemas.microsoft.com/office/powerpoint/2010/main" val="212342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10248" y="4861441"/>
            <a:ext cx="5681980" cy="4605576"/>
          </a:xfrm>
          <a:prstGeom prst="rect">
            <a:avLst/>
          </a:prstGeom>
          <a:noFill/>
          <a:ln>
            <a:noFill/>
          </a:ln>
        </p:spPr>
        <p:txBody>
          <a:bodyPr spcFirstLastPara="1" wrap="square" lIns="99050" tIns="99050" rIns="99050" bIns="99050" anchor="ctr" anchorCtr="0">
            <a:noAutofit/>
          </a:bodyPr>
          <a:lstStyle/>
          <a:p>
            <a:pPr>
              <a:buClr>
                <a:schemeClr val="dk1"/>
              </a:buClr>
              <a:buSzPts val="1100"/>
            </a:pPr>
            <a:endParaRPr>
              <a:solidFill>
                <a:schemeClr val="dk1"/>
              </a:solidFill>
              <a:latin typeface="Arial"/>
              <a:ea typeface="Arial"/>
              <a:cs typeface="Arial"/>
              <a:sym typeface="Arial"/>
            </a:endParaRPr>
          </a:p>
        </p:txBody>
      </p:sp>
      <p:sp>
        <p:nvSpPr>
          <p:cNvPr id="88" name="Shape 88"/>
          <p:cNvSpPr>
            <a:spLocks noGrp="1" noRot="1" noChangeAspect="1"/>
          </p:cNvSpPr>
          <p:nvPr>
            <p:ph type="sldImg" idx="2"/>
          </p:nvPr>
        </p:nvSpPr>
        <p:spPr>
          <a:xfrm>
            <a:off x="394582" y="767596"/>
            <a:ext cx="6313311" cy="383798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29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10248" y="4861441"/>
            <a:ext cx="5681980" cy="4605576"/>
          </a:xfrm>
          <a:prstGeom prst="rect">
            <a:avLst/>
          </a:prstGeom>
          <a:noFill/>
          <a:ln>
            <a:noFill/>
          </a:ln>
        </p:spPr>
        <p:txBody>
          <a:bodyPr spcFirstLastPara="1" wrap="square" lIns="99050" tIns="99050" rIns="99050" bIns="99050" anchor="ctr" anchorCtr="0">
            <a:noAutofit/>
          </a:bodyPr>
          <a:lstStyle/>
          <a:p>
            <a:pPr>
              <a:buClr>
                <a:schemeClr val="dk1"/>
              </a:buClr>
              <a:buSzPts val="1100"/>
            </a:pPr>
            <a:endParaRPr>
              <a:solidFill>
                <a:schemeClr val="dk1"/>
              </a:solidFill>
              <a:latin typeface="Arial"/>
              <a:ea typeface="Arial"/>
              <a:cs typeface="Arial"/>
              <a:sym typeface="Arial"/>
            </a:endParaRPr>
          </a:p>
        </p:txBody>
      </p:sp>
      <p:sp>
        <p:nvSpPr>
          <p:cNvPr id="88" name="Shape 88"/>
          <p:cNvSpPr>
            <a:spLocks noGrp="1" noRot="1" noChangeAspect="1"/>
          </p:cNvSpPr>
          <p:nvPr>
            <p:ph type="sldImg" idx="2"/>
          </p:nvPr>
        </p:nvSpPr>
        <p:spPr>
          <a:xfrm>
            <a:off x="394582" y="767596"/>
            <a:ext cx="6313311" cy="383798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29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10248" y="4925407"/>
            <a:ext cx="5681980" cy="4029879"/>
          </a:xfrm>
          <a:prstGeom prst="rect">
            <a:avLst/>
          </a:prstGeom>
        </p:spPr>
        <p:txBody>
          <a:bodyPr spcFirstLastPara="1" wrap="square" lIns="99050" tIns="99050" rIns="99050" bIns="99050" anchor="t" anchorCtr="0">
            <a:noAutofit/>
          </a:bodyPr>
          <a:lstStyle/>
          <a:p>
            <a:endParaRPr/>
          </a:p>
        </p:txBody>
      </p:sp>
      <p:sp>
        <p:nvSpPr>
          <p:cNvPr id="79" name="Shape 79"/>
          <p:cNvSpPr>
            <a:spLocks noGrp="1" noRot="1" noChangeAspect="1"/>
          </p:cNvSpPr>
          <p:nvPr>
            <p:ph type="sldImg" idx="2"/>
          </p:nvPr>
        </p:nvSpPr>
        <p:spPr>
          <a:xfrm>
            <a:off x="481013" y="1279525"/>
            <a:ext cx="6140450" cy="34544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pic>
        <p:nvPicPr>
          <p:cNvPr id="25" name="Picture 2" descr="Risultati immagini per horizon 2020 flag european communit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01485" y="5957986"/>
            <a:ext cx="1568448" cy="784224"/>
          </a:xfrm>
          <a:prstGeom prst="rect">
            <a:avLst/>
          </a:prstGeom>
          <a:noFill/>
          <a:extLst>
            <a:ext uri="{909E8E84-426E-40dd-AFC4-6F175D3DCCD1}">
              <a14:hiddenFill xmlns:a14="http://schemas.microsoft.com/office/drawing/2010/main">
                <a:solidFill>
                  <a:srgbClr val="FFFFFF"/>
                </a:solidFill>
              </a14:hiddenFill>
            </a:ext>
          </a:extLst>
        </p:spPr>
      </p:pic>
      <p:pic>
        <p:nvPicPr>
          <p:cNvPr id="24" name="Immagin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523" y="2037575"/>
            <a:ext cx="3828253" cy="2382025"/>
          </a:xfrm>
          <a:prstGeom prst="rect">
            <a:avLst/>
          </a:prstGeom>
        </p:spPr>
      </p:pic>
      <p:sp>
        <p:nvSpPr>
          <p:cNvPr id="2" name="Rettangolo 1"/>
          <p:cNvSpPr/>
          <p:nvPr userDrawn="1"/>
        </p:nvSpPr>
        <p:spPr>
          <a:xfrm>
            <a:off x="4706040" y="6073099"/>
            <a:ext cx="3778933" cy="584775"/>
          </a:xfrm>
          <a:prstGeom prst="rect">
            <a:avLst/>
          </a:prstGeom>
        </p:spPr>
        <p:txBody>
          <a:bodyPr wrap="square">
            <a:spAutoFit/>
          </a:bodyPr>
          <a:lstStyle/>
          <a:p>
            <a:r>
              <a:rPr lang="en-US" sz="1100" b="1" dirty="0" err="1" smtClean="0">
                <a:solidFill>
                  <a:schemeClr val="accent5"/>
                </a:solidFill>
                <a:effectLst/>
              </a:rPr>
              <a:t>eXtreme</a:t>
            </a:r>
            <a:r>
              <a:rPr lang="en-US" sz="1100" b="1" dirty="0" smtClean="0">
                <a:solidFill>
                  <a:schemeClr val="accent5"/>
                </a:solidFill>
                <a:effectLst/>
              </a:rPr>
              <a:t> </a:t>
            </a:r>
            <a:r>
              <a:rPr lang="en-US" sz="1100" b="1" dirty="0" err="1" smtClean="0">
                <a:solidFill>
                  <a:schemeClr val="accent5"/>
                </a:solidFill>
                <a:effectLst/>
              </a:rPr>
              <a:t>DataCloud</a:t>
            </a:r>
            <a:r>
              <a:rPr lang="en-US" sz="1100" b="1" dirty="0" smtClean="0">
                <a:solidFill>
                  <a:schemeClr val="accent5"/>
                </a:solidFill>
                <a:effectLst/>
              </a:rPr>
              <a:t> is co-funded by the Horizon2020 Framework Program – Grant Agreement 777367</a:t>
            </a:r>
          </a:p>
          <a:p>
            <a:r>
              <a:rPr lang="en-US" sz="1000" dirty="0" smtClean="0">
                <a:solidFill>
                  <a:schemeClr val="accent5"/>
                </a:solidFill>
              </a:rPr>
              <a:t>Copyright © Members of the XDC Collaboration, 2017-2020</a:t>
            </a:r>
            <a:endParaRPr lang="it-IT" sz="1000" dirty="0">
              <a:solidFill>
                <a:schemeClr val="accent5"/>
              </a:solidFill>
            </a:endParaRPr>
          </a:p>
        </p:txBody>
      </p:sp>
      <p:sp>
        <p:nvSpPr>
          <p:cNvPr id="5" name="Titolo 4"/>
          <p:cNvSpPr>
            <a:spLocks noGrp="1"/>
          </p:cNvSpPr>
          <p:nvPr userDrawn="1">
            <p:ph type="title" hasCustomPrompt="1"/>
          </p:nvPr>
        </p:nvSpPr>
        <p:spPr>
          <a:xfrm>
            <a:off x="4486840" y="944739"/>
            <a:ext cx="7487204" cy="1325563"/>
          </a:xfrm>
        </p:spPr>
        <p:txBody>
          <a:bodyPr/>
          <a:lstStyle>
            <a:lvl1pPr algn="r">
              <a:defRPr/>
            </a:lvl1pPr>
          </a:lstStyle>
          <a:p>
            <a:r>
              <a:rPr lang="it-IT" dirty="0" smtClean="0"/>
              <a:t>Click </a:t>
            </a:r>
            <a:r>
              <a:rPr lang="it-IT" dirty="0" err="1" smtClean="0"/>
              <a:t>here</a:t>
            </a:r>
            <a:r>
              <a:rPr lang="it-IT" dirty="0" smtClean="0"/>
              <a:t> to </a:t>
            </a:r>
            <a:r>
              <a:rPr lang="it-IT" dirty="0" err="1" smtClean="0"/>
              <a:t>add</a:t>
            </a:r>
            <a:r>
              <a:rPr lang="it-IT" dirty="0" smtClean="0"/>
              <a:t> </a:t>
            </a:r>
            <a:r>
              <a:rPr lang="it-IT" dirty="0" err="1" smtClean="0"/>
              <a:t>title</a:t>
            </a:r>
            <a:endParaRPr lang="it-IT" dirty="0"/>
          </a:p>
        </p:txBody>
      </p:sp>
      <p:sp>
        <p:nvSpPr>
          <p:cNvPr id="4" name="Segnaposto testo 3"/>
          <p:cNvSpPr>
            <a:spLocks noGrp="1"/>
          </p:cNvSpPr>
          <p:nvPr userDrawn="1">
            <p:ph type="body" sz="quarter" idx="10" hasCustomPrompt="1"/>
          </p:nvPr>
        </p:nvSpPr>
        <p:spPr>
          <a:xfrm>
            <a:off x="7082621" y="4196209"/>
            <a:ext cx="4891423" cy="989012"/>
          </a:xfr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2800" dirty="0" smtClean="0">
                <a:solidFill>
                  <a:schemeClr val="tx2"/>
                </a:solidFill>
              </a:rPr>
              <a:t>Click </a:t>
            </a:r>
            <a:r>
              <a:rPr lang="it-IT" sz="2800" dirty="0" err="1" smtClean="0">
                <a:solidFill>
                  <a:schemeClr val="tx2"/>
                </a:solidFill>
              </a:rPr>
              <a:t>here</a:t>
            </a:r>
            <a:r>
              <a:rPr lang="it-IT" sz="2800" dirty="0" smtClean="0">
                <a:solidFill>
                  <a:schemeClr val="tx2"/>
                </a:solidFill>
              </a:rPr>
              <a:t> to </a:t>
            </a:r>
            <a:r>
              <a:rPr lang="it-IT" sz="2800" dirty="0" err="1" smtClean="0">
                <a:solidFill>
                  <a:schemeClr val="tx2"/>
                </a:solidFill>
              </a:rPr>
              <a:t>add</a:t>
            </a:r>
            <a:r>
              <a:rPr lang="it-IT" sz="2800" dirty="0" smtClean="0">
                <a:solidFill>
                  <a:schemeClr val="tx2"/>
                </a:solidFill>
              </a:rPr>
              <a:t> </a:t>
            </a:r>
            <a:r>
              <a:rPr lang="it-IT" sz="2800" dirty="0" err="1" smtClean="0">
                <a:solidFill>
                  <a:schemeClr val="tx2"/>
                </a:solidFill>
              </a:rPr>
              <a:t>subtitle</a:t>
            </a:r>
            <a:endParaRPr lang="it-IT" sz="2800" dirty="0" smtClean="0">
              <a:solidFill>
                <a:schemeClr val="tx2"/>
              </a:solidFill>
            </a:endParaRPr>
          </a:p>
          <a:p>
            <a:pPr lvl="0"/>
            <a:endParaRPr lang="it-IT" dirty="0"/>
          </a:p>
        </p:txBody>
      </p:sp>
      <p:grpSp>
        <p:nvGrpSpPr>
          <p:cNvPr id="26" name="Gruppo 25"/>
          <p:cNvGrpSpPr/>
          <p:nvPr userDrawn="1"/>
        </p:nvGrpSpPr>
        <p:grpSpPr>
          <a:xfrm>
            <a:off x="5408083" y="3294530"/>
            <a:ext cx="6565961" cy="504258"/>
            <a:chOff x="5484283" y="3326910"/>
            <a:chExt cx="6565961" cy="504258"/>
          </a:xfrm>
        </p:grpSpPr>
        <p:pic>
          <p:nvPicPr>
            <p:cNvPr id="9" name="Immagine 8"/>
            <p:cNvPicPr>
              <a:picLocks noChangeAspect="1"/>
            </p:cNvPicPr>
            <p:nvPr userDrawn="1"/>
          </p:nvPicPr>
          <p:blipFill>
            <a:blip r:embed="rId4"/>
            <a:stretch>
              <a:fillRect/>
            </a:stretch>
          </p:blipFill>
          <p:spPr>
            <a:xfrm>
              <a:off x="5484283" y="3404640"/>
              <a:ext cx="6565961" cy="348798"/>
            </a:xfrm>
            <a:prstGeom prst="rect">
              <a:avLst/>
            </a:prstGeom>
          </p:spPr>
        </p:pic>
        <p:pic>
          <p:nvPicPr>
            <p:cNvPr id="10" name="Immagine 9"/>
            <p:cNvPicPr>
              <a:picLocks noChangeAspect="1"/>
            </p:cNvPicPr>
            <p:nvPr userDrawn="1"/>
          </p:nvPicPr>
          <p:blipFill>
            <a:blip r:embed="rId5"/>
            <a:stretch>
              <a:fillRect/>
            </a:stretch>
          </p:blipFill>
          <p:spPr>
            <a:xfrm>
              <a:off x="11285136" y="3326910"/>
              <a:ext cx="765108" cy="504258"/>
            </a:xfrm>
            <a:prstGeom prst="rect">
              <a:avLst/>
            </a:prstGeom>
          </p:spPr>
        </p:pic>
      </p:grpSp>
      <p:sp>
        <p:nvSpPr>
          <p:cNvPr id="22" name="Rettangolo 21"/>
          <p:cNvSpPr/>
          <p:nvPr userDrawn="1"/>
        </p:nvSpPr>
        <p:spPr>
          <a:xfrm>
            <a:off x="311683" y="4312711"/>
            <a:ext cx="3635932" cy="276999"/>
          </a:xfrm>
          <a:prstGeom prst="rect">
            <a:avLst/>
          </a:prstGeom>
        </p:spPr>
        <p:txBody>
          <a:bodyPr wrap="none">
            <a:spAutoFit/>
          </a:bodyPr>
          <a:lstStyle/>
          <a:p>
            <a:r>
              <a:rPr lang="en-US" sz="1200" b="1" baseline="0" dirty="0" smtClean="0">
                <a:solidFill>
                  <a:schemeClr val="accent5"/>
                </a:solidFill>
                <a:effectLst/>
              </a:rPr>
              <a:t>Data Management for extreme scale computing</a:t>
            </a:r>
            <a:endParaRPr lang="it-IT" sz="1200" dirty="0">
              <a:solidFill>
                <a:schemeClr val="accent5"/>
              </a:solidFill>
            </a:endParaRPr>
          </a:p>
        </p:txBody>
      </p:sp>
    </p:spTree>
    <p:extLst>
      <p:ext uri="{BB962C8B-B14F-4D97-AF65-F5344CB8AC3E}">
        <p14:creationId xmlns:p14="http://schemas.microsoft.com/office/powerpoint/2010/main" val="387288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888" y="110209"/>
            <a:ext cx="1487824" cy="925758"/>
          </a:xfrm>
          <a:prstGeom prst="rect">
            <a:avLst/>
          </a:prstGeom>
        </p:spPr>
      </p:pic>
      <p:sp>
        <p:nvSpPr>
          <p:cNvPr id="2" name="Titolo 1"/>
          <p:cNvSpPr>
            <a:spLocks noGrp="1"/>
          </p:cNvSpPr>
          <p:nvPr>
            <p:ph type="title" hasCustomPrompt="1"/>
          </p:nvPr>
        </p:nvSpPr>
        <p:spPr>
          <a:xfrm>
            <a:off x="838200" y="110209"/>
            <a:ext cx="9994557" cy="815975"/>
          </a:xfrm>
        </p:spPr>
        <p:txBody>
          <a:bodyPr>
            <a:normAutofit/>
          </a:bodyPr>
          <a:lstStyle>
            <a:lvl1pPr>
              <a:defRPr sz="4000">
                <a:solidFill>
                  <a:schemeClr val="accent5"/>
                </a:solidFill>
              </a:defRPr>
            </a:lvl1pPr>
          </a:lstStyle>
          <a:p>
            <a:r>
              <a:rPr lang="it-IT" dirty="0" smtClean="0"/>
              <a:t>Click </a:t>
            </a:r>
            <a:r>
              <a:rPr lang="it-IT" dirty="0" err="1" smtClean="0"/>
              <a:t>here</a:t>
            </a:r>
            <a:r>
              <a:rPr lang="it-IT" dirty="0" smtClean="0"/>
              <a:t> to </a:t>
            </a:r>
            <a:r>
              <a:rPr lang="it-IT" dirty="0" err="1" smtClean="0"/>
              <a:t>add</a:t>
            </a:r>
            <a:r>
              <a:rPr lang="it-IT" dirty="0" smtClean="0"/>
              <a:t> </a:t>
            </a:r>
            <a:r>
              <a:rPr lang="it-IT" dirty="0" err="1" smtClean="0"/>
              <a:t>title</a:t>
            </a:r>
            <a:endParaRPr lang="it-IT" dirty="0"/>
          </a:p>
        </p:txBody>
      </p:sp>
      <p:sp>
        <p:nvSpPr>
          <p:cNvPr id="3" name="Segnaposto contenuto 2"/>
          <p:cNvSpPr>
            <a:spLocks noGrp="1"/>
          </p:cNvSpPr>
          <p:nvPr>
            <p:ph idx="1" hasCustomPrompt="1"/>
          </p:nvPr>
        </p:nvSpPr>
        <p:spPr>
          <a:xfrm>
            <a:off x="838200" y="1152525"/>
            <a:ext cx="10515600" cy="5024438"/>
          </a:xfrm>
        </p:spPr>
        <p:txBody>
          <a:bodyPr/>
          <a:lstStyle>
            <a:lvl1pPr marL="357188" indent="-357188">
              <a:buFontTx/>
              <a:buBlip>
                <a:blip r:embed="rId3"/>
              </a:buBlip>
              <a:defRPr baseline="0"/>
            </a:lvl1pPr>
            <a:lvl2pPr marL="984250" indent="-527050">
              <a:buFontTx/>
              <a:buBlip>
                <a:blip r:embed="rId4"/>
              </a:buBlip>
              <a:defRPr/>
            </a:lvl2pPr>
            <a:lvl3pPr marL="1343025" indent="-428625">
              <a:buFontTx/>
              <a:buBlip>
                <a:blip r:embed="rId5"/>
              </a:buBlip>
              <a:defRPr/>
            </a:lvl3pPr>
            <a:lvl4pPr marL="1790700" indent="-419100">
              <a:buFontTx/>
              <a:buBlip>
                <a:blip r:embed="rId6"/>
              </a:buBlip>
              <a:defRPr/>
            </a:lvl4pPr>
            <a:lvl5pPr marL="2238375" indent="-409575">
              <a:buFontTx/>
              <a:buBlip>
                <a:blip r:embed="rId7"/>
              </a:buBlip>
              <a:defRPr/>
            </a:lvl5pPr>
          </a:lstStyle>
          <a:p>
            <a:pPr lvl="0"/>
            <a:r>
              <a:rPr lang="it-IT" dirty="0" smtClean="0"/>
              <a:t>Click </a:t>
            </a:r>
            <a:r>
              <a:rPr lang="it-IT" dirty="0" err="1" smtClean="0"/>
              <a:t>here</a:t>
            </a:r>
            <a:r>
              <a:rPr lang="it-IT" dirty="0" smtClean="0"/>
              <a:t> to </a:t>
            </a:r>
            <a:r>
              <a:rPr lang="it-IT" dirty="0" err="1" smtClean="0"/>
              <a:t>add</a:t>
            </a:r>
            <a:r>
              <a:rPr lang="it-IT" dirty="0" smtClean="0"/>
              <a:t> text</a:t>
            </a:r>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32" name="Segnaposto data 31"/>
          <p:cNvSpPr>
            <a:spLocks noGrp="1"/>
          </p:cNvSpPr>
          <p:nvPr>
            <p:ph type="dt" sz="half" idx="10"/>
          </p:nvPr>
        </p:nvSpPr>
        <p:spPr/>
        <p:txBody>
          <a:bodyPr/>
          <a:lstStyle>
            <a:lvl1pPr>
              <a:defRPr/>
            </a:lvl1pPr>
          </a:lstStyle>
          <a:p>
            <a:r>
              <a:rPr lang="en-US" smtClean="0"/>
              <a:t>20/03/2018</a:t>
            </a:r>
            <a:endParaRPr lang="it-IT" dirty="0"/>
          </a:p>
        </p:txBody>
      </p:sp>
      <p:sp>
        <p:nvSpPr>
          <p:cNvPr id="33" name="Segnaposto piè di pagina 32"/>
          <p:cNvSpPr>
            <a:spLocks noGrp="1"/>
          </p:cNvSpPr>
          <p:nvPr>
            <p:ph type="ftr" sz="quarter" idx="11"/>
          </p:nvPr>
        </p:nvSpPr>
        <p:spPr/>
        <p:txBody>
          <a:bodyPr/>
          <a:lstStyle/>
          <a:p>
            <a:r>
              <a:rPr lang="en-US" dirty="0" err="1" smtClean="0"/>
              <a:t>D.Cesini</a:t>
            </a:r>
            <a:r>
              <a:rPr lang="en-US" dirty="0" smtClean="0"/>
              <a:t> - The eXtreme DataCloud Project – ISGC 2018 - Taipei</a:t>
            </a:r>
            <a:endParaRPr lang="it-IT" dirty="0"/>
          </a:p>
        </p:txBody>
      </p:sp>
      <p:sp>
        <p:nvSpPr>
          <p:cNvPr id="34" name="Segnaposto numero diapositiva 33"/>
          <p:cNvSpPr>
            <a:spLocks noGrp="1"/>
          </p:cNvSpPr>
          <p:nvPr>
            <p:ph type="sldNum" sz="quarter" idx="12"/>
          </p:nvPr>
        </p:nvSpPr>
        <p:spPr/>
        <p:txBody>
          <a:bodyPr/>
          <a:lstStyle/>
          <a:p>
            <a:fld id="{9723A89C-D035-4CCD-8775-47FA95F2F2E6}" type="slidenum">
              <a:rPr lang="it-IT" smtClean="0"/>
              <a:pPr/>
              <a:t>‹#›</a:t>
            </a:fld>
            <a:endParaRPr lang="it-IT" dirty="0"/>
          </a:p>
        </p:txBody>
      </p:sp>
    </p:spTree>
    <p:extLst>
      <p:ext uri="{BB962C8B-B14F-4D97-AF65-F5344CB8AC3E}">
        <p14:creationId xmlns:p14="http://schemas.microsoft.com/office/powerpoint/2010/main" val="154442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888" y="110209"/>
            <a:ext cx="1487824" cy="925758"/>
          </a:xfrm>
          <a:prstGeom prst="rect">
            <a:avLst/>
          </a:prstGeom>
        </p:spPr>
      </p:pic>
      <p:sp>
        <p:nvSpPr>
          <p:cNvPr id="3" name="Segnaposto testo 2"/>
          <p:cNvSpPr>
            <a:spLocks noGrp="1"/>
          </p:cNvSpPr>
          <p:nvPr>
            <p:ph type="body" idx="1" hasCustomPrompt="1"/>
          </p:nvPr>
        </p:nvSpPr>
        <p:spPr>
          <a:xfrm>
            <a:off x="839788" y="1257300"/>
            <a:ext cx="5157787" cy="657225"/>
          </a:xfrm>
        </p:spPr>
        <p:txBody>
          <a:bodyPr anchor="b"/>
          <a:lstStyle>
            <a:lvl1pPr marL="0"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a:t>
            </a:r>
            <a:r>
              <a:rPr lang="it-IT" dirty="0" err="1" smtClean="0"/>
              <a:t>here</a:t>
            </a:r>
            <a:r>
              <a:rPr lang="it-IT" dirty="0" smtClean="0"/>
              <a:t> to </a:t>
            </a:r>
            <a:r>
              <a:rPr lang="it-IT" dirty="0" err="1" smtClean="0"/>
              <a:t>add</a:t>
            </a:r>
            <a:r>
              <a:rPr lang="it-IT" dirty="0" smtClean="0"/>
              <a:t> text</a:t>
            </a:r>
          </a:p>
        </p:txBody>
      </p:sp>
      <p:sp>
        <p:nvSpPr>
          <p:cNvPr id="5" name="Segnaposto testo 4"/>
          <p:cNvSpPr>
            <a:spLocks noGrp="1"/>
          </p:cNvSpPr>
          <p:nvPr>
            <p:ph type="body" sz="quarter" idx="3" hasCustomPrompt="1"/>
          </p:nvPr>
        </p:nvSpPr>
        <p:spPr>
          <a:xfrm>
            <a:off x="6172200" y="1257300"/>
            <a:ext cx="5183188" cy="657225"/>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a:t>
            </a:r>
            <a:r>
              <a:rPr lang="it-IT" dirty="0" err="1" smtClean="0"/>
              <a:t>here</a:t>
            </a:r>
            <a:r>
              <a:rPr lang="it-IT" dirty="0" smtClean="0"/>
              <a:t> to </a:t>
            </a:r>
            <a:r>
              <a:rPr lang="it-IT" dirty="0" err="1" smtClean="0"/>
              <a:t>add</a:t>
            </a:r>
            <a:r>
              <a:rPr lang="it-IT" dirty="0" smtClean="0"/>
              <a:t> text</a:t>
            </a:r>
          </a:p>
        </p:txBody>
      </p:sp>
      <p:sp>
        <p:nvSpPr>
          <p:cNvPr id="10" name="Segnaposto contenuto 2"/>
          <p:cNvSpPr>
            <a:spLocks noGrp="1"/>
          </p:cNvSpPr>
          <p:nvPr>
            <p:ph idx="13" hasCustomPrompt="1"/>
          </p:nvPr>
        </p:nvSpPr>
        <p:spPr>
          <a:xfrm>
            <a:off x="838200" y="1914525"/>
            <a:ext cx="5159375" cy="4262437"/>
          </a:xfrm>
        </p:spPr>
        <p:txBody>
          <a:bodyPr/>
          <a:lstStyle>
            <a:lvl1pPr marL="265113" indent="-265113">
              <a:buFontTx/>
              <a:buBlip>
                <a:blip r:embed="rId3"/>
              </a:buBlip>
              <a:defRPr/>
            </a:lvl1pPr>
            <a:lvl2pPr marL="685800" indent="-228600">
              <a:buFontTx/>
              <a:buBlip>
                <a:blip r:embed="rId4"/>
              </a:buBlip>
              <a:defRPr/>
            </a:lvl2pPr>
            <a:lvl3pPr marL="1143000" indent="-228600">
              <a:buFontTx/>
              <a:buBlip>
                <a:blip r:embed="rId5"/>
              </a:buBlip>
              <a:defRPr/>
            </a:lvl3pPr>
            <a:lvl4pPr marL="1600200" indent="-228600">
              <a:buFontTx/>
              <a:buBlip>
                <a:blip r:embed="rId6"/>
              </a:buBlip>
              <a:defRPr/>
            </a:lvl4pPr>
            <a:lvl5pPr marL="2057400" indent="-228600">
              <a:buFontTx/>
              <a:buBlip>
                <a:blip r:embed="rId7"/>
              </a:buBlip>
              <a:defRPr/>
            </a:lvl5pPr>
          </a:lstStyle>
          <a:p>
            <a:pPr lvl="0"/>
            <a:r>
              <a:rPr lang="it-IT" dirty="0" smtClean="0"/>
              <a:t>Click </a:t>
            </a:r>
            <a:r>
              <a:rPr lang="it-IT" dirty="0" err="1" smtClean="0"/>
              <a:t>here</a:t>
            </a:r>
            <a:r>
              <a:rPr lang="it-IT" dirty="0" smtClean="0"/>
              <a:t> to </a:t>
            </a:r>
            <a:r>
              <a:rPr lang="it-IT" dirty="0" err="1" smtClean="0"/>
              <a:t>add</a:t>
            </a:r>
            <a:r>
              <a:rPr lang="it-IT" dirty="0" smtClean="0"/>
              <a:t> text</a:t>
            </a:r>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2" name="Segnaposto contenuto 2"/>
          <p:cNvSpPr>
            <a:spLocks noGrp="1"/>
          </p:cNvSpPr>
          <p:nvPr>
            <p:ph idx="14" hasCustomPrompt="1"/>
          </p:nvPr>
        </p:nvSpPr>
        <p:spPr>
          <a:xfrm>
            <a:off x="6172200" y="1914525"/>
            <a:ext cx="5159375" cy="4262437"/>
          </a:xfrm>
        </p:spPr>
        <p:txBody>
          <a:bodyPr/>
          <a:lstStyle>
            <a:lvl1pPr marL="265113" indent="-265113">
              <a:buFontTx/>
              <a:buBlip>
                <a:blip r:embed="rId3"/>
              </a:buBlip>
              <a:defRPr/>
            </a:lvl1pPr>
            <a:lvl2pPr marL="685800" indent="-228600">
              <a:buFontTx/>
              <a:buBlip>
                <a:blip r:embed="rId4"/>
              </a:buBlip>
              <a:defRPr/>
            </a:lvl2pPr>
            <a:lvl3pPr marL="1143000" indent="-228600">
              <a:buFontTx/>
              <a:buBlip>
                <a:blip r:embed="rId5"/>
              </a:buBlip>
              <a:defRPr/>
            </a:lvl3pPr>
            <a:lvl4pPr marL="1600200" indent="-228600">
              <a:buFontTx/>
              <a:buBlip>
                <a:blip r:embed="rId6"/>
              </a:buBlip>
              <a:defRPr/>
            </a:lvl4pPr>
            <a:lvl5pPr marL="2057400" indent="-228600">
              <a:buFontTx/>
              <a:buBlip>
                <a:blip r:embed="rId7"/>
              </a:buBlip>
              <a:defRPr/>
            </a:lvl5pPr>
          </a:lstStyle>
          <a:p>
            <a:pPr lvl="0"/>
            <a:r>
              <a:rPr lang="it-IT" dirty="0" smtClean="0"/>
              <a:t>Click </a:t>
            </a:r>
            <a:r>
              <a:rPr lang="it-IT" dirty="0" err="1" smtClean="0"/>
              <a:t>here</a:t>
            </a:r>
            <a:r>
              <a:rPr lang="it-IT" dirty="0" smtClean="0"/>
              <a:t> to </a:t>
            </a:r>
            <a:r>
              <a:rPr lang="it-IT" dirty="0" err="1" smtClean="0"/>
              <a:t>add</a:t>
            </a:r>
            <a:r>
              <a:rPr lang="it-IT" dirty="0" smtClean="0"/>
              <a:t> text</a:t>
            </a:r>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4" name="Segnaposto data 3"/>
          <p:cNvSpPr>
            <a:spLocks noGrp="1"/>
          </p:cNvSpPr>
          <p:nvPr>
            <p:ph type="dt" sz="half" idx="15"/>
          </p:nvPr>
        </p:nvSpPr>
        <p:spPr/>
        <p:txBody>
          <a:bodyPr/>
          <a:lstStyle>
            <a:lvl1pPr>
              <a:defRPr/>
            </a:lvl1pPr>
          </a:lstStyle>
          <a:p>
            <a:r>
              <a:rPr lang="en-US" smtClean="0"/>
              <a:t>20/03/2018</a:t>
            </a:r>
            <a:endParaRPr lang="it-IT" dirty="0"/>
          </a:p>
        </p:txBody>
      </p:sp>
      <p:sp>
        <p:nvSpPr>
          <p:cNvPr id="6" name="Segnaposto piè di pagina 5"/>
          <p:cNvSpPr>
            <a:spLocks noGrp="1"/>
          </p:cNvSpPr>
          <p:nvPr>
            <p:ph type="ftr" sz="quarter" idx="16"/>
          </p:nvPr>
        </p:nvSpPr>
        <p:spPr/>
        <p:txBody>
          <a:bodyPr/>
          <a:lstStyle/>
          <a:p>
            <a:r>
              <a:rPr lang="en-US" dirty="0" err="1" smtClean="0"/>
              <a:t>D.Cesini</a:t>
            </a:r>
            <a:r>
              <a:rPr lang="en-US" dirty="0" smtClean="0"/>
              <a:t> - The eXtreme DataCloud Project – ISGC 2018 - Taipei</a:t>
            </a:r>
            <a:endParaRPr lang="it-IT" dirty="0"/>
          </a:p>
        </p:txBody>
      </p:sp>
      <p:sp>
        <p:nvSpPr>
          <p:cNvPr id="7" name="Segnaposto numero diapositiva 6"/>
          <p:cNvSpPr>
            <a:spLocks noGrp="1"/>
          </p:cNvSpPr>
          <p:nvPr>
            <p:ph type="sldNum" sz="quarter" idx="17"/>
          </p:nvPr>
        </p:nvSpPr>
        <p:spPr/>
        <p:txBody>
          <a:bodyPr/>
          <a:lstStyle/>
          <a:p>
            <a:fld id="{9723A89C-D035-4CCD-8775-47FA95F2F2E6}" type="slidenum">
              <a:rPr lang="it-IT" smtClean="0"/>
              <a:pPr/>
              <a:t>‹#›</a:t>
            </a:fld>
            <a:endParaRPr lang="it-IT" dirty="0"/>
          </a:p>
        </p:txBody>
      </p:sp>
      <p:sp>
        <p:nvSpPr>
          <p:cNvPr id="13" name="Titolo 1"/>
          <p:cNvSpPr>
            <a:spLocks noGrp="1"/>
          </p:cNvSpPr>
          <p:nvPr>
            <p:ph type="title" hasCustomPrompt="1"/>
          </p:nvPr>
        </p:nvSpPr>
        <p:spPr>
          <a:xfrm>
            <a:off x="838200" y="110209"/>
            <a:ext cx="9994557" cy="815975"/>
          </a:xfrm>
        </p:spPr>
        <p:txBody>
          <a:bodyPr/>
          <a:lstStyle>
            <a:lvl1pPr>
              <a:defRPr>
                <a:solidFill>
                  <a:schemeClr val="accent5"/>
                </a:solidFill>
              </a:defRPr>
            </a:lvl1pPr>
          </a:lstStyle>
          <a:p>
            <a:r>
              <a:rPr lang="it-IT" dirty="0" smtClean="0"/>
              <a:t>Click </a:t>
            </a:r>
            <a:r>
              <a:rPr lang="it-IT" dirty="0" err="1" smtClean="0"/>
              <a:t>here</a:t>
            </a:r>
            <a:r>
              <a:rPr lang="it-IT" dirty="0" smtClean="0"/>
              <a:t> to </a:t>
            </a:r>
            <a:r>
              <a:rPr lang="it-IT" dirty="0" err="1" smtClean="0"/>
              <a:t>add</a:t>
            </a:r>
            <a:r>
              <a:rPr lang="it-IT" dirty="0" smtClean="0"/>
              <a:t> </a:t>
            </a:r>
            <a:r>
              <a:rPr lang="it-IT" dirty="0" err="1" smtClean="0"/>
              <a:t>title</a:t>
            </a:r>
            <a:endParaRPr lang="it-IT" dirty="0"/>
          </a:p>
        </p:txBody>
      </p:sp>
    </p:spTree>
    <p:extLst>
      <p:ext uri="{BB962C8B-B14F-4D97-AF65-F5344CB8AC3E}">
        <p14:creationId xmlns:p14="http://schemas.microsoft.com/office/powerpoint/2010/main" val="555512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smtClean="0"/>
              <a:t>Click </a:t>
            </a:r>
            <a:r>
              <a:rPr lang="it-IT" dirty="0" err="1" smtClean="0"/>
              <a:t>here</a:t>
            </a:r>
            <a:r>
              <a:rPr lang="it-IT" dirty="0" smtClean="0"/>
              <a:t> to </a:t>
            </a:r>
            <a:r>
              <a:rPr lang="it-IT" dirty="0" err="1" smtClean="0"/>
              <a:t>add</a:t>
            </a:r>
            <a:r>
              <a:rPr lang="it-IT" dirty="0" smtClean="0"/>
              <a:t> </a:t>
            </a:r>
            <a:r>
              <a:rPr lang="it-IT" dirty="0" err="1" smtClean="0"/>
              <a:t>title</a:t>
            </a:r>
            <a:endParaRPr lang="it-IT" dirty="0"/>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smtClean="0"/>
              <a:t>Click </a:t>
            </a:r>
            <a:r>
              <a:rPr lang="it-IT" dirty="0" err="1" smtClean="0"/>
              <a:t>here</a:t>
            </a:r>
            <a:r>
              <a:rPr lang="it-IT" dirty="0" smtClean="0"/>
              <a:t> to </a:t>
            </a:r>
            <a:r>
              <a:rPr lang="it-IT" dirty="0" err="1" smtClean="0"/>
              <a:t>add</a:t>
            </a:r>
            <a:r>
              <a:rPr lang="it-IT" dirty="0" smtClean="0"/>
              <a:t> text</a:t>
            </a:r>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7" name="Segnaposto data 3"/>
          <p:cNvSpPr>
            <a:spLocks noGrp="1"/>
          </p:cNvSpPr>
          <p:nvPr>
            <p:ph type="dt" sz="half" idx="2"/>
          </p:nvPr>
        </p:nvSpPr>
        <p:spPr>
          <a:xfrm>
            <a:off x="838200" y="6356350"/>
            <a:ext cx="1617617"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20/03/2018</a:t>
            </a:r>
            <a:endParaRPr lang="it-IT" dirty="0"/>
          </a:p>
        </p:txBody>
      </p:sp>
      <p:sp>
        <p:nvSpPr>
          <p:cNvPr id="8" name="Segnaposto piè di pagina 4"/>
          <p:cNvSpPr>
            <a:spLocks noGrp="1"/>
          </p:cNvSpPr>
          <p:nvPr>
            <p:ph type="ftr" sz="quarter" idx="3"/>
          </p:nvPr>
        </p:nvSpPr>
        <p:spPr>
          <a:xfrm>
            <a:off x="3657599" y="6356350"/>
            <a:ext cx="5460275"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err="1" smtClean="0"/>
              <a:t>D.Cesini</a:t>
            </a:r>
            <a:r>
              <a:rPr lang="en-US" dirty="0" smtClean="0"/>
              <a:t> - The eXtreme DataCloud Project – ISGC 2018 - Taipei</a:t>
            </a:r>
            <a:endParaRPr lang="it-IT" dirty="0"/>
          </a:p>
        </p:txBody>
      </p:sp>
      <p:sp>
        <p:nvSpPr>
          <p:cNvPr id="9" name="Segnaposto numero diapositiva 5"/>
          <p:cNvSpPr>
            <a:spLocks noGrp="1"/>
          </p:cNvSpPr>
          <p:nvPr>
            <p:ph type="sldNum" sz="quarter" idx="4"/>
          </p:nvPr>
        </p:nvSpPr>
        <p:spPr>
          <a:xfrm>
            <a:off x="10633166" y="6356350"/>
            <a:ext cx="720634" cy="365125"/>
          </a:xfrm>
          <a:prstGeom prst="rect">
            <a:avLst/>
          </a:prstGeom>
        </p:spPr>
        <p:txBody>
          <a:bodyPr vert="horz" lIns="91440" tIns="45720" rIns="91440" bIns="45720" rtlCol="0" anchor="ctr"/>
          <a:lstStyle>
            <a:lvl1pPr algn="r">
              <a:defRPr sz="1200">
                <a:solidFill>
                  <a:schemeClr val="tx2"/>
                </a:solidFill>
              </a:defRPr>
            </a:lvl1pPr>
          </a:lstStyle>
          <a:p>
            <a:fld id="{9723A89C-D035-4CCD-8775-47FA95F2F2E6}" type="slidenum">
              <a:rPr lang="it-IT" smtClean="0"/>
              <a:pPr/>
              <a:t>‹#›</a:t>
            </a:fld>
            <a:endParaRPr lang="it-IT" dirty="0"/>
          </a:p>
        </p:txBody>
      </p:sp>
    </p:spTree>
    <p:extLst>
      <p:ext uri="{BB962C8B-B14F-4D97-AF65-F5344CB8AC3E}">
        <p14:creationId xmlns:p14="http://schemas.microsoft.com/office/powerpoint/2010/main" val="2157641983"/>
      </p:ext>
    </p:extLst>
  </p:cSld>
  <p:clrMap bg1="lt1" tx1="dk1" bg2="lt2" tx2="dk2" accent1="accent1" accent2="accent2" accent3="accent3" accent4="accent4" accent5="accent5" accent6="accent6" hlink="hlink" folHlink="folHlink"/>
  <p:sldLayoutIdLst>
    <p:sldLayoutId id="2147483697" r:id="rId1"/>
    <p:sldLayoutId id="2147483682" r:id="rId2"/>
    <p:sldLayoutId id="2147483685" r:id="rId3"/>
  </p:sldLayoutIdLst>
  <p:hf hdr="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US" dirty="0" smtClean="0"/>
              <a:t>The XDC </a:t>
            </a:r>
            <a:r>
              <a:rPr lang="en-US" dirty="0" smtClean="0"/>
              <a:t>Use Cases </a:t>
            </a:r>
            <a:r>
              <a:rPr lang="en-US" smtClean="0"/>
              <a:t>and Requirements</a:t>
            </a: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256994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lnSpcReduction="10000"/>
          </a:bodyPr>
          <a:lstStyle/>
          <a:p>
            <a:r>
              <a:rPr lang="en-US" dirty="0" smtClean="0"/>
              <a:t>Functional Requirements</a:t>
            </a:r>
          </a:p>
          <a:p>
            <a:pPr lvl="1"/>
            <a:r>
              <a:rPr lang="en-US" dirty="0" smtClean="0"/>
              <a:t>Distributed </a:t>
            </a:r>
          </a:p>
          <a:p>
            <a:pPr lvl="1"/>
            <a:r>
              <a:rPr lang="en-US" dirty="0"/>
              <a:t>S</a:t>
            </a:r>
            <a:r>
              <a:rPr lang="en-US" dirty="0" smtClean="0"/>
              <a:t>ome processing tasks have latency constraints</a:t>
            </a:r>
          </a:p>
          <a:p>
            <a:pPr lvl="2"/>
            <a:r>
              <a:rPr lang="en-US" dirty="0" smtClean="0"/>
              <a:t>Automatic triggering capabilities are essential</a:t>
            </a:r>
          </a:p>
          <a:p>
            <a:pPr lvl="2"/>
            <a:r>
              <a:rPr lang="en-US" dirty="0" smtClean="0"/>
              <a:t>Parallelization of processing tasks is desirable</a:t>
            </a:r>
          </a:p>
          <a:p>
            <a:r>
              <a:rPr lang="en-US" dirty="0" smtClean="0"/>
              <a:t>Performance Requirements</a:t>
            </a:r>
          </a:p>
          <a:p>
            <a:pPr lvl="1"/>
            <a:r>
              <a:rPr lang="en-US" dirty="0" smtClean="0"/>
              <a:t>Large number of comparatively </a:t>
            </a:r>
            <a:r>
              <a:rPr lang="en-US" dirty="0"/>
              <a:t>s</a:t>
            </a:r>
            <a:r>
              <a:rPr lang="en-US" dirty="0" smtClean="0"/>
              <a:t>mall files </a:t>
            </a:r>
          </a:p>
          <a:p>
            <a:pPr lvl="1"/>
            <a:r>
              <a:rPr lang="en-US" dirty="0" smtClean="0"/>
              <a:t> </a:t>
            </a:r>
            <a:r>
              <a:rPr lang="en-US" dirty="0" err="1" smtClean="0"/>
              <a:t>Bursty</a:t>
            </a:r>
            <a:r>
              <a:rPr lang="en-US" dirty="0" smtClean="0"/>
              <a:t> ‘ingestion rates with very high peaks’ (as in most photon science applications</a:t>
            </a:r>
          </a:p>
          <a:p>
            <a:pPr lvl="1"/>
            <a:r>
              <a:rPr lang="en-US" dirty="0" smtClean="0"/>
              <a:t>Very large amount of data</a:t>
            </a:r>
          </a:p>
          <a:p>
            <a:pPr lvl="2"/>
            <a:r>
              <a:rPr lang="en-US" dirty="0" smtClean="0"/>
              <a:t>Scalability is crucial</a:t>
            </a:r>
          </a:p>
          <a:p>
            <a:pPr lvl="2"/>
            <a:r>
              <a:rPr lang="en-US" dirty="0" smtClean="0"/>
              <a:t>Polling across file system no longer feasible</a:t>
            </a:r>
          </a:p>
          <a:p>
            <a:pPr lvl="1"/>
            <a:r>
              <a:rPr lang="en-US" dirty="0" smtClean="0"/>
              <a:t>Data rate: &gt;1GB/s &amp; 50 files/s</a:t>
            </a:r>
          </a:p>
          <a:p>
            <a:pPr lvl="1"/>
            <a:r>
              <a:rPr lang="en-US" dirty="0" smtClean="0"/>
              <a:t>Scalability: &gt; 4nodes</a:t>
            </a:r>
          </a:p>
          <a:p>
            <a:pPr lvl="1"/>
            <a:endParaRPr lang="en-US" dirty="0"/>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10</a:t>
            </a:fld>
            <a:endParaRPr lang="it-IT" dirty="0"/>
          </a:p>
        </p:txBody>
      </p:sp>
    </p:spTree>
    <p:extLst>
      <p:ext uri="{BB962C8B-B14F-4D97-AF65-F5344CB8AC3E}">
        <p14:creationId xmlns:p14="http://schemas.microsoft.com/office/powerpoint/2010/main" val="252086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lh4.googleusercontent.com/PRlKFbdI_dWwFmnegcl1_yB6JXlfg3zIG5i0OdEe3O78ojcRZ0E3Y48GJUlDXnJlglEkaAJufGUW9xoQQ0zIpWlvyc_O6XbmYBI7z327OkO73Pb81yinhH4Uy8EUIFnhWAdGhIqL-uqyyav0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1382070"/>
            <a:ext cx="5430279" cy="425525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en-US" dirty="0" smtClean="0"/>
              <a:t>CTA Use Case</a:t>
            </a:r>
            <a:endParaRPr lang="en-US" dirty="0"/>
          </a:p>
        </p:txBody>
      </p:sp>
      <p:sp>
        <p:nvSpPr>
          <p:cNvPr id="3" name="Segnaposto contenuto 2"/>
          <p:cNvSpPr>
            <a:spLocks noGrp="1"/>
          </p:cNvSpPr>
          <p:nvPr>
            <p:ph idx="1"/>
          </p:nvPr>
        </p:nvSpPr>
        <p:spPr>
          <a:xfrm>
            <a:off x="114298" y="926184"/>
            <a:ext cx="6902451" cy="5291928"/>
          </a:xfrm>
        </p:spPr>
        <p:txBody>
          <a:bodyPr>
            <a:normAutofit fontScale="85000" lnSpcReduction="10000"/>
          </a:bodyPr>
          <a:lstStyle/>
          <a:p>
            <a:pPr marL="0">
              <a:spcBef>
                <a:spcPts val="600"/>
              </a:spcBef>
            </a:pPr>
            <a:r>
              <a:rPr lang="en-US" b="1" dirty="0"/>
              <a:t>Problem</a:t>
            </a:r>
            <a:r>
              <a:rPr lang="en-US" dirty="0"/>
              <a:t>: Complex and Big Data management </a:t>
            </a:r>
            <a:r>
              <a:rPr lang="en-US" dirty="0" smtClean="0"/>
              <a:t>in </a:t>
            </a:r>
            <a:r>
              <a:rPr lang="en-US" dirty="0"/>
              <a:t>distributed </a:t>
            </a:r>
            <a:r>
              <a:rPr lang="en-US" dirty="0" smtClean="0"/>
              <a:t>archives. </a:t>
            </a:r>
            <a:r>
              <a:rPr lang="en-US" dirty="0"/>
              <a:t>Data quality Assurance </a:t>
            </a:r>
            <a:endParaRPr lang="en-US" dirty="0" smtClean="0"/>
          </a:p>
          <a:p>
            <a:pPr marL="627062" lvl="1">
              <a:spcBef>
                <a:spcPts val="600"/>
              </a:spcBef>
            </a:pPr>
            <a:r>
              <a:rPr lang="en-GB" dirty="0" smtClean="0"/>
              <a:t>The </a:t>
            </a:r>
            <a:r>
              <a:rPr lang="en-GB" dirty="0"/>
              <a:t>CTA distributed archive lies on the « </a:t>
            </a:r>
            <a:r>
              <a:rPr lang="en-GB" dirty="0" smtClean="0"/>
              <a:t>Open </a:t>
            </a:r>
            <a:r>
              <a:rPr lang="en-GB" dirty="0"/>
              <a:t>Archival Information System » (OAIS) ISO standard. </a:t>
            </a:r>
            <a:endParaRPr lang="en-GB" dirty="0" smtClean="0"/>
          </a:p>
          <a:p>
            <a:pPr marL="627062" lvl="1">
              <a:spcBef>
                <a:spcPts val="600"/>
              </a:spcBef>
            </a:pPr>
            <a:r>
              <a:rPr lang="en-GB" dirty="0" smtClean="0"/>
              <a:t>Event </a:t>
            </a:r>
            <a:r>
              <a:rPr lang="en-GB" dirty="0"/>
              <a:t>data are in files (FITS format) containing all metadata. </a:t>
            </a:r>
          </a:p>
          <a:p>
            <a:pPr marL="0">
              <a:spcBef>
                <a:spcPts val="600"/>
              </a:spcBef>
            </a:pPr>
            <a:r>
              <a:rPr lang="en-US" b="1" dirty="0" smtClean="0"/>
              <a:t>Goal</a:t>
            </a:r>
            <a:r>
              <a:rPr lang="en-US" dirty="0"/>
              <a:t>: </a:t>
            </a:r>
            <a:r>
              <a:rPr lang="en-GB" dirty="0"/>
              <a:t>Metadata are extracted from the ingested files, with an automatic filling of the metadata database. </a:t>
            </a:r>
          </a:p>
          <a:p>
            <a:pPr marL="627062" lvl="1">
              <a:spcBef>
                <a:spcPts val="600"/>
              </a:spcBef>
            </a:pPr>
            <a:r>
              <a:rPr lang="en-GB" dirty="0"/>
              <a:t>Metadata will be used for querying of archive. </a:t>
            </a:r>
          </a:p>
          <a:p>
            <a:pPr marL="627062" lvl="1">
              <a:spcBef>
                <a:spcPts val="600"/>
              </a:spcBef>
            </a:pPr>
            <a:r>
              <a:rPr lang="en-GB" dirty="0"/>
              <a:t>The system should be able to </a:t>
            </a:r>
            <a:r>
              <a:rPr lang="en-GB" b="1" dirty="0"/>
              <a:t>manage replicas</a:t>
            </a:r>
            <a:r>
              <a:rPr lang="en-GB" dirty="0"/>
              <a:t>, tapes, disks, </a:t>
            </a:r>
            <a:r>
              <a:rPr lang="en-GB" dirty="0" err="1"/>
              <a:t>etc</a:t>
            </a:r>
            <a:r>
              <a:rPr lang="en-GB" dirty="0"/>
              <a:t>, with data from low-level to high-level </a:t>
            </a:r>
            <a:endParaRPr lang="en-GB" dirty="0" smtClean="0"/>
          </a:p>
          <a:p>
            <a:pPr marL="0">
              <a:spcBef>
                <a:spcPts val="600"/>
              </a:spcBef>
            </a:pPr>
            <a:r>
              <a:rPr lang="en-US" b="1" dirty="0" smtClean="0"/>
              <a:t>XDC Solutions</a:t>
            </a:r>
            <a:endParaRPr lang="en-US" dirty="0" smtClean="0"/>
          </a:p>
          <a:p>
            <a:pPr lvl="1"/>
            <a:r>
              <a:rPr lang="en-US" dirty="0" smtClean="0"/>
              <a:t>Onedata</a:t>
            </a:r>
          </a:p>
          <a:p>
            <a:pPr lvl="2"/>
            <a:r>
              <a:rPr lang="en-US" dirty="0" smtClean="0"/>
              <a:t>Metadata </a:t>
            </a:r>
            <a:r>
              <a:rPr lang="en-US" dirty="0"/>
              <a:t>management and </a:t>
            </a:r>
            <a:r>
              <a:rPr lang="en-US" dirty="0" smtClean="0"/>
              <a:t>discoverability</a:t>
            </a:r>
          </a:p>
          <a:p>
            <a:pPr lvl="1"/>
            <a:r>
              <a:rPr lang="en-US" dirty="0" smtClean="0"/>
              <a:t>PaaS Orchestrator + </a:t>
            </a:r>
            <a:r>
              <a:rPr lang="en-US" dirty="0" err="1" smtClean="0"/>
              <a:t>QoS</a:t>
            </a:r>
            <a:endParaRPr lang="en-US" dirty="0" smtClean="0"/>
          </a:p>
        </p:txBody>
      </p:sp>
      <p:sp>
        <p:nvSpPr>
          <p:cNvPr id="4" name="Segnaposto data 3"/>
          <p:cNvSpPr>
            <a:spLocks noGrp="1"/>
          </p:cNvSpPr>
          <p:nvPr>
            <p:ph type="dt" sz="half" idx="10"/>
          </p:nvPr>
        </p:nvSpPr>
        <p:spPr/>
        <p:txBody>
          <a:bodyPr/>
          <a:lstStyle/>
          <a:p>
            <a:r>
              <a:rPr lang="en-US" smtClean="0"/>
              <a:t>20/03/2018</a:t>
            </a:r>
            <a:endParaRPr lang="it-IT" dirty="0"/>
          </a:p>
        </p:txBody>
      </p:sp>
      <p:sp>
        <p:nvSpPr>
          <p:cNvPr id="5" name="Segnaposto piè di pagina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egnaposto numero diapositiva 5"/>
          <p:cNvSpPr>
            <a:spLocks noGrp="1"/>
          </p:cNvSpPr>
          <p:nvPr>
            <p:ph type="sldNum" sz="quarter" idx="12"/>
          </p:nvPr>
        </p:nvSpPr>
        <p:spPr/>
        <p:txBody>
          <a:bodyPr/>
          <a:lstStyle/>
          <a:p>
            <a:fld id="{9723A89C-D035-4CCD-8775-47FA95F2F2E6}" type="slidenum">
              <a:rPr lang="it-IT" smtClean="0"/>
              <a:pPr/>
              <a:t>11</a:t>
            </a:fld>
            <a:endParaRPr lang="it-IT" dirty="0"/>
          </a:p>
        </p:txBody>
      </p:sp>
    </p:spTree>
    <p:extLst>
      <p:ext uri="{BB962C8B-B14F-4D97-AF65-F5344CB8AC3E}">
        <p14:creationId xmlns:p14="http://schemas.microsoft.com/office/powerpoint/2010/main" val="2797388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stories (Big Data Archive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 an Archive Manager, I can define rules based on </a:t>
            </a:r>
            <a:r>
              <a:rPr lang="en-US" dirty="0" err="1" smtClean="0"/>
              <a:t>matadata</a:t>
            </a:r>
            <a:r>
              <a:rPr lang="en-US" dirty="0" smtClean="0"/>
              <a:t>  </a:t>
            </a:r>
          </a:p>
          <a:p>
            <a:pPr lvl="1"/>
            <a:r>
              <a:rPr lang="en-US" dirty="0" smtClean="0"/>
              <a:t>To archive files on tape only or on </a:t>
            </a:r>
            <a:r>
              <a:rPr lang="en-US" dirty="0" err="1" smtClean="0"/>
              <a:t>disc&amp;tape</a:t>
            </a:r>
            <a:endParaRPr lang="en-US" dirty="0" smtClean="0"/>
          </a:p>
          <a:p>
            <a:pPr lvl="1"/>
            <a:r>
              <a:rPr lang="en-US" dirty="0" smtClean="0"/>
              <a:t>To duplicate archive files on tape and on low latency storage to be soon quickly retrieved</a:t>
            </a:r>
          </a:p>
          <a:p>
            <a:pPr lvl="1"/>
            <a:r>
              <a:rPr lang="en-US" dirty="0" smtClean="0"/>
              <a:t>To create replicas on a specific data center</a:t>
            </a:r>
          </a:p>
          <a:p>
            <a:pPr lvl="1"/>
            <a:r>
              <a:rPr lang="en-US" dirty="0" smtClean="0"/>
              <a:t>to prevent deletion of tiles</a:t>
            </a:r>
          </a:p>
          <a:p>
            <a:r>
              <a:rPr lang="en-US" dirty="0" smtClean="0"/>
              <a:t>As an Archive Manager, I can monitor the archive ( replication performance, </a:t>
            </a:r>
            <a:r>
              <a:rPr lang="en-US" dirty="0" err="1" smtClean="0"/>
              <a:t>effor</a:t>
            </a:r>
            <a:r>
              <a:rPr lang="en-US" dirty="0" smtClean="0"/>
              <a:t>&amp; read/write rate, location of the files/replicas, query/retrieve response time)</a:t>
            </a:r>
          </a:p>
          <a:p>
            <a:r>
              <a:rPr lang="en-US" dirty="0" smtClean="0"/>
              <a:t>As an Archive Manager, I can handle metadata (extract metadata during preprocessing operation, update metadata for all stored data less than a day)</a:t>
            </a:r>
          </a:p>
          <a:p>
            <a:r>
              <a:rPr lang="en-US" dirty="0" smtClean="0"/>
              <a:t>As an Archive User, I can </a:t>
            </a:r>
          </a:p>
          <a:p>
            <a:pPr lvl="1"/>
            <a:r>
              <a:rPr lang="en-US" dirty="0" smtClean="0"/>
              <a:t>query the archive based on metadata, </a:t>
            </a:r>
          </a:p>
          <a:p>
            <a:pPr lvl="1"/>
            <a:r>
              <a:rPr lang="en-US" dirty="0" smtClean="0"/>
              <a:t>move data from one type of storage to another,</a:t>
            </a:r>
          </a:p>
          <a:p>
            <a:pPr lvl="1"/>
            <a:r>
              <a:rPr lang="en-US" dirty="0" smtClean="0"/>
              <a:t> execute a migration plan to migrate data onto new storage media suitable for future technology</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12</a:t>
            </a:fld>
            <a:endParaRPr lang="it-IT" dirty="0"/>
          </a:p>
        </p:txBody>
      </p:sp>
    </p:spTree>
    <p:extLst>
      <p:ext uri="{BB962C8B-B14F-4D97-AF65-F5344CB8AC3E}">
        <p14:creationId xmlns:p14="http://schemas.microsoft.com/office/powerpoint/2010/main" val="21403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Performance </a:t>
            </a:r>
            <a:r>
              <a:rPr lang="en-US" dirty="0" err="1" smtClean="0"/>
              <a:t>requriements</a:t>
            </a:r>
            <a:endParaRPr lang="en-US" dirty="0" smtClean="0"/>
          </a:p>
          <a:p>
            <a:pPr lvl="1"/>
            <a:r>
              <a:rPr lang="en-US" dirty="0" smtClean="0"/>
              <a:t>Data rate: &gt;500  files/s</a:t>
            </a:r>
          </a:p>
          <a:p>
            <a:pPr lvl="1"/>
            <a:r>
              <a:rPr lang="en-US" dirty="0" smtClean="0"/>
              <a:t>Query execution time: &lt;5s over 1 billion files</a:t>
            </a:r>
          </a:p>
          <a:p>
            <a:pPr lvl="1"/>
            <a:r>
              <a:rPr lang="en-US" dirty="0" smtClean="0"/>
              <a:t>Time to retrieve data</a:t>
            </a:r>
          </a:p>
          <a:p>
            <a:pPr lvl="2"/>
            <a:r>
              <a:rPr lang="en-US" dirty="0" smtClean="0"/>
              <a:t>On disc: &lt;1 s</a:t>
            </a:r>
          </a:p>
          <a:p>
            <a:pPr lvl="2"/>
            <a:r>
              <a:rPr lang="en-US" dirty="0" smtClean="0"/>
              <a:t>On Tap &lt;1d</a:t>
            </a:r>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13</a:t>
            </a:fld>
            <a:endParaRPr lang="it-IT" dirty="0"/>
          </a:p>
        </p:txBody>
      </p:sp>
    </p:spTree>
    <p:extLst>
      <p:ext uri="{BB962C8B-B14F-4D97-AF65-F5344CB8AC3E}">
        <p14:creationId xmlns:p14="http://schemas.microsoft.com/office/powerpoint/2010/main" val="279242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WLCG Use Case</a:t>
            </a:r>
            <a:endParaRPr lang="en-US" dirty="0"/>
          </a:p>
        </p:txBody>
      </p:sp>
      <p:sp>
        <p:nvSpPr>
          <p:cNvPr id="3" name="2 Marcador de contenido"/>
          <p:cNvSpPr>
            <a:spLocks noGrp="1"/>
          </p:cNvSpPr>
          <p:nvPr>
            <p:ph idx="1"/>
          </p:nvPr>
        </p:nvSpPr>
        <p:spPr>
          <a:xfrm>
            <a:off x="838200" y="1152525"/>
            <a:ext cx="10515600" cy="5308600"/>
          </a:xfrm>
        </p:spPr>
        <p:txBody>
          <a:bodyPr>
            <a:normAutofit fontScale="92500" lnSpcReduction="10000"/>
          </a:bodyPr>
          <a:lstStyle/>
          <a:p>
            <a:r>
              <a:rPr lang="en-US" b="1" dirty="0"/>
              <a:t>Problem</a:t>
            </a:r>
            <a:r>
              <a:rPr lang="en-US" dirty="0"/>
              <a:t>: Growing needs on storage space</a:t>
            </a:r>
          </a:p>
          <a:p>
            <a:r>
              <a:rPr lang="en-US" dirty="0"/>
              <a:t> </a:t>
            </a:r>
            <a:r>
              <a:rPr lang="en-US" dirty="0" smtClean="0"/>
              <a:t>	 </a:t>
            </a:r>
            <a:r>
              <a:rPr lang="en-US" dirty="0"/>
              <a:t>up to 900 PB in 2027</a:t>
            </a:r>
          </a:p>
          <a:p>
            <a:r>
              <a:rPr lang="en-US" dirty="0"/>
              <a:t>  </a:t>
            </a:r>
            <a:r>
              <a:rPr lang="en-US" dirty="0" smtClean="0"/>
              <a:t>	Data </a:t>
            </a:r>
            <a:r>
              <a:rPr lang="en-US" dirty="0"/>
              <a:t>ready to be used/exploited in a very distributed environment</a:t>
            </a:r>
          </a:p>
          <a:p>
            <a:r>
              <a:rPr lang="en-US" b="1" dirty="0"/>
              <a:t>Goal</a:t>
            </a:r>
            <a:r>
              <a:rPr lang="en-US" dirty="0"/>
              <a:t>: Reduce costs, resource aggregation, smart data allocation</a:t>
            </a:r>
          </a:p>
          <a:p>
            <a:pPr lvl="1"/>
            <a:r>
              <a:rPr lang="en-US" dirty="0"/>
              <a:t>  Smart Caching technologies</a:t>
            </a:r>
          </a:p>
          <a:p>
            <a:pPr lvl="1"/>
            <a:r>
              <a:rPr lang="en-US" dirty="0"/>
              <a:t>  Resource Federation</a:t>
            </a:r>
          </a:p>
          <a:p>
            <a:pPr lvl="1"/>
            <a:r>
              <a:rPr lang="en-US" dirty="0"/>
              <a:t>  Multi-site storage - the “</a:t>
            </a:r>
            <a:r>
              <a:rPr lang="en-US" dirty="0" err="1"/>
              <a:t>DataLake</a:t>
            </a:r>
            <a:r>
              <a:rPr lang="en-US" dirty="0"/>
              <a:t>”.</a:t>
            </a:r>
          </a:p>
          <a:p>
            <a:pPr lvl="1"/>
            <a:r>
              <a:rPr lang="en-US" dirty="0"/>
              <a:t>  Dynamic extension of sites to remote locations</a:t>
            </a:r>
          </a:p>
          <a:p>
            <a:pPr lvl="1"/>
            <a:r>
              <a:rPr lang="en-US" dirty="0"/>
              <a:t>  Data management and </a:t>
            </a:r>
            <a:r>
              <a:rPr lang="en-US" dirty="0" err="1"/>
              <a:t>QoS</a:t>
            </a:r>
            <a:endParaRPr lang="en-US" dirty="0"/>
          </a:p>
          <a:p>
            <a:r>
              <a:rPr lang="en-US" b="1" dirty="0"/>
              <a:t>XDC </a:t>
            </a:r>
            <a:r>
              <a:rPr lang="en-US" b="1" dirty="0" smtClean="0"/>
              <a:t>Solution</a:t>
            </a:r>
            <a:r>
              <a:rPr lang="en-US" dirty="0" smtClean="0"/>
              <a:t>: </a:t>
            </a:r>
          </a:p>
          <a:p>
            <a:pPr lvl="1"/>
            <a:r>
              <a:rPr lang="en-US" dirty="0" err="1" smtClean="0"/>
              <a:t>QoS</a:t>
            </a:r>
            <a:r>
              <a:rPr lang="en-US" dirty="0" smtClean="0"/>
              <a:t> </a:t>
            </a:r>
            <a:r>
              <a:rPr lang="en-US" dirty="0"/>
              <a:t>(policies definition), </a:t>
            </a:r>
            <a:endParaRPr lang="en-US" dirty="0" smtClean="0"/>
          </a:p>
          <a:p>
            <a:pPr lvl="1"/>
            <a:r>
              <a:rPr lang="en-US" dirty="0" err="1" smtClean="0"/>
              <a:t>Xcache</a:t>
            </a:r>
            <a:r>
              <a:rPr lang="en-US" dirty="0" smtClean="0"/>
              <a:t> </a:t>
            </a:r>
            <a:r>
              <a:rPr lang="en-US" dirty="0"/>
              <a:t>(smart caching), </a:t>
            </a:r>
            <a:endParaRPr lang="en-US" dirty="0" smtClean="0"/>
          </a:p>
          <a:p>
            <a:pPr lvl="1"/>
            <a:r>
              <a:rPr lang="en-US" dirty="0" smtClean="0"/>
              <a:t>EOS </a:t>
            </a:r>
            <a:r>
              <a:rPr lang="en-US" dirty="0"/>
              <a:t>(data caching).</a:t>
            </a:r>
          </a:p>
        </p:txBody>
      </p:sp>
      <p:sp>
        <p:nvSpPr>
          <p:cNvPr id="4" name="3 Marcador de fecha"/>
          <p:cNvSpPr>
            <a:spLocks noGrp="1"/>
          </p:cNvSpPr>
          <p:nvPr>
            <p:ph type="dt" sz="half" idx="10"/>
          </p:nvPr>
        </p:nvSpPr>
        <p:spPr/>
        <p:txBody>
          <a:bodyPr/>
          <a:lstStyle/>
          <a:p>
            <a:fld id="{3F53985E-E27D-408B-8894-2B79DFDA4C3C}" type="datetime1">
              <a:rPr lang="it-IT" smtClean="0"/>
              <a:t>11/03/19</a:t>
            </a:fld>
            <a:endParaRPr lang="it-IT" dirty="0"/>
          </a:p>
        </p:txBody>
      </p:sp>
      <p:sp>
        <p:nvSpPr>
          <p:cNvPr id="5" name="4 Marcador de pie de página"/>
          <p:cNvSpPr>
            <a:spLocks noGrp="1"/>
          </p:cNvSpPr>
          <p:nvPr>
            <p:ph type="ftr" sz="quarter" idx="11"/>
          </p:nvPr>
        </p:nvSpPr>
        <p:spPr/>
        <p:txBody>
          <a:bodyPr/>
          <a:lstStyle/>
          <a:p>
            <a:r>
              <a:rPr lang="it-IT" smtClean="0"/>
              <a:t>eXtreme DataCloud</a:t>
            </a:r>
            <a:endParaRPr lang="it-IT" dirty="0"/>
          </a:p>
        </p:txBody>
      </p:sp>
      <p:sp>
        <p:nvSpPr>
          <p:cNvPr id="6" name="5 Marcador de número de diapositiva"/>
          <p:cNvSpPr>
            <a:spLocks noGrp="1"/>
          </p:cNvSpPr>
          <p:nvPr>
            <p:ph type="sldNum" sz="quarter" idx="12"/>
          </p:nvPr>
        </p:nvSpPr>
        <p:spPr/>
        <p:txBody>
          <a:bodyPr/>
          <a:lstStyle/>
          <a:p>
            <a:fld id="{9723A89C-D035-4CCD-8775-47FA95F2F2E6}" type="slidenum">
              <a:rPr lang="it-IT" smtClean="0"/>
              <a:pPr/>
              <a:t>14</a:t>
            </a:fld>
            <a:endParaRPr lang="it-IT" dirty="0"/>
          </a:p>
        </p:txBody>
      </p:sp>
    </p:spTree>
    <p:extLst>
      <p:ext uri="{BB962C8B-B14F-4D97-AF65-F5344CB8AC3E}">
        <p14:creationId xmlns:p14="http://schemas.microsoft.com/office/powerpoint/2010/main" val="12058574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Shape 82"/>
          <p:cNvSpPr txBox="1"/>
          <p:nvPr/>
        </p:nvSpPr>
        <p:spPr>
          <a:xfrm>
            <a:off x="7819750" y="1474850"/>
            <a:ext cx="3251904" cy="6327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100"/>
              <a:buFont typeface="Nunito"/>
              <a:buNone/>
            </a:pPr>
            <a:r>
              <a:rPr lang="en-US" sz="1100" b="1" dirty="0">
                <a:solidFill>
                  <a:schemeClr val="dk1"/>
                </a:solidFill>
                <a:latin typeface="Nunito"/>
                <a:ea typeface="Nunito"/>
                <a:cs typeface="Nunito"/>
                <a:sym typeface="Nunito"/>
              </a:rPr>
              <a:t>				  		</a:t>
            </a:r>
            <a:r>
              <a:rPr lang="en-US" sz="2800" dirty="0">
                <a:solidFill>
                  <a:schemeClr val="dk1"/>
                </a:solidFill>
                <a:latin typeface="Arial"/>
                <a:ea typeface="Arial"/>
                <a:cs typeface="Arial"/>
                <a:sym typeface="Arial"/>
              </a:rPr>
              <a:t>Workflows</a:t>
            </a:r>
            <a:endParaRPr sz="1850" dirty="0">
              <a:solidFill>
                <a:schemeClr val="dk1"/>
              </a:solidFill>
              <a:latin typeface="Arial"/>
              <a:ea typeface="Arial"/>
              <a:cs typeface="Arial"/>
              <a:sym typeface="Arial"/>
            </a:endParaRPr>
          </a:p>
        </p:txBody>
      </p:sp>
      <p:sp>
        <p:nvSpPr>
          <p:cNvPr id="83" name="Shape 83"/>
          <p:cNvSpPr txBox="1"/>
          <p:nvPr/>
        </p:nvSpPr>
        <p:spPr>
          <a:xfrm>
            <a:off x="8544272" y="2323005"/>
            <a:ext cx="2642400" cy="34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rPr>
              <a:t>&gt;50%</a:t>
            </a:r>
            <a:r>
              <a:rPr lang="en-US" sz="2400" dirty="0">
                <a:solidFill>
                  <a:schemeClr val="dk1"/>
                </a:solidFill>
                <a:latin typeface="Arial"/>
                <a:ea typeface="Arial"/>
                <a:cs typeface="Arial"/>
                <a:sym typeface="Arial"/>
              </a:rPr>
              <a:t> the CPU goes on simulation.</a:t>
            </a: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dirty="0">
                <a:solidFill>
                  <a:schemeClr val="dk1"/>
                </a:solidFill>
                <a:latin typeface="Arial"/>
                <a:ea typeface="Arial"/>
                <a:cs typeface="Arial"/>
                <a:sym typeface="Arial"/>
              </a:rPr>
              <a:t>Most of the rest is reconstruction.</a:t>
            </a: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dirty="0">
                <a:solidFill>
                  <a:schemeClr val="dk1"/>
                </a:solidFill>
                <a:latin typeface="Arial"/>
                <a:ea typeface="Arial"/>
                <a:cs typeface="Arial"/>
                <a:sym typeface="Arial"/>
              </a:rPr>
              <a:t>The remainder is analysis.</a:t>
            </a:r>
            <a:endParaRPr dirty="0"/>
          </a:p>
        </p:txBody>
      </p:sp>
      <p:sp>
        <p:nvSpPr>
          <p:cNvPr id="85" name="Shape 8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a:solidFill>
                  <a:srgbClr val="888888"/>
                </a:solidFill>
                <a:latin typeface="Arial"/>
                <a:ea typeface="Arial"/>
                <a:cs typeface="Arial"/>
                <a:sym typeface="Arial"/>
              </a:rPr>
              <a:t>24/01/2018</a:t>
            </a:r>
            <a:endParaRPr sz="900">
              <a:solidFill>
                <a:srgbClr val="888888"/>
              </a:solidFill>
              <a:latin typeface="Arial"/>
              <a:ea typeface="Arial"/>
              <a:cs typeface="Arial"/>
              <a:sym typeface="Arial"/>
            </a:endParaRPr>
          </a:p>
        </p:txBody>
      </p:sp>
      <p:sp>
        <p:nvSpPr>
          <p:cNvPr id="86" name="Shape 8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rgbClr val="888888"/>
                </a:solidFill>
                <a:latin typeface="Arial"/>
                <a:ea typeface="Arial"/>
                <a:cs typeface="Arial"/>
                <a:sym typeface="Arial"/>
              </a:rPr>
              <a:t>eXtreme-DataCloud - WLCG Use Case </a:t>
            </a:r>
            <a:endParaRPr sz="900">
              <a:solidFill>
                <a:srgbClr val="888888"/>
              </a:solidFill>
              <a:latin typeface="Arial"/>
              <a:ea typeface="Arial"/>
              <a:cs typeface="Arial"/>
              <a:sym typeface="Arial"/>
            </a:endParaRPr>
          </a:p>
        </p:txBody>
      </p:sp>
      <p:sp>
        <p:nvSpPr>
          <p:cNvPr id="87" name="Shape 8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Arial"/>
                <a:ea typeface="Arial"/>
                <a:cs typeface="Arial"/>
                <a:sym typeface="Arial"/>
              </a:rPr>
              <a:t>15</a:t>
            </a:fld>
            <a:endParaRPr sz="900">
              <a:solidFill>
                <a:srgbClr val="888888"/>
              </a:solidFill>
              <a:latin typeface="Arial"/>
              <a:ea typeface="Arial"/>
              <a:cs typeface="Arial"/>
              <a:sym typeface="Arial"/>
            </a:endParaRPr>
          </a:p>
        </p:txBody>
      </p:sp>
      <p:sp>
        <p:nvSpPr>
          <p:cNvPr id="10" name="1 Título"/>
          <p:cNvSpPr txBox="1">
            <a:spLocks/>
          </p:cNvSpPr>
          <p:nvPr/>
        </p:nvSpPr>
        <p:spPr>
          <a:xfrm>
            <a:off x="990600" y="262609"/>
            <a:ext cx="9994557" cy="81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a:lstStyle>
          <a:p>
            <a:r>
              <a:rPr lang="en-US" smtClean="0"/>
              <a:t>WLCG Use Case</a:t>
            </a:r>
            <a:endParaRPr lang="en-US" dirty="0"/>
          </a:p>
        </p:txBody>
      </p:sp>
      <p:sp>
        <p:nvSpPr>
          <p:cNvPr id="2" name="AutoShape 2" descr="https://correo.ifca.es/service/home/~/?auth=co&amp;loc=es_ES&amp;id=177126&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correo.ifca.es/service/home/~/?auth=co&amp;loc=es_ES&amp;id=177126&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ifca\Downloads\XDC\Immagine_Fernand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149" y="1259959"/>
            <a:ext cx="7681527" cy="543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76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Stories for Smart Catching</a:t>
            </a:r>
            <a:endParaRPr lang="en-US" dirty="0"/>
          </a:p>
        </p:txBody>
      </p:sp>
      <p:sp>
        <p:nvSpPr>
          <p:cNvPr id="3" name="Content Placeholder 2"/>
          <p:cNvSpPr>
            <a:spLocks noGrp="1"/>
          </p:cNvSpPr>
          <p:nvPr>
            <p:ph idx="1"/>
          </p:nvPr>
        </p:nvSpPr>
        <p:spPr/>
        <p:txBody>
          <a:bodyPr/>
          <a:lstStyle/>
          <a:p>
            <a:r>
              <a:rPr lang="en-US" dirty="0" smtClean="0"/>
              <a:t>As a system admin,  I want to </a:t>
            </a:r>
          </a:p>
          <a:p>
            <a:pPr lvl="1"/>
            <a:r>
              <a:rPr lang="en-US" dirty="0" smtClean="0"/>
              <a:t>setup a system to proxy the HTTP requests to the storage frontend of site providing the data</a:t>
            </a:r>
          </a:p>
          <a:p>
            <a:pPr lvl="1"/>
            <a:r>
              <a:rPr lang="en-US" dirty="0" smtClean="0"/>
              <a:t>choose the population algorithm for the cache</a:t>
            </a:r>
          </a:p>
          <a:p>
            <a:pPr lvl="1"/>
            <a:r>
              <a:rPr lang="en-US" dirty="0" smtClean="0"/>
              <a:t>Set the </a:t>
            </a:r>
            <a:r>
              <a:rPr lang="en-US" dirty="0" err="1" smtClean="0"/>
              <a:t>QoS</a:t>
            </a:r>
            <a:r>
              <a:rPr lang="en-US" dirty="0" smtClean="0"/>
              <a:t> service of the data</a:t>
            </a:r>
          </a:p>
          <a:p>
            <a:r>
              <a:rPr lang="en-US" dirty="0" smtClean="0"/>
              <a:t>As a user, I want to </a:t>
            </a:r>
          </a:p>
          <a:p>
            <a:pPr lvl="1"/>
            <a:r>
              <a:rPr lang="en-US" dirty="0" smtClean="0"/>
              <a:t>Authenticate to the caching system with a VOMS proxy </a:t>
            </a:r>
          </a:p>
          <a:p>
            <a:pPr lvl="1"/>
            <a:r>
              <a:rPr lang="en-US" dirty="0" smtClean="0"/>
              <a:t>Authenticate with </a:t>
            </a:r>
            <a:r>
              <a:rPr lang="en-US" dirty="0" err="1" smtClean="0"/>
              <a:t>OpenID</a:t>
            </a:r>
            <a:r>
              <a:rPr lang="en-US" dirty="0" smtClean="0"/>
              <a:t> Connect credentials for the caching system</a:t>
            </a:r>
          </a:p>
          <a:p>
            <a:pPr lvl="1"/>
            <a:r>
              <a:rPr lang="en-US" dirty="0" smtClean="0"/>
              <a:t>Set the </a:t>
            </a:r>
            <a:r>
              <a:rPr lang="en-US" dirty="0" err="1" smtClean="0"/>
              <a:t>QoS</a:t>
            </a:r>
            <a:r>
              <a:rPr lang="en-US" dirty="0" smtClean="0"/>
              <a:t> service of a particular data set</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16</a:t>
            </a:fld>
            <a:endParaRPr lang="it-IT" dirty="0"/>
          </a:p>
        </p:txBody>
      </p:sp>
    </p:spTree>
    <p:extLst>
      <p:ext uri="{BB962C8B-B14F-4D97-AF65-F5344CB8AC3E}">
        <p14:creationId xmlns:p14="http://schemas.microsoft.com/office/powerpoint/2010/main" val="18789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Performance requirements</a:t>
            </a:r>
          </a:p>
          <a:p>
            <a:pPr lvl="1"/>
            <a:r>
              <a:rPr lang="en-US" dirty="0" smtClean="0"/>
              <a:t>Handle HTTP requests to the storage &gt; 1000 requests /m</a:t>
            </a:r>
          </a:p>
          <a:p>
            <a:pPr lvl="1"/>
            <a:r>
              <a:rPr lang="en-US" dirty="0" smtClean="0"/>
              <a:t>Communication with the remote storage is </a:t>
            </a:r>
            <a:r>
              <a:rPr lang="en-US" dirty="0" err="1" smtClean="0"/>
              <a:t>minimised</a:t>
            </a:r>
            <a:r>
              <a:rPr lang="en-US" dirty="0" smtClean="0"/>
              <a:t> and clients served by the acquired CPUs benefit from locality and faster response time. CPU efficiency should be &gt;90%</a:t>
            </a:r>
            <a:endParaRPr lang="en-US" dirty="0"/>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17</a:t>
            </a:fld>
            <a:endParaRPr lang="it-IT" dirty="0"/>
          </a:p>
        </p:txBody>
      </p:sp>
    </p:spTree>
    <p:extLst>
      <p:ext uri="{BB962C8B-B14F-4D97-AF65-F5344CB8AC3E}">
        <p14:creationId xmlns:p14="http://schemas.microsoft.com/office/powerpoint/2010/main" val="281170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ECRIN Use Case</a:t>
            </a:r>
            <a:endParaRPr lang="en-US" dirty="0"/>
          </a:p>
        </p:txBody>
      </p:sp>
      <p:sp>
        <p:nvSpPr>
          <p:cNvPr id="3" name="Segnaposto contenuto 2"/>
          <p:cNvSpPr>
            <a:spLocks noGrp="1"/>
          </p:cNvSpPr>
          <p:nvPr>
            <p:ph idx="1"/>
          </p:nvPr>
        </p:nvSpPr>
        <p:spPr/>
        <p:txBody>
          <a:bodyPr/>
          <a:lstStyle/>
          <a:p>
            <a:r>
              <a:rPr lang="en-US" sz="2400" b="1" dirty="0"/>
              <a:t>Problem</a:t>
            </a:r>
            <a:r>
              <a:rPr lang="en-US" sz="2400" dirty="0"/>
              <a:t>: Distributed files and data objects across different repositories. Metadata heterogeneity. </a:t>
            </a:r>
            <a:r>
              <a:rPr lang="en-US" sz="2400" dirty="0">
                <a:solidFill>
                  <a:srgbClr val="FF0000"/>
                </a:solidFill>
              </a:rPr>
              <a:t>Sensitive Data</a:t>
            </a:r>
          </a:p>
          <a:p>
            <a:r>
              <a:rPr lang="en-US" sz="2400" b="1" dirty="0"/>
              <a:t>Goal</a:t>
            </a:r>
            <a:r>
              <a:rPr lang="en-US" sz="2400" dirty="0"/>
              <a:t>: Single environment to </a:t>
            </a:r>
            <a:r>
              <a:rPr lang="en-US" sz="2400" dirty="0" smtClean="0"/>
              <a:t>make clinical </a:t>
            </a:r>
            <a:r>
              <a:rPr lang="en-GB" sz="2400" dirty="0" smtClean="0"/>
              <a:t>trial </a:t>
            </a:r>
            <a:r>
              <a:rPr lang="en-GB" sz="2400" dirty="0"/>
              <a:t>data objects available for sharing with others. Sources are spread </a:t>
            </a:r>
            <a:r>
              <a:rPr lang="en-GB" sz="2400" dirty="0" smtClean="0"/>
              <a:t>over</a:t>
            </a:r>
            <a:endParaRPr lang="en-GB" sz="2400" dirty="0"/>
          </a:p>
          <a:p>
            <a:pPr marL="627062" lvl="1">
              <a:spcBef>
                <a:spcPts val="600"/>
              </a:spcBef>
            </a:pPr>
            <a:r>
              <a:rPr lang="en-GB" sz="1800" dirty="0"/>
              <a:t>a variety of access mechanisms </a:t>
            </a:r>
          </a:p>
          <a:p>
            <a:pPr marL="627062" lvl="1">
              <a:spcBef>
                <a:spcPts val="600"/>
              </a:spcBef>
            </a:pPr>
            <a:r>
              <a:rPr lang="en-GB" sz="1800" dirty="0"/>
              <a:t>s</a:t>
            </a:r>
            <a:r>
              <a:rPr lang="en-GB" sz="1800" dirty="0" smtClean="0"/>
              <a:t>everal different </a:t>
            </a:r>
            <a:r>
              <a:rPr lang="en-GB" sz="1800" dirty="0"/>
              <a:t>locations</a:t>
            </a:r>
          </a:p>
          <a:p>
            <a:pPr marL="985837" lvl="2">
              <a:spcBef>
                <a:spcPts val="600"/>
              </a:spcBef>
            </a:pPr>
            <a:r>
              <a:rPr lang="en-GB" sz="1600" dirty="0"/>
              <a:t>growing number of general and specialised data repositories</a:t>
            </a:r>
          </a:p>
          <a:p>
            <a:pPr marL="985837" lvl="2">
              <a:spcBef>
                <a:spcPts val="600"/>
              </a:spcBef>
            </a:pPr>
            <a:r>
              <a:rPr lang="en-GB" sz="1600" dirty="0"/>
              <a:t>trial registries</a:t>
            </a:r>
          </a:p>
          <a:p>
            <a:pPr marL="985837" lvl="2">
              <a:spcBef>
                <a:spcPts val="600"/>
              </a:spcBef>
            </a:pPr>
            <a:r>
              <a:rPr lang="en-GB" sz="1600" dirty="0"/>
              <a:t>Publications</a:t>
            </a:r>
          </a:p>
          <a:p>
            <a:pPr marL="985837" lvl="2">
              <a:spcBef>
                <a:spcPts val="600"/>
              </a:spcBef>
            </a:pPr>
            <a:r>
              <a:rPr lang="en-GB" sz="1600" dirty="0"/>
              <a:t>the original researchers’ institutions</a:t>
            </a:r>
            <a:endParaRPr lang="en-US" sz="1600" dirty="0"/>
          </a:p>
          <a:p>
            <a:r>
              <a:rPr lang="en-US" sz="2400" b="1" dirty="0"/>
              <a:t>XDC Solution</a:t>
            </a:r>
            <a:r>
              <a:rPr lang="en-US" sz="2400" dirty="0"/>
              <a:t>: Onedata</a:t>
            </a:r>
          </a:p>
          <a:p>
            <a:pPr lvl="1"/>
            <a:r>
              <a:rPr lang="en-US" dirty="0"/>
              <a:t>Metadata management and discovery</a:t>
            </a:r>
          </a:p>
          <a:p>
            <a:pPr lvl="1"/>
            <a:r>
              <a:rPr lang="en-US" dirty="0" smtClean="0"/>
              <a:t>Harvesting</a:t>
            </a:r>
          </a:p>
          <a:p>
            <a:pPr lvl="1"/>
            <a:r>
              <a:rPr lang="en-US" dirty="0" smtClean="0"/>
              <a:t>Secure </a:t>
            </a:r>
            <a:r>
              <a:rPr lang="en-US" dirty="0"/>
              <a:t>Storage</a:t>
            </a:r>
          </a:p>
        </p:txBody>
      </p:sp>
      <p:sp>
        <p:nvSpPr>
          <p:cNvPr id="4" name="Segnaposto data 3"/>
          <p:cNvSpPr>
            <a:spLocks noGrp="1"/>
          </p:cNvSpPr>
          <p:nvPr>
            <p:ph type="dt" sz="half" idx="10"/>
          </p:nvPr>
        </p:nvSpPr>
        <p:spPr/>
        <p:txBody>
          <a:bodyPr/>
          <a:lstStyle/>
          <a:p>
            <a:r>
              <a:rPr lang="en-US" smtClean="0"/>
              <a:t>20/03/2018</a:t>
            </a:r>
            <a:endParaRPr lang="it-IT" dirty="0"/>
          </a:p>
        </p:txBody>
      </p:sp>
      <p:sp>
        <p:nvSpPr>
          <p:cNvPr id="5" name="Segnaposto piè di pagina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egnaposto numero diapositiva 5"/>
          <p:cNvSpPr>
            <a:spLocks noGrp="1"/>
          </p:cNvSpPr>
          <p:nvPr>
            <p:ph type="sldNum" sz="quarter" idx="12"/>
          </p:nvPr>
        </p:nvSpPr>
        <p:spPr/>
        <p:txBody>
          <a:bodyPr/>
          <a:lstStyle/>
          <a:p>
            <a:fld id="{9723A89C-D035-4CCD-8775-47FA95F2F2E6}" type="slidenum">
              <a:rPr lang="it-IT" smtClean="0"/>
              <a:pPr/>
              <a:t>18</a:t>
            </a:fld>
            <a:endParaRPr lang="it-IT" dirty="0"/>
          </a:p>
        </p:txBody>
      </p:sp>
    </p:spTree>
    <p:extLst>
      <p:ext uri="{BB962C8B-B14F-4D97-AF65-F5344CB8AC3E}">
        <p14:creationId xmlns:p14="http://schemas.microsoft.com/office/powerpoint/2010/main" val="3777310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ECRIN Use </a:t>
            </a:r>
            <a:r>
              <a:rPr lang="en-US" dirty="0" smtClean="0"/>
              <a:t>Case Diagram</a:t>
            </a:r>
            <a:endParaRPr lang="en-US" dirty="0"/>
          </a:p>
        </p:txBody>
      </p:sp>
      <p:sp>
        <p:nvSpPr>
          <p:cNvPr id="4" name="3 Marcador de fecha"/>
          <p:cNvSpPr>
            <a:spLocks noGrp="1"/>
          </p:cNvSpPr>
          <p:nvPr>
            <p:ph type="dt" sz="half" idx="10"/>
          </p:nvPr>
        </p:nvSpPr>
        <p:spPr/>
        <p:txBody>
          <a:bodyPr/>
          <a:lstStyle/>
          <a:p>
            <a:fld id="{1ABD6E73-65BD-4C38-AC01-42610613C970}" type="datetime1">
              <a:rPr lang="it-IT" smtClean="0"/>
              <a:t>11/03/19</a:t>
            </a:fld>
            <a:endParaRPr lang="it-IT" dirty="0"/>
          </a:p>
        </p:txBody>
      </p:sp>
      <p:sp>
        <p:nvSpPr>
          <p:cNvPr id="5" name="4 Marcador de pie de página"/>
          <p:cNvSpPr>
            <a:spLocks noGrp="1"/>
          </p:cNvSpPr>
          <p:nvPr>
            <p:ph type="ftr" sz="quarter" idx="11"/>
          </p:nvPr>
        </p:nvSpPr>
        <p:spPr/>
        <p:txBody>
          <a:bodyPr/>
          <a:lstStyle/>
          <a:p>
            <a:r>
              <a:rPr lang="it-IT" smtClean="0"/>
              <a:t>eXtreme DataCloud</a:t>
            </a:r>
            <a:endParaRPr lang="it-IT" dirty="0"/>
          </a:p>
        </p:txBody>
      </p:sp>
      <p:sp>
        <p:nvSpPr>
          <p:cNvPr id="6" name="5 Marcador de número de diapositiva"/>
          <p:cNvSpPr>
            <a:spLocks noGrp="1"/>
          </p:cNvSpPr>
          <p:nvPr>
            <p:ph type="sldNum" sz="quarter" idx="12"/>
          </p:nvPr>
        </p:nvSpPr>
        <p:spPr/>
        <p:txBody>
          <a:bodyPr/>
          <a:lstStyle/>
          <a:p>
            <a:fld id="{9723A89C-D035-4CCD-8775-47FA95F2F2E6}" type="slidenum">
              <a:rPr lang="it-IT" smtClean="0"/>
              <a:pPr/>
              <a:t>19</a:t>
            </a:fld>
            <a:endParaRPr lang="it-IT" dirty="0"/>
          </a:p>
        </p:txBody>
      </p:sp>
      <p:pic>
        <p:nvPicPr>
          <p:cNvPr id="8" name="Google Shape;236;p22"/>
          <p:cNvPicPr preferRelativeResize="0"/>
          <p:nvPr/>
        </p:nvPicPr>
        <p:blipFill>
          <a:blip r:embed="rId2">
            <a:alphaModFix/>
          </a:blip>
          <a:stretch>
            <a:fillRect/>
          </a:stretch>
        </p:blipFill>
        <p:spPr>
          <a:xfrm>
            <a:off x="791571" y="955343"/>
            <a:ext cx="9930980" cy="5248607"/>
          </a:xfrm>
          <a:prstGeom prst="rect">
            <a:avLst/>
          </a:prstGeom>
          <a:noFill/>
          <a:ln>
            <a:noFill/>
          </a:ln>
        </p:spPr>
      </p:pic>
    </p:spTree>
    <p:extLst>
      <p:ext uri="{BB962C8B-B14F-4D97-AF65-F5344CB8AC3E}">
        <p14:creationId xmlns:p14="http://schemas.microsoft.com/office/powerpoint/2010/main" val="3547587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Represented research communities</a:t>
            </a:r>
            <a:endParaRPr lang="en-US" dirty="0"/>
          </a:p>
        </p:txBody>
      </p:sp>
      <p:sp>
        <p:nvSpPr>
          <p:cNvPr id="4" name="Segnaposto data 3"/>
          <p:cNvSpPr>
            <a:spLocks noGrp="1"/>
          </p:cNvSpPr>
          <p:nvPr>
            <p:ph type="dt" sz="half" idx="10"/>
          </p:nvPr>
        </p:nvSpPr>
        <p:spPr/>
        <p:txBody>
          <a:bodyPr/>
          <a:lstStyle/>
          <a:p>
            <a:r>
              <a:rPr lang="en-US" smtClean="0"/>
              <a:t>20/03/2018</a:t>
            </a:r>
            <a:endParaRPr lang="it-IT" dirty="0"/>
          </a:p>
        </p:txBody>
      </p:sp>
      <p:sp>
        <p:nvSpPr>
          <p:cNvPr id="5" name="Segnaposto piè di pagina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egnaposto numero diapositiva 5"/>
          <p:cNvSpPr>
            <a:spLocks noGrp="1"/>
          </p:cNvSpPr>
          <p:nvPr>
            <p:ph type="sldNum" sz="quarter" idx="12"/>
          </p:nvPr>
        </p:nvSpPr>
        <p:spPr/>
        <p:txBody>
          <a:bodyPr/>
          <a:lstStyle/>
          <a:p>
            <a:fld id="{9723A89C-D035-4CCD-8775-47FA95F2F2E6}" type="slidenum">
              <a:rPr lang="it-IT" smtClean="0"/>
              <a:pPr/>
              <a:t>2</a:t>
            </a:fld>
            <a:endParaRPr lang="it-IT" dirty="0"/>
          </a:p>
        </p:txBody>
      </p:sp>
      <p:pic>
        <p:nvPicPr>
          <p:cNvPr id="8" name="Immagine 7"/>
          <p:cNvPicPr>
            <a:picLocks noChangeAspect="1"/>
          </p:cNvPicPr>
          <p:nvPr/>
        </p:nvPicPr>
        <p:blipFill>
          <a:blip r:embed="rId2"/>
          <a:stretch>
            <a:fillRect/>
          </a:stretch>
        </p:blipFill>
        <p:spPr>
          <a:xfrm>
            <a:off x="254083" y="926184"/>
            <a:ext cx="1740649" cy="1143675"/>
          </a:xfrm>
          <a:prstGeom prst="rect">
            <a:avLst/>
          </a:prstGeom>
        </p:spPr>
      </p:pic>
      <p:pic>
        <p:nvPicPr>
          <p:cNvPr id="9" name="Immagine 8"/>
          <p:cNvPicPr>
            <a:picLocks noChangeAspect="1"/>
          </p:cNvPicPr>
          <p:nvPr/>
        </p:nvPicPr>
        <p:blipFill>
          <a:blip r:embed="rId3"/>
          <a:stretch>
            <a:fillRect/>
          </a:stretch>
        </p:blipFill>
        <p:spPr>
          <a:xfrm>
            <a:off x="2507974" y="1100745"/>
            <a:ext cx="3061252" cy="1128261"/>
          </a:xfrm>
          <a:prstGeom prst="rect">
            <a:avLst/>
          </a:prstGeom>
        </p:spPr>
      </p:pic>
      <p:pic>
        <p:nvPicPr>
          <p:cNvPr id="10" name="Immagine 9"/>
          <p:cNvPicPr>
            <a:picLocks noChangeAspect="1"/>
          </p:cNvPicPr>
          <p:nvPr/>
        </p:nvPicPr>
        <p:blipFill>
          <a:blip r:embed="rId4"/>
          <a:stretch>
            <a:fillRect/>
          </a:stretch>
        </p:blipFill>
        <p:spPr>
          <a:xfrm>
            <a:off x="174540" y="2862778"/>
            <a:ext cx="1904118" cy="1548485"/>
          </a:xfrm>
          <a:prstGeom prst="rect">
            <a:avLst/>
          </a:prstGeom>
        </p:spPr>
      </p:pic>
      <p:pic>
        <p:nvPicPr>
          <p:cNvPr id="12" name="Immagine 11"/>
          <p:cNvPicPr>
            <a:picLocks noChangeAspect="1"/>
          </p:cNvPicPr>
          <p:nvPr/>
        </p:nvPicPr>
        <p:blipFill>
          <a:blip r:embed="rId5"/>
          <a:stretch>
            <a:fillRect/>
          </a:stretch>
        </p:blipFill>
        <p:spPr>
          <a:xfrm>
            <a:off x="2319381" y="2933455"/>
            <a:ext cx="3776619" cy="1477808"/>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2365" y="1100745"/>
            <a:ext cx="1436295" cy="1079957"/>
          </a:xfrm>
          <a:prstGeom prst="rect">
            <a:avLst/>
          </a:prstGeom>
        </p:spPr>
      </p:pic>
      <p:pic>
        <p:nvPicPr>
          <p:cNvPr id="14" name="Immagine 13"/>
          <p:cNvPicPr>
            <a:picLocks noChangeAspect="1"/>
          </p:cNvPicPr>
          <p:nvPr/>
        </p:nvPicPr>
        <p:blipFill rotWithShape="1">
          <a:blip r:embed="rId7"/>
          <a:srcRect b="21688"/>
          <a:stretch/>
        </p:blipFill>
        <p:spPr>
          <a:xfrm>
            <a:off x="274452" y="1981008"/>
            <a:ext cx="2080400" cy="536137"/>
          </a:xfrm>
          <a:prstGeom prst="rect">
            <a:avLst/>
          </a:prstGeom>
        </p:spPr>
      </p:pic>
      <p:pic>
        <p:nvPicPr>
          <p:cNvPr id="15" name="Immagine 14"/>
          <p:cNvPicPr>
            <a:picLocks noChangeAspect="1"/>
          </p:cNvPicPr>
          <p:nvPr/>
        </p:nvPicPr>
        <p:blipFill>
          <a:blip r:embed="rId8"/>
          <a:stretch>
            <a:fillRect/>
          </a:stretch>
        </p:blipFill>
        <p:spPr>
          <a:xfrm>
            <a:off x="7747735" y="1203246"/>
            <a:ext cx="1342923" cy="1342923"/>
          </a:xfrm>
          <a:prstGeom prst="rect">
            <a:avLst/>
          </a:prstGeom>
        </p:spPr>
      </p:pic>
      <p:pic>
        <p:nvPicPr>
          <p:cNvPr id="16" name="Immagine 15"/>
          <p:cNvPicPr>
            <a:picLocks noChangeAspect="1"/>
          </p:cNvPicPr>
          <p:nvPr/>
        </p:nvPicPr>
        <p:blipFill>
          <a:blip r:embed="rId9"/>
          <a:stretch>
            <a:fillRect/>
          </a:stretch>
        </p:blipFill>
        <p:spPr>
          <a:xfrm>
            <a:off x="9217169" y="1063653"/>
            <a:ext cx="2753475" cy="1869802"/>
          </a:xfrm>
          <a:prstGeom prst="rect">
            <a:avLst/>
          </a:prstGeom>
        </p:spPr>
      </p:pic>
      <p:pic>
        <p:nvPicPr>
          <p:cNvPr id="17" name="Immagine 16"/>
          <p:cNvPicPr>
            <a:picLocks noChangeAspect="1"/>
          </p:cNvPicPr>
          <p:nvPr/>
        </p:nvPicPr>
        <p:blipFill>
          <a:blip r:embed="rId10"/>
          <a:stretch>
            <a:fillRect/>
          </a:stretch>
        </p:blipFill>
        <p:spPr>
          <a:xfrm>
            <a:off x="361923" y="4924259"/>
            <a:ext cx="2931803" cy="1055449"/>
          </a:xfrm>
          <a:prstGeom prst="rect">
            <a:avLst/>
          </a:prstGeom>
        </p:spPr>
      </p:pic>
      <p:pic>
        <p:nvPicPr>
          <p:cNvPr id="18" name="Immagine 17"/>
          <p:cNvPicPr>
            <a:picLocks noChangeAspect="1"/>
          </p:cNvPicPr>
          <p:nvPr/>
        </p:nvPicPr>
        <p:blipFill>
          <a:blip r:embed="rId11"/>
          <a:stretch>
            <a:fillRect/>
          </a:stretch>
        </p:blipFill>
        <p:spPr>
          <a:xfrm>
            <a:off x="3381475" y="4691687"/>
            <a:ext cx="3014309" cy="1520594"/>
          </a:xfrm>
          <a:prstGeom prst="rect">
            <a:avLst/>
          </a:prstGeom>
        </p:spPr>
      </p:pic>
      <p:pic>
        <p:nvPicPr>
          <p:cNvPr id="20" name="Immagin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0657" y="3265389"/>
            <a:ext cx="2854445" cy="1346437"/>
          </a:xfrm>
          <a:prstGeom prst="rect">
            <a:avLst/>
          </a:prstGeom>
        </p:spPr>
      </p:pic>
      <p:pic>
        <p:nvPicPr>
          <p:cNvPr id="21" name="Immagine 20"/>
          <p:cNvPicPr>
            <a:picLocks noChangeAspect="1"/>
          </p:cNvPicPr>
          <p:nvPr/>
        </p:nvPicPr>
        <p:blipFill>
          <a:blip r:embed="rId13"/>
          <a:stretch>
            <a:fillRect/>
          </a:stretch>
        </p:blipFill>
        <p:spPr>
          <a:xfrm>
            <a:off x="9479768" y="3190303"/>
            <a:ext cx="2712232" cy="1545972"/>
          </a:xfrm>
          <a:prstGeom prst="rect">
            <a:avLst/>
          </a:prstGeom>
        </p:spPr>
      </p:pic>
      <p:pic>
        <p:nvPicPr>
          <p:cNvPr id="22" name="Immagine 21"/>
          <p:cNvPicPr>
            <a:picLocks noChangeAspect="1"/>
          </p:cNvPicPr>
          <p:nvPr/>
        </p:nvPicPr>
        <p:blipFill rotWithShape="1">
          <a:blip r:embed="rId14"/>
          <a:srcRect l="4612" t="3942" r="3670" b="7193"/>
          <a:stretch/>
        </p:blipFill>
        <p:spPr>
          <a:xfrm>
            <a:off x="7678407" y="4861626"/>
            <a:ext cx="3544762" cy="1838024"/>
          </a:xfrm>
          <a:prstGeom prst="rect">
            <a:avLst/>
          </a:prstGeom>
        </p:spPr>
      </p:pic>
    </p:spTree>
    <p:extLst>
      <p:ext uri="{BB962C8B-B14F-4D97-AF65-F5344CB8AC3E}">
        <p14:creationId xmlns:p14="http://schemas.microsoft.com/office/powerpoint/2010/main" val="33944865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3" name="2 Rectángulo"/>
          <p:cNvSpPr/>
          <p:nvPr/>
        </p:nvSpPr>
        <p:spPr>
          <a:xfrm>
            <a:off x="3604053" y="2758384"/>
            <a:ext cx="6639697" cy="1200329"/>
          </a:xfrm>
          <a:prstGeom prst="rect">
            <a:avLst/>
          </a:prstGeom>
        </p:spPr>
        <p:txBody>
          <a:bodyPr wrap="square">
            <a:spAutoFit/>
          </a:bodyPr>
          <a:lstStyle/>
          <a:p>
            <a:pPr algn="just"/>
            <a:r>
              <a:rPr lang="en-US" dirty="0"/>
              <a:t>The Cherenkov Telescope Array or CTA is a multinational, worldwide project to build a new generation ground-based gamma-ray instrument in the energy range extending from some tens of GeV to about 300 </a:t>
            </a:r>
            <a:r>
              <a:rPr lang="en-US" dirty="0" err="1"/>
              <a:t>TeV</a:t>
            </a:r>
            <a:endParaRPr lang="en-US" dirty="0"/>
          </a:p>
        </p:txBody>
      </p:sp>
      <p:sp>
        <p:nvSpPr>
          <p:cNvPr id="4" name="3 Título"/>
          <p:cNvSpPr>
            <a:spLocks noGrp="1"/>
          </p:cNvSpPr>
          <p:nvPr>
            <p:ph type="title"/>
          </p:nvPr>
        </p:nvSpPr>
        <p:spPr/>
        <p:txBody>
          <a:bodyPr/>
          <a:lstStyle/>
          <a:p>
            <a:r>
              <a:rPr lang="en-US" dirty="0" smtClean="0"/>
              <a:t>Research Communities</a:t>
            </a:r>
            <a:endParaRPr lang="en-US" dirty="0"/>
          </a:p>
        </p:txBody>
      </p:sp>
      <p:pic>
        <p:nvPicPr>
          <p:cNvPr id="1026" name="Picture 2" descr="CTAO Logo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56" y="2887061"/>
            <a:ext cx="23812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682482"/>
            <a:ext cx="2822403" cy="10160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feWatch ERIC Official Por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31" y="1161535"/>
            <a:ext cx="20193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604053" y="1161535"/>
            <a:ext cx="6738551" cy="1200329"/>
          </a:xfrm>
          <a:prstGeom prst="rect">
            <a:avLst/>
          </a:prstGeom>
        </p:spPr>
        <p:txBody>
          <a:bodyPr wrap="square">
            <a:spAutoFit/>
          </a:bodyPr>
          <a:lstStyle/>
          <a:p>
            <a:pPr algn="just"/>
            <a:r>
              <a:rPr lang="en-US" dirty="0" err="1"/>
              <a:t>LifeWatch</a:t>
            </a:r>
            <a:r>
              <a:rPr lang="en-US" dirty="0"/>
              <a:t> ERIC is the e-Science European Research Infrastructure for Biodiversity and Ecosystem Research, which aims to advance in these disciplines by bringing Information and Communication Technologies closer to the final researcher</a:t>
            </a:r>
          </a:p>
        </p:txBody>
      </p:sp>
      <p:sp>
        <p:nvSpPr>
          <p:cNvPr id="9" name="8 Rectángulo"/>
          <p:cNvSpPr/>
          <p:nvPr/>
        </p:nvSpPr>
        <p:spPr>
          <a:xfrm>
            <a:off x="677089" y="2147668"/>
            <a:ext cx="1779373" cy="369332"/>
          </a:xfrm>
          <a:prstGeom prst="rect">
            <a:avLst/>
          </a:prstGeom>
        </p:spPr>
        <p:txBody>
          <a:bodyPr wrap="square">
            <a:spAutoFit/>
          </a:bodyPr>
          <a:lstStyle/>
          <a:p>
            <a:pPr algn="ctr"/>
            <a:r>
              <a:rPr lang="en-US" dirty="0" smtClean="0"/>
              <a:t>Biodiversity</a:t>
            </a:r>
            <a:endParaRPr lang="en-US" dirty="0"/>
          </a:p>
        </p:txBody>
      </p:sp>
      <p:cxnSp>
        <p:nvCxnSpPr>
          <p:cNvPr id="11" name="10 Conector recto"/>
          <p:cNvCxnSpPr/>
          <p:nvPr/>
        </p:nvCxnSpPr>
        <p:spPr>
          <a:xfrm>
            <a:off x="3274541" y="1161535"/>
            <a:ext cx="0" cy="1170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3274541" y="2787914"/>
            <a:ext cx="0" cy="1170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274541" y="4527749"/>
            <a:ext cx="0" cy="2020163"/>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3604052" y="4516587"/>
            <a:ext cx="6639697" cy="2031325"/>
          </a:xfrm>
          <a:prstGeom prst="rect">
            <a:avLst/>
          </a:prstGeom>
        </p:spPr>
        <p:txBody>
          <a:bodyPr wrap="square">
            <a:spAutoFit/>
          </a:bodyPr>
          <a:lstStyle/>
          <a:p>
            <a:pPr algn="just"/>
            <a:r>
              <a:rPr lang="en-US" dirty="0"/>
              <a:t>ECRIN </a:t>
            </a:r>
            <a:r>
              <a:rPr lang="en-US" dirty="0" smtClean="0"/>
              <a:t>provides </a:t>
            </a:r>
            <a:r>
              <a:rPr lang="en-US" dirty="0"/>
              <a:t>support for the development and implementation of multinational clinical research projects in Europe. These are mostly investigator initiated </a:t>
            </a:r>
            <a:r>
              <a:rPr lang="en-US" dirty="0" smtClean="0"/>
              <a:t>clinical </a:t>
            </a:r>
            <a:r>
              <a:rPr lang="en-US" dirty="0"/>
              <a:t>trials, run by non-commercial clinical trials units (CTUs) based within universities or hospitals, though ECRIN does also support trials initiated by biotech and medical device small and medium enterprises (SMEs).</a:t>
            </a:r>
          </a:p>
        </p:txBody>
      </p:sp>
      <p:sp>
        <p:nvSpPr>
          <p:cNvPr id="25" name="24 Rectángulo"/>
          <p:cNvSpPr/>
          <p:nvPr/>
        </p:nvSpPr>
        <p:spPr>
          <a:xfrm>
            <a:off x="677089" y="3958713"/>
            <a:ext cx="1779373" cy="369332"/>
          </a:xfrm>
          <a:prstGeom prst="rect">
            <a:avLst/>
          </a:prstGeom>
        </p:spPr>
        <p:txBody>
          <a:bodyPr wrap="square">
            <a:spAutoFit/>
          </a:bodyPr>
          <a:lstStyle/>
          <a:p>
            <a:pPr algn="ctr"/>
            <a:r>
              <a:rPr lang="en-US" dirty="0" smtClean="0"/>
              <a:t>Astrophysics</a:t>
            </a:r>
            <a:endParaRPr lang="en-US" dirty="0"/>
          </a:p>
        </p:txBody>
      </p:sp>
      <p:sp>
        <p:nvSpPr>
          <p:cNvPr id="26" name="25 Rectángulo"/>
          <p:cNvSpPr/>
          <p:nvPr/>
        </p:nvSpPr>
        <p:spPr>
          <a:xfrm>
            <a:off x="677088" y="5740169"/>
            <a:ext cx="1779373" cy="646331"/>
          </a:xfrm>
          <a:prstGeom prst="rect">
            <a:avLst/>
          </a:prstGeom>
        </p:spPr>
        <p:txBody>
          <a:bodyPr wrap="square">
            <a:spAutoFit/>
          </a:bodyPr>
          <a:lstStyle/>
          <a:p>
            <a:pPr algn="ctr"/>
            <a:r>
              <a:rPr lang="en-US" dirty="0" smtClean="0"/>
              <a:t>Clinical Research</a:t>
            </a:r>
            <a:endParaRPr lang="en-US" dirty="0"/>
          </a:p>
        </p:txBody>
      </p:sp>
    </p:spTree>
    <p:extLst>
      <p:ext uri="{BB962C8B-B14F-4D97-AF65-F5344CB8AC3E}">
        <p14:creationId xmlns:p14="http://schemas.microsoft.com/office/powerpoint/2010/main" val="3224275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4" name="3 Título"/>
          <p:cNvSpPr>
            <a:spLocks noGrp="1"/>
          </p:cNvSpPr>
          <p:nvPr>
            <p:ph type="title"/>
          </p:nvPr>
        </p:nvSpPr>
        <p:spPr/>
        <p:txBody>
          <a:bodyPr/>
          <a:lstStyle/>
          <a:p>
            <a:r>
              <a:rPr lang="en-US" dirty="0" smtClean="0"/>
              <a:t>Research Communities</a:t>
            </a:r>
            <a:endParaRPr lang="en-US" dirty="0"/>
          </a:p>
        </p:txBody>
      </p:sp>
      <p:pic>
        <p:nvPicPr>
          <p:cNvPr id="1030" name="Picture 6" descr="Resultado de imagen de WLC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59" y="956252"/>
            <a:ext cx="1944547" cy="158136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665837" y="1161535"/>
            <a:ext cx="6318421" cy="2308324"/>
          </a:xfrm>
          <a:prstGeom prst="rect">
            <a:avLst/>
          </a:prstGeom>
        </p:spPr>
        <p:txBody>
          <a:bodyPr wrap="square">
            <a:spAutoFit/>
          </a:bodyPr>
          <a:lstStyle/>
          <a:p>
            <a:pPr algn="just"/>
            <a:r>
              <a:rPr lang="en-US" dirty="0"/>
              <a:t>The Worldwide LHC Computing Grid (WLCG) project is a global collaboration of more than 170 computing </a:t>
            </a:r>
            <a:r>
              <a:rPr lang="en-US" dirty="0" smtClean="0"/>
              <a:t>centers </a:t>
            </a:r>
            <a:r>
              <a:rPr lang="en-US" dirty="0"/>
              <a:t>in 42 countries, linking up national and international grid </a:t>
            </a:r>
            <a:r>
              <a:rPr lang="en-US" dirty="0" smtClean="0"/>
              <a:t>infrastructures. The </a:t>
            </a:r>
            <a:r>
              <a:rPr lang="en-US" dirty="0"/>
              <a:t>mission of the WLCG project is to provide global computing resources to store, distribute and </a:t>
            </a:r>
            <a:r>
              <a:rPr lang="en-US" dirty="0" smtClean="0"/>
              <a:t>analyze </a:t>
            </a:r>
            <a:r>
              <a:rPr lang="en-US" dirty="0"/>
              <a:t>the ~50 Petabytes of data expected in 2018, generated by the Large Hadron Collider (LHC) at CERN on the Franco-Swiss border.</a:t>
            </a:r>
          </a:p>
        </p:txBody>
      </p:sp>
      <p:pic>
        <p:nvPicPr>
          <p:cNvPr id="2050" name="Picture 2" descr="Resultado de imagen de XFE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44" y="3968887"/>
            <a:ext cx="1502376" cy="150237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11 Conector recto"/>
          <p:cNvCxnSpPr/>
          <p:nvPr/>
        </p:nvCxnSpPr>
        <p:spPr>
          <a:xfrm>
            <a:off x="3274541" y="1161535"/>
            <a:ext cx="0" cy="196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274541" y="3968887"/>
            <a:ext cx="0" cy="1502376"/>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823145" y="2377663"/>
            <a:ext cx="1779373" cy="646331"/>
          </a:xfrm>
          <a:prstGeom prst="rect">
            <a:avLst/>
          </a:prstGeom>
        </p:spPr>
        <p:txBody>
          <a:bodyPr wrap="square">
            <a:spAutoFit/>
          </a:bodyPr>
          <a:lstStyle/>
          <a:p>
            <a:pPr algn="ctr"/>
            <a:r>
              <a:rPr lang="en-US" dirty="0" smtClean="0"/>
              <a:t>Particle</a:t>
            </a:r>
          </a:p>
          <a:p>
            <a:pPr algn="ctr"/>
            <a:r>
              <a:rPr lang="en-US" dirty="0" smtClean="0"/>
              <a:t>Physics</a:t>
            </a:r>
            <a:endParaRPr lang="en-US" dirty="0"/>
          </a:p>
        </p:txBody>
      </p:sp>
      <p:sp>
        <p:nvSpPr>
          <p:cNvPr id="19" name="18 Rectángulo"/>
          <p:cNvSpPr/>
          <p:nvPr/>
        </p:nvSpPr>
        <p:spPr>
          <a:xfrm>
            <a:off x="823144" y="5471263"/>
            <a:ext cx="1779373" cy="646331"/>
          </a:xfrm>
          <a:prstGeom prst="rect">
            <a:avLst/>
          </a:prstGeom>
        </p:spPr>
        <p:txBody>
          <a:bodyPr wrap="square">
            <a:spAutoFit/>
          </a:bodyPr>
          <a:lstStyle/>
          <a:p>
            <a:pPr algn="ctr"/>
            <a:r>
              <a:rPr lang="en-US" dirty="0" smtClean="0"/>
              <a:t>Photon</a:t>
            </a:r>
          </a:p>
          <a:p>
            <a:pPr algn="ctr"/>
            <a:r>
              <a:rPr lang="en-US" dirty="0" smtClean="0"/>
              <a:t>Science</a:t>
            </a:r>
            <a:endParaRPr lang="en-US" dirty="0"/>
          </a:p>
        </p:txBody>
      </p:sp>
      <p:sp>
        <p:nvSpPr>
          <p:cNvPr id="8" name="7 Rectángulo"/>
          <p:cNvSpPr/>
          <p:nvPr/>
        </p:nvSpPr>
        <p:spPr>
          <a:xfrm>
            <a:off x="3665836" y="3842912"/>
            <a:ext cx="6491417" cy="1754326"/>
          </a:xfrm>
          <a:prstGeom prst="rect">
            <a:avLst/>
          </a:prstGeom>
        </p:spPr>
        <p:txBody>
          <a:bodyPr wrap="square">
            <a:spAutoFit/>
          </a:bodyPr>
          <a:lstStyle/>
          <a:p>
            <a:pPr algn="just"/>
            <a:r>
              <a:rPr lang="en-US" dirty="0" smtClean="0"/>
              <a:t>The 3.4 km long European XFEL generates extremely intense X-ray flashes to be used by researchers from all over the world. The flashes are produced in underground tunnels and will allow scientists to map atomic details of viruses, film chemical reactions, and study the processes in the interior of planets.</a:t>
            </a:r>
            <a:endParaRPr lang="en-US" dirty="0"/>
          </a:p>
        </p:txBody>
      </p:sp>
    </p:spTree>
    <p:extLst>
      <p:ext uri="{BB962C8B-B14F-4D97-AF65-F5344CB8AC3E}">
        <p14:creationId xmlns:p14="http://schemas.microsoft.com/office/powerpoint/2010/main" val="2650691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LifeWatch</a:t>
            </a:r>
            <a:r>
              <a:rPr lang="en-US" dirty="0" smtClean="0"/>
              <a:t> Use Case</a:t>
            </a:r>
            <a:endParaRPr lang="en-US" dirty="0"/>
          </a:p>
        </p:txBody>
      </p:sp>
      <p:sp>
        <p:nvSpPr>
          <p:cNvPr id="3" name="Segnaposto contenuto 2"/>
          <p:cNvSpPr>
            <a:spLocks noGrp="1"/>
          </p:cNvSpPr>
          <p:nvPr>
            <p:ph idx="1"/>
          </p:nvPr>
        </p:nvSpPr>
        <p:spPr>
          <a:xfrm>
            <a:off x="114299" y="1064422"/>
            <a:ext cx="7086599" cy="5153690"/>
          </a:xfrm>
        </p:spPr>
        <p:txBody>
          <a:bodyPr>
            <a:normAutofit fontScale="85000" lnSpcReduction="10000"/>
          </a:bodyPr>
          <a:lstStyle/>
          <a:p>
            <a:r>
              <a:rPr lang="en-US" b="1" dirty="0"/>
              <a:t>Problem</a:t>
            </a:r>
            <a:r>
              <a:rPr lang="en-US" dirty="0"/>
              <a:t>: </a:t>
            </a:r>
            <a:r>
              <a:rPr lang="en-US" dirty="0" smtClean="0"/>
              <a:t>Life </a:t>
            </a:r>
            <a:r>
              <a:rPr lang="en-US" dirty="0"/>
              <a:t>Cycle Management of data related to </a:t>
            </a:r>
            <a:r>
              <a:rPr lang="en-US" b="1" dirty="0"/>
              <a:t>Water Quality </a:t>
            </a:r>
            <a:r>
              <a:rPr lang="en-US" dirty="0"/>
              <a:t>involving </a:t>
            </a:r>
            <a:r>
              <a:rPr lang="en-US" dirty="0">
                <a:solidFill>
                  <a:srgbClr val="FF0000"/>
                </a:solidFill>
              </a:rPr>
              <a:t>heterogeneous data </a:t>
            </a:r>
            <a:r>
              <a:rPr lang="en-US" dirty="0" smtClean="0">
                <a:solidFill>
                  <a:srgbClr val="FF0000"/>
                </a:solidFill>
              </a:rPr>
              <a:t>sources</a:t>
            </a:r>
            <a:endParaRPr lang="en-US" dirty="0"/>
          </a:p>
          <a:p>
            <a:pPr lvl="1"/>
            <a:r>
              <a:rPr lang="en-US" dirty="0" smtClean="0"/>
              <a:t>Satellite</a:t>
            </a:r>
            <a:r>
              <a:rPr lang="en-US" dirty="0"/>
              <a:t>, Real-time monitoring, meteorological stations.</a:t>
            </a:r>
          </a:p>
          <a:p>
            <a:r>
              <a:rPr lang="en-US" b="1" dirty="0"/>
              <a:t>Goal</a:t>
            </a:r>
            <a:r>
              <a:rPr lang="en-US" dirty="0"/>
              <a:t>: Integrate data sources and different types of modelling tools to simulate freshwater masses in a FAIR data </a:t>
            </a:r>
            <a:r>
              <a:rPr lang="en-US" dirty="0" smtClean="0"/>
              <a:t>environment</a:t>
            </a:r>
            <a:endParaRPr lang="en-US" dirty="0"/>
          </a:p>
          <a:p>
            <a:pPr lvl="1"/>
            <a:r>
              <a:rPr lang="en-GB" dirty="0"/>
              <a:t>Use of standards like EML (Ecological Metadata </a:t>
            </a:r>
            <a:r>
              <a:rPr lang="en-GB" dirty="0" smtClean="0"/>
              <a:t>Language)</a:t>
            </a:r>
            <a:endParaRPr lang="en-US" dirty="0"/>
          </a:p>
          <a:p>
            <a:r>
              <a:rPr lang="en-US" b="1" dirty="0"/>
              <a:t>XDC Solution</a:t>
            </a:r>
            <a:r>
              <a:rPr lang="en-US" dirty="0"/>
              <a:t>: </a:t>
            </a:r>
            <a:endParaRPr lang="en-US" dirty="0" smtClean="0"/>
          </a:p>
          <a:p>
            <a:pPr lvl="1"/>
            <a:r>
              <a:rPr lang="en-US" dirty="0" smtClean="0"/>
              <a:t>Onedata</a:t>
            </a:r>
          </a:p>
          <a:p>
            <a:pPr lvl="2"/>
            <a:r>
              <a:rPr lang="en-US" dirty="0" smtClean="0"/>
              <a:t>Metadata </a:t>
            </a:r>
            <a:r>
              <a:rPr lang="en-US" dirty="0"/>
              <a:t>management and discovery, Digital Identifier minting, </a:t>
            </a:r>
            <a:r>
              <a:rPr lang="en-US" dirty="0" smtClean="0"/>
              <a:t>storage</a:t>
            </a:r>
          </a:p>
          <a:p>
            <a:pPr lvl="1"/>
            <a:r>
              <a:rPr lang="en-US" dirty="0" smtClean="0"/>
              <a:t>PaaS Orchestrator</a:t>
            </a:r>
          </a:p>
          <a:p>
            <a:pPr lvl="2"/>
            <a:r>
              <a:rPr lang="en-US" dirty="0" smtClean="0"/>
              <a:t>automatic </a:t>
            </a:r>
            <a:r>
              <a:rPr lang="en-US" dirty="0"/>
              <a:t>preprocessing for data harmonization and model </a:t>
            </a:r>
            <a:r>
              <a:rPr lang="en-US" dirty="0" smtClean="0"/>
              <a:t>deployment</a:t>
            </a:r>
            <a:endParaRPr lang="en-US" dirty="0"/>
          </a:p>
        </p:txBody>
      </p:sp>
      <p:sp>
        <p:nvSpPr>
          <p:cNvPr id="4" name="Segnaposto data 3"/>
          <p:cNvSpPr>
            <a:spLocks noGrp="1"/>
          </p:cNvSpPr>
          <p:nvPr>
            <p:ph type="dt" sz="half" idx="10"/>
          </p:nvPr>
        </p:nvSpPr>
        <p:spPr/>
        <p:txBody>
          <a:bodyPr/>
          <a:lstStyle/>
          <a:p>
            <a:r>
              <a:rPr lang="en-US" smtClean="0"/>
              <a:t>20/03/2018</a:t>
            </a:r>
            <a:endParaRPr lang="it-IT" dirty="0"/>
          </a:p>
        </p:txBody>
      </p:sp>
      <p:sp>
        <p:nvSpPr>
          <p:cNvPr id="5" name="Segnaposto piè di pagina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egnaposto numero diapositiva 5"/>
          <p:cNvSpPr>
            <a:spLocks noGrp="1"/>
          </p:cNvSpPr>
          <p:nvPr>
            <p:ph type="sldNum" sz="quarter" idx="12"/>
          </p:nvPr>
        </p:nvSpPr>
        <p:spPr/>
        <p:txBody>
          <a:bodyPr/>
          <a:lstStyle/>
          <a:p>
            <a:fld id="{9723A89C-D035-4CCD-8775-47FA95F2F2E6}" type="slidenum">
              <a:rPr lang="it-IT" smtClean="0"/>
              <a:pPr/>
              <a:t>5</a:t>
            </a:fld>
            <a:endParaRPr lang="it-IT" dirty="0"/>
          </a:p>
        </p:txBody>
      </p:sp>
      <p:pic>
        <p:nvPicPr>
          <p:cNvPr id="7" name="Shape 103"/>
          <p:cNvPicPr preferRelativeResize="0"/>
          <p:nvPr/>
        </p:nvPicPr>
        <p:blipFill rotWithShape="1">
          <a:blip r:embed="rId2">
            <a:alphaModFix/>
          </a:blip>
          <a:srcRect/>
          <a:stretch/>
        </p:blipFill>
        <p:spPr>
          <a:xfrm>
            <a:off x="7195929" y="1948846"/>
            <a:ext cx="4358309" cy="3384842"/>
          </a:xfrm>
          <a:prstGeom prst="rect">
            <a:avLst/>
          </a:prstGeom>
          <a:noFill/>
          <a:ln>
            <a:noFill/>
          </a:ln>
        </p:spPr>
      </p:pic>
    </p:spTree>
    <p:extLst>
      <p:ext uri="{BB962C8B-B14F-4D97-AF65-F5344CB8AC3E}">
        <p14:creationId xmlns:p14="http://schemas.microsoft.com/office/powerpoint/2010/main" val="39848728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stories (for data integration)</a:t>
            </a:r>
            <a:endParaRPr lang="en-US" dirty="0"/>
          </a:p>
        </p:txBody>
      </p:sp>
      <p:sp>
        <p:nvSpPr>
          <p:cNvPr id="3" name="Content Placeholder 2"/>
          <p:cNvSpPr>
            <a:spLocks noGrp="1"/>
          </p:cNvSpPr>
          <p:nvPr>
            <p:ph idx="1"/>
          </p:nvPr>
        </p:nvSpPr>
        <p:spPr/>
        <p:txBody>
          <a:bodyPr/>
          <a:lstStyle/>
          <a:p>
            <a:r>
              <a:rPr lang="en-US" dirty="0" smtClean="0"/>
              <a:t>As a </a:t>
            </a:r>
            <a:r>
              <a:rPr lang="en-US" u="sng" dirty="0" smtClean="0"/>
              <a:t>user</a:t>
            </a:r>
            <a:r>
              <a:rPr lang="en-US" dirty="0" smtClean="0"/>
              <a:t>, I can search with keywords to get a list of all relevant datasets from heterogeneous data sources</a:t>
            </a:r>
          </a:p>
          <a:p>
            <a:r>
              <a:rPr lang="en-US" dirty="0" smtClean="0"/>
              <a:t>As a </a:t>
            </a:r>
            <a:r>
              <a:rPr lang="en-US" u="sng" dirty="0" smtClean="0"/>
              <a:t>user</a:t>
            </a:r>
            <a:r>
              <a:rPr lang="en-US" dirty="0" smtClean="0"/>
              <a:t>, I can add new metadata to the datasets obtained externally</a:t>
            </a:r>
          </a:p>
          <a:p>
            <a:r>
              <a:rPr lang="en-US" dirty="0" smtClean="0"/>
              <a:t>As a </a:t>
            </a:r>
            <a:r>
              <a:rPr lang="en-US" u="sng" dirty="0" smtClean="0"/>
              <a:t>user</a:t>
            </a:r>
            <a:r>
              <a:rPr lang="en-US" dirty="0" smtClean="0"/>
              <a:t>, I can select from a list of processing tools/models and a set of input datasets to feed the processing tools/models</a:t>
            </a:r>
          </a:p>
          <a:p>
            <a:r>
              <a:rPr lang="en-US" dirty="0" smtClean="0"/>
              <a:t>As a </a:t>
            </a:r>
            <a:r>
              <a:rPr lang="en-US" u="sng" dirty="0" smtClean="0"/>
              <a:t>manager</a:t>
            </a:r>
            <a:r>
              <a:rPr lang="en-US" dirty="0" smtClean="0"/>
              <a:t>, I can add new data sources to ingest new data in the system</a:t>
            </a:r>
          </a:p>
          <a:p>
            <a:r>
              <a:rPr lang="en-US" dirty="0" smtClean="0"/>
              <a:t>As a </a:t>
            </a:r>
            <a:r>
              <a:rPr lang="en-US" u="sng" dirty="0" smtClean="0"/>
              <a:t>manager</a:t>
            </a:r>
            <a:r>
              <a:rPr lang="en-US" dirty="0" smtClean="0"/>
              <a:t>, I can run specific software to curate the data (calibrate, clean, form transfer, save, add metadata etc.)</a:t>
            </a:r>
            <a:endParaRPr lang="en-US" dirty="0"/>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6</a:t>
            </a:fld>
            <a:endParaRPr lang="it-IT" dirty="0"/>
          </a:p>
        </p:txBody>
      </p:sp>
    </p:spTree>
    <p:extLst>
      <p:ext uri="{BB962C8B-B14F-4D97-AF65-F5344CB8AC3E}">
        <p14:creationId xmlns:p14="http://schemas.microsoft.com/office/powerpoint/2010/main" val="249474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Functional Requirements</a:t>
            </a:r>
          </a:p>
          <a:p>
            <a:pPr lvl="1"/>
            <a:r>
              <a:rPr lang="en-US" dirty="0" smtClean="0"/>
              <a:t>Integration data from various resources </a:t>
            </a:r>
          </a:p>
          <a:p>
            <a:pPr lvl="2"/>
            <a:r>
              <a:rPr lang="en-US" dirty="0" smtClean="0"/>
              <a:t>Obtain data from heterogeneous resources (need for data access interface extensible to various protocols, data transfer)</a:t>
            </a:r>
          </a:p>
          <a:p>
            <a:pPr lvl="2"/>
            <a:r>
              <a:rPr lang="en-US" dirty="0" err="1" smtClean="0"/>
              <a:t>Curation</a:t>
            </a:r>
            <a:r>
              <a:rPr lang="en-US" dirty="0" smtClean="0"/>
              <a:t> and preprocess the data (need for format converters, data check, management)</a:t>
            </a:r>
          </a:p>
          <a:p>
            <a:pPr lvl="2"/>
            <a:r>
              <a:rPr lang="en-US" dirty="0" smtClean="0"/>
              <a:t>Metadata management (creation, bind to dataset, search)</a:t>
            </a:r>
          </a:p>
          <a:p>
            <a:pPr lvl="1"/>
            <a:r>
              <a:rPr lang="en-US" dirty="0" smtClean="0"/>
              <a:t>Data analysis (platform with a list of models/tools , workflow engine, VREs) </a:t>
            </a:r>
          </a:p>
          <a:p>
            <a:pPr lvl="1"/>
            <a:r>
              <a:rPr lang="en-US" dirty="0" smtClean="0"/>
              <a:t>Visualization (rich plots, handle large data)</a:t>
            </a:r>
          </a:p>
          <a:p>
            <a:r>
              <a:rPr lang="en-US" dirty="0" smtClean="0"/>
              <a:t>Performance Requirements</a:t>
            </a:r>
          </a:p>
          <a:p>
            <a:pPr lvl="1"/>
            <a:r>
              <a:rPr lang="en-US" dirty="0" smtClean="0"/>
              <a:t>Wait time to connect remote resources &lt;30s</a:t>
            </a:r>
          </a:p>
          <a:p>
            <a:pPr lvl="1"/>
            <a:r>
              <a:rPr lang="en-US" dirty="0" smtClean="0"/>
              <a:t>File download time &lt; 1m</a:t>
            </a:r>
            <a:endParaRPr lang="en-US" dirty="0"/>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7</a:t>
            </a:fld>
            <a:endParaRPr lang="it-IT" dirty="0"/>
          </a:p>
        </p:txBody>
      </p:sp>
    </p:spTree>
    <p:extLst>
      <p:ext uri="{BB962C8B-B14F-4D97-AF65-F5344CB8AC3E}">
        <p14:creationId xmlns:p14="http://schemas.microsoft.com/office/powerpoint/2010/main" val="114387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XFEL Use Case</a:t>
            </a:r>
            <a:endParaRPr lang="en-US" dirty="0"/>
          </a:p>
        </p:txBody>
      </p:sp>
      <p:sp>
        <p:nvSpPr>
          <p:cNvPr id="3" name="Segnaposto contenuto 2"/>
          <p:cNvSpPr>
            <a:spLocks noGrp="1"/>
          </p:cNvSpPr>
          <p:nvPr>
            <p:ph idx="1"/>
          </p:nvPr>
        </p:nvSpPr>
        <p:spPr>
          <a:xfrm>
            <a:off x="166861" y="1073013"/>
            <a:ext cx="5668617" cy="4585666"/>
          </a:xfrm>
        </p:spPr>
        <p:txBody>
          <a:bodyPr>
            <a:normAutofit/>
          </a:bodyPr>
          <a:lstStyle/>
          <a:p>
            <a:pPr>
              <a:lnSpc>
                <a:spcPct val="100000"/>
              </a:lnSpc>
            </a:pPr>
            <a:r>
              <a:rPr lang="en-US" sz="2400" b="1" dirty="0"/>
              <a:t>Problem</a:t>
            </a:r>
            <a:r>
              <a:rPr lang="en-US" sz="2400" dirty="0"/>
              <a:t>: Data Lifecycle Management </a:t>
            </a:r>
            <a:r>
              <a:rPr lang="en-US" sz="2400" dirty="0" smtClean="0"/>
              <a:t>for the XFEL facilities, ACL and Embargo period control</a:t>
            </a:r>
            <a:endParaRPr lang="en-US" sz="2400" dirty="0"/>
          </a:p>
          <a:p>
            <a:pPr lvl="1">
              <a:lnSpc>
                <a:spcPct val="100000"/>
              </a:lnSpc>
            </a:pPr>
            <a:r>
              <a:rPr lang="en-US" sz="2200" spc="-1" dirty="0" smtClean="0">
                <a:solidFill>
                  <a:schemeClr val="tx2"/>
                </a:solidFill>
                <a:latin typeface="Calibri" charset="0"/>
                <a:ea typeface="Calibri" charset="0"/>
                <a:cs typeface="Calibri" charset="0"/>
              </a:rPr>
              <a:t>Online</a:t>
            </a:r>
            <a:r>
              <a:rPr lang="en-US" sz="2200" spc="-1" dirty="0">
                <a:latin typeface="Calibri" charset="0"/>
                <a:ea typeface="Calibri" charset="0"/>
                <a:cs typeface="Calibri" charset="0"/>
              </a:rPr>
              <a:t>: </a:t>
            </a:r>
          </a:p>
          <a:p>
            <a:pPr lvl="2">
              <a:lnSpc>
                <a:spcPct val="100000"/>
              </a:lnSpc>
            </a:pPr>
            <a:r>
              <a:rPr lang="en-US" spc="-1" dirty="0">
                <a:latin typeface="Calibri" charset="0"/>
                <a:ea typeface="Calibri" charset="0"/>
                <a:cs typeface="Calibri" charset="0"/>
              </a:rPr>
              <a:t>Exclusive access to cluster during beam time, only from experiment </a:t>
            </a:r>
            <a:r>
              <a:rPr lang="en-US" spc="-1" dirty="0" smtClean="0">
                <a:latin typeface="Calibri" charset="0"/>
                <a:ea typeface="Calibri" charset="0"/>
                <a:cs typeface="Calibri" charset="0"/>
              </a:rPr>
              <a:t>rooms. Perform preliminary, On-the-fly analysis</a:t>
            </a:r>
            <a:endParaRPr lang="en-US" spc="-1" dirty="0">
              <a:latin typeface="Calibri" charset="0"/>
              <a:ea typeface="Calibri" charset="0"/>
              <a:cs typeface="Calibri" charset="0"/>
            </a:endParaRPr>
          </a:p>
          <a:p>
            <a:pPr lvl="1">
              <a:lnSpc>
                <a:spcPct val="100000"/>
              </a:lnSpc>
            </a:pPr>
            <a:r>
              <a:rPr lang="en-US" spc="-1" dirty="0">
                <a:solidFill>
                  <a:schemeClr val="tx2"/>
                </a:solidFill>
                <a:latin typeface="Calibri" charset="0"/>
                <a:ea typeface="Calibri" charset="0"/>
                <a:cs typeface="Calibri" charset="0"/>
              </a:rPr>
              <a:t>Offline</a:t>
            </a:r>
            <a:r>
              <a:rPr lang="en-US" spc="-1" dirty="0">
                <a:latin typeface="Calibri" charset="0"/>
                <a:ea typeface="Calibri" charset="0"/>
                <a:cs typeface="Calibri" charset="0"/>
              </a:rPr>
              <a:t>: </a:t>
            </a:r>
          </a:p>
          <a:p>
            <a:pPr lvl="2">
              <a:lnSpc>
                <a:spcPct val="100000"/>
              </a:lnSpc>
            </a:pPr>
            <a:r>
              <a:rPr lang="en-US" spc="-1" dirty="0">
                <a:latin typeface="Calibri" charset="0"/>
                <a:ea typeface="Calibri" charset="0"/>
                <a:cs typeface="Calibri" charset="0"/>
              </a:rPr>
              <a:t>Calibrated data provision for analysis on the HPC Cluster and in the OpenStack cloud environment</a:t>
            </a:r>
            <a:r>
              <a:rPr lang="en-US" spc="-1" dirty="0" smtClean="0">
                <a:latin typeface="Calibri" charset="0"/>
                <a:ea typeface="Calibri" charset="0"/>
                <a:cs typeface="Calibri" charset="0"/>
              </a:rPr>
              <a:t>.</a:t>
            </a:r>
          </a:p>
          <a:p>
            <a:pPr>
              <a:lnSpc>
                <a:spcPct val="100000"/>
              </a:lnSpc>
            </a:pPr>
            <a:r>
              <a:rPr lang="en-US" sz="2400" b="1" spc="-1" dirty="0" smtClean="0">
                <a:latin typeface="Calibri" charset="0"/>
                <a:ea typeface="Calibri" charset="0"/>
                <a:cs typeface="Calibri" charset="0"/>
              </a:rPr>
              <a:t>Solution</a:t>
            </a:r>
            <a:r>
              <a:rPr lang="en-US" sz="2400" spc="-1" dirty="0" smtClean="0">
                <a:latin typeface="Calibri" charset="0"/>
                <a:ea typeface="Calibri" charset="0"/>
                <a:cs typeface="Calibri" charset="0"/>
              </a:rPr>
              <a:t>: </a:t>
            </a:r>
            <a:r>
              <a:rPr lang="en-US" sz="2400" spc="-1" dirty="0" err="1" smtClean="0">
                <a:latin typeface="Calibri" charset="0"/>
                <a:ea typeface="Calibri" charset="0"/>
                <a:cs typeface="Calibri" charset="0"/>
              </a:rPr>
              <a:t>dChace</a:t>
            </a:r>
            <a:r>
              <a:rPr lang="en-US" sz="2400" spc="-1" dirty="0" smtClean="0">
                <a:latin typeface="Calibri" charset="0"/>
                <a:ea typeface="Calibri" charset="0"/>
                <a:cs typeface="Calibri" charset="0"/>
              </a:rPr>
              <a:t> + Orchestrator</a:t>
            </a:r>
            <a:endParaRPr lang="en-US" sz="2400" spc="-1" dirty="0">
              <a:latin typeface="Calibri" charset="0"/>
              <a:ea typeface="Calibri" charset="0"/>
              <a:cs typeface="Calibri" charset="0"/>
            </a:endParaRPr>
          </a:p>
        </p:txBody>
      </p:sp>
      <p:sp>
        <p:nvSpPr>
          <p:cNvPr id="4" name="Segnaposto data 3"/>
          <p:cNvSpPr>
            <a:spLocks noGrp="1"/>
          </p:cNvSpPr>
          <p:nvPr>
            <p:ph type="dt" sz="half" idx="10"/>
          </p:nvPr>
        </p:nvSpPr>
        <p:spPr/>
        <p:txBody>
          <a:bodyPr/>
          <a:lstStyle/>
          <a:p>
            <a:r>
              <a:rPr lang="en-US" smtClean="0"/>
              <a:t>20/03/2018</a:t>
            </a:r>
            <a:endParaRPr lang="it-IT" dirty="0"/>
          </a:p>
        </p:txBody>
      </p:sp>
      <p:sp>
        <p:nvSpPr>
          <p:cNvPr id="5" name="Segnaposto piè di pagina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egnaposto numero diapositiva 5"/>
          <p:cNvSpPr>
            <a:spLocks noGrp="1"/>
          </p:cNvSpPr>
          <p:nvPr>
            <p:ph type="sldNum" sz="quarter" idx="12"/>
          </p:nvPr>
        </p:nvSpPr>
        <p:spPr/>
        <p:txBody>
          <a:bodyPr/>
          <a:lstStyle/>
          <a:p>
            <a:fld id="{9723A89C-D035-4CCD-8775-47FA95F2F2E6}" type="slidenum">
              <a:rPr lang="it-IT" smtClean="0"/>
              <a:pPr/>
              <a:t>8</a:t>
            </a:fld>
            <a:endParaRPr lang="it-IT" dirty="0"/>
          </a:p>
        </p:txBody>
      </p:sp>
      <p:pic>
        <p:nvPicPr>
          <p:cNvPr id="7" name="Picture 6"/>
          <p:cNvPicPr/>
          <p:nvPr/>
        </p:nvPicPr>
        <p:blipFill>
          <a:blip r:embed="rId2"/>
          <a:stretch/>
        </p:blipFill>
        <p:spPr>
          <a:xfrm>
            <a:off x="5835478" y="1424896"/>
            <a:ext cx="6279125" cy="4432742"/>
          </a:xfrm>
          <a:prstGeom prst="rect">
            <a:avLst/>
          </a:prstGeom>
          <a:ln>
            <a:noFill/>
          </a:ln>
        </p:spPr>
      </p:pic>
    </p:spTree>
    <p:extLst>
      <p:ext uri="{BB962C8B-B14F-4D97-AF65-F5344CB8AC3E}">
        <p14:creationId xmlns:p14="http://schemas.microsoft.com/office/powerpoint/2010/main" val="22032750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Stories ( handling event driven large scale experiment data at real time)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a data manager, I need to </a:t>
            </a:r>
          </a:p>
          <a:p>
            <a:pPr lvl="1"/>
            <a:r>
              <a:rPr lang="en-US" dirty="0" smtClean="0"/>
              <a:t>easily and quickly store data created by users during a </a:t>
            </a:r>
            <a:r>
              <a:rPr lang="en-US" dirty="0" err="1" smtClean="0"/>
              <a:t>beamtime</a:t>
            </a:r>
            <a:endParaRPr lang="en-US" dirty="0" smtClean="0"/>
          </a:p>
          <a:p>
            <a:pPr lvl="1"/>
            <a:r>
              <a:rPr lang="en-US" dirty="0"/>
              <a:t>monitor how data flows through various lifecycle stage and check whether the storage system transfers data accordingly</a:t>
            </a:r>
          </a:p>
          <a:p>
            <a:pPr lvl="1"/>
            <a:r>
              <a:rPr lang="en-US" dirty="0"/>
              <a:t>Aggregate data to make handling it in the backend storage system more effective</a:t>
            </a:r>
          </a:p>
          <a:p>
            <a:pPr lvl="1"/>
            <a:r>
              <a:rPr lang="en-US" dirty="0"/>
              <a:t>Move data between different storage or to partner institutes</a:t>
            </a:r>
          </a:p>
          <a:p>
            <a:pPr lvl="1"/>
            <a:r>
              <a:rPr lang="en-US" dirty="0"/>
              <a:t>Ensure data arrive from remote locations gets treated according to specified rules (replicated, </a:t>
            </a:r>
            <a:r>
              <a:rPr lang="en-US" dirty="0" err="1"/>
              <a:t>QoS</a:t>
            </a:r>
            <a:r>
              <a:rPr lang="en-US" dirty="0"/>
              <a:t> changed) automatically </a:t>
            </a:r>
            <a:endParaRPr lang="en-US" dirty="0" smtClean="0"/>
          </a:p>
          <a:p>
            <a:r>
              <a:rPr lang="en-US" dirty="0" smtClean="0"/>
              <a:t>As a user, I need to </a:t>
            </a:r>
          </a:p>
          <a:p>
            <a:pPr lvl="1"/>
            <a:r>
              <a:rPr lang="en-US" dirty="0" smtClean="0"/>
              <a:t>retrieve beam data for analysis (</a:t>
            </a:r>
            <a:r>
              <a:rPr lang="en-US" dirty="0" err="1" smtClean="0"/>
              <a:t>usingHPC</a:t>
            </a:r>
            <a:r>
              <a:rPr lang="en-US" dirty="0" smtClean="0"/>
              <a:t> or Cloud)</a:t>
            </a:r>
          </a:p>
          <a:p>
            <a:pPr lvl="1"/>
            <a:r>
              <a:rPr lang="en-US" dirty="0" smtClean="0"/>
              <a:t>Check and manage permissions on data</a:t>
            </a:r>
          </a:p>
          <a:p>
            <a:pPr lvl="1"/>
            <a:r>
              <a:rPr lang="en-US" dirty="0" smtClean="0"/>
              <a:t>Deploy custom event driven workflow pipelines </a:t>
            </a:r>
            <a:endParaRPr lang="en-US" dirty="0"/>
          </a:p>
          <a:p>
            <a:pPr lvl="1"/>
            <a:r>
              <a:rPr lang="en-US" dirty="0" smtClean="0">
                <a:solidFill>
                  <a:srgbClr val="FF0000"/>
                </a:solidFill>
              </a:rPr>
              <a:t>Be informed when certain events occurs in the data lifecycle or when data that is currently taken meets certain criteria</a:t>
            </a:r>
          </a:p>
        </p:txBody>
      </p:sp>
      <p:sp>
        <p:nvSpPr>
          <p:cNvPr id="4" name="Date Placeholder 3"/>
          <p:cNvSpPr>
            <a:spLocks noGrp="1"/>
          </p:cNvSpPr>
          <p:nvPr>
            <p:ph type="dt" sz="half" idx="10"/>
          </p:nvPr>
        </p:nvSpPr>
        <p:spPr/>
        <p:txBody>
          <a:bodyPr/>
          <a:lstStyle/>
          <a:p>
            <a:r>
              <a:rPr lang="en-US" smtClean="0"/>
              <a:t>20/03/2018</a:t>
            </a:r>
            <a:endParaRPr lang="it-IT" dirty="0"/>
          </a:p>
        </p:txBody>
      </p:sp>
      <p:sp>
        <p:nvSpPr>
          <p:cNvPr id="5" name="Footer Placeholder 4"/>
          <p:cNvSpPr>
            <a:spLocks noGrp="1"/>
          </p:cNvSpPr>
          <p:nvPr>
            <p:ph type="ftr" sz="quarter" idx="11"/>
          </p:nvPr>
        </p:nvSpPr>
        <p:spPr/>
        <p:txBody>
          <a:bodyPr/>
          <a:lstStyle/>
          <a:p>
            <a:r>
              <a:rPr lang="en-US" smtClean="0"/>
              <a:t>D.Cesini - The eXtreme DataCloud Project – ISGC 2018 - Taipei</a:t>
            </a:r>
            <a:endParaRPr lang="it-IT" dirty="0"/>
          </a:p>
        </p:txBody>
      </p:sp>
      <p:sp>
        <p:nvSpPr>
          <p:cNvPr id="6" name="Slide Number Placeholder 5"/>
          <p:cNvSpPr>
            <a:spLocks noGrp="1"/>
          </p:cNvSpPr>
          <p:nvPr>
            <p:ph type="sldNum" sz="quarter" idx="12"/>
          </p:nvPr>
        </p:nvSpPr>
        <p:spPr/>
        <p:txBody>
          <a:bodyPr/>
          <a:lstStyle/>
          <a:p>
            <a:fld id="{9723A89C-D035-4CCD-8775-47FA95F2F2E6}" type="slidenum">
              <a:rPr lang="it-IT" smtClean="0"/>
              <a:pPr/>
              <a:t>9</a:t>
            </a:fld>
            <a:endParaRPr lang="it-IT" dirty="0"/>
          </a:p>
        </p:txBody>
      </p:sp>
    </p:spTree>
    <p:extLst>
      <p:ext uri="{BB962C8B-B14F-4D97-AF65-F5344CB8AC3E}">
        <p14:creationId xmlns:p14="http://schemas.microsoft.com/office/powerpoint/2010/main" val="36911896"/>
      </p:ext>
    </p:extLst>
  </p:cSld>
  <p:clrMapOvr>
    <a:masterClrMapping/>
  </p:clrMapOvr>
</p:sld>
</file>

<file path=ppt/theme/theme1.xml><?xml version="1.0" encoding="utf-8"?>
<a:theme xmlns:a="http://schemas.openxmlformats.org/drawingml/2006/main" name="Personalizza struttura">
  <a:themeElements>
    <a:clrScheme name="XDC">
      <a:dk1>
        <a:srgbClr val="4472C4"/>
      </a:dk1>
      <a:lt1>
        <a:srgbClr val="FFFFFF"/>
      </a:lt1>
      <a:dk2>
        <a:srgbClr val="ED7D31"/>
      </a:dk2>
      <a:lt2>
        <a:srgbClr val="FFFFFF"/>
      </a:lt2>
      <a:accent1>
        <a:srgbClr val="4472C4"/>
      </a:accent1>
      <a:accent2>
        <a:srgbClr val="ED7D31"/>
      </a:accent2>
      <a:accent3>
        <a:srgbClr val="757070"/>
      </a:accent3>
      <a:accent4>
        <a:srgbClr val="FFC000"/>
      </a:accent4>
      <a:accent5>
        <a:srgbClr val="002060"/>
      </a:accent5>
      <a:accent6>
        <a:srgbClr val="5F32C2"/>
      </a:accent6>
      <a:hlink>
        <a:srgbClr val="002060"/>
      </a:hlink>
      <a:folHlink>
        <a:srgbClr val="757070"/>
      </a:folHlink>
    </a:clrScheme>
    <a:fontScheme name="Personalizzato 1">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dc_slide_template" id="{88DE0E21-2D1C-4B1E-A829-38C67D5F2308}" vid="{C7771002-1357-4CBE-A892-D7D86C2D322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xdc_ppt_template</Template>
  <TotalTime>10271</TotalTime>
  <Words>1646</Words>
  <Application>Microsoft Macintosh PowerPoint</Application>
  <PresentationFormat>Custom</PresentationFormat>
  <Paragraphs>203</Paragraphs>
  <Slides>19</Slides>
  <Notes>3</Notes>
  <HiddenSlides>2</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Personalizza struttura</vt:lpstr>
      <vt:lpstr>The XDC Use Cases and Requirements</vt:lpstr>
      <vt:lpstr>Represented research communities</vt:lpstr>
      <vt:lpstr>Research Communities</vt:lpstr>
      <vt:lpstr>Research Communities</vt:lpstr>
      <vt:lpstr>LifeWatch Use Case</vt:lpstr>
      <vt:lpstr>User stories (for data integration)</vt:lpstr>
      <vt:lpstr>Requirements</vt:lpstr>
      <vt:lpstr>XFEL Use Case</vt:lpstr>
      <vt:lpstr>User Stories ( handling event driven large scale experiment data at real time)</vt:lpstr>
      <vt:lpstr>Requirements</vt:lpstr>
      <vt:lpstr>CTA Use Case</vt:lpstr>
      <vt:lpstr>User stories (Big Data Archive Management)</vt:lpstr>
      <vt:lpstr>Requirements</vt:lpstr>
      <vt:lpstr>WLCG Use Case</vt:lpstr>
      <vt:lpstr>PowerPoint Presentation</vt:lpstr>
      <vt:lpstr>User Stories for Smart Catching</vt:lpstr>
      <vt:lpstr>Requirements</vt:lpstr>
      <vt:lpstr>ECRIN Use Case</vt:lpstr>
      <vt:lpstr>ECRIN Use Case Diagram</vt:lpstr>
    </vt:vector>
  </TitlesOfParts>
  <Company>INFN-CNAF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Costantini</dc:creator>
  <cp:lastModifiedBy>Yin  Chen</cp:lastModifiedBy>
  <cp:revision>156</cp:revision>
  <cp:lastPrinted>2018-03-19T15:02:01Z</cp:lastPrinted>
  <dcterms:created xsi:type="dcterms:W3CDTF">2018-01-11T08:53:37Z</dcterms:created>
  <dcterms:modified xsi:type="dcterms:W3CDTF">2019-03-13T10:58:29Z</dcterms:modified>
</cp:coreProperties>
</file>