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59" r:id="rId2"/>
    <p:sldMasterId id="2147483669" r:id="rId3"/>
    <p:sldMasterId id="2147483657" r:id="rId4"/>
  </p:sldMasterIdLst>
  <p:notesMasterIdLst>
    <p:notesMasterId r:id="rId15"/>
  </p:notesMasterIdLst>
  <p:sldIdLst>
    <p:sldId id="256" r:id="rId5"/>
    <p:sldId id="261" r:id="rId6"/>
    <p:sldId id="271" r:id="rId7"/>
    <p:sldId id="266" r:id="rId8"/>
    <p:sldId id="267" r:id="rId9"/>
    <p:sldId id="268" r:id="rId10"/>
    <p:sldId id="270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tiste Grenier" initials="BG" lastIdx="2" clrIdx="0">
    <p:extLst>
      <p:ext uri="{19B8F6BF-5375-455C-9EA6-DF929625EA0E}">
        <p15:presenceInfo xmlns:p15="http://schemas.microsoft.com/office/powerpoint/2012/main" userId="S::baptiste.grenier@egi.eu::000a1785-026c-4c33-9177-094c5dab3e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8"/>
    <p:restoredTop sz="94634"/>
  </p:normalViewPr>
  <p:slideViewPr>
    <p:cSldViewPr snapToGrid="0" snapToObjects="1">
      <p:cViewPr varScale="1">
        <p:scale>
          <a:sx n="128" d="100"/>
          <a:sy n="128" d="100"/>
        </p:scale>
        <p:origin x="10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5T14:42:35.335" idx="2">
    <p:pos x="10" y="10"/>
    <p:text>Based on https://docs.google.com/document/d/17TLiOvSwHEVvlwhpchSzM3Y3WiYZ9CoeVWfMQZDxTgI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5561" y="3653067"/>
            <a:ext cx="454374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564" y="3141407"/>
            <a:ext cx="4815417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564" y="47371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564" y="44714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7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3F94ED2-2EE1-CC4D-B710-F93EEDA7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91653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81816"/>
            <a:ext cx="4728796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39FA41-57DD-374B-88CC-E28A75C4BC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9077" y="1612683"/>
            <a:ext cx="3886200" cy="44749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E67AD"/>
                </a:solidFill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982798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364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1728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932831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568" y="1598534"/>
            <a:ext cx="4124450" cy="4440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E67AD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EFBFA7-DD75-3942-AA88-BABBB38E1A5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4" y="1598534"/>
            <a:ext cx="4124450" cy="4440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E67AD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1728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8698ED-4FB0-5346-8841-3425359B10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4056" y="1086052"/>
            <a:ext cx="2784002" cy="49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A7F4E0-DF4D-A746-9875-D60F7108060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76919" y="1073728"/>
            <a:ext cx="2790167" cy="496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AD3B22-2A9E-9E40-BBC5-D561AFAD402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55942" y="1076438"/>
            <a:ext cx="2784002" cy="4956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9" y="230085"/>
            <a:ext cx="4728796" cy="341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80" y="719988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19CDBF2-B620-4348-8324-5D93DC448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36" y="1323109"/>
            <a:ext cx="8430491" cy="4807527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59561"/>
            <a:ext cx="4728796" cy="341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726489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0BF1B93-551C-0F47-A135-8379AB775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06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CA560E0-6718-A745-959E-EEC8F6F53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8985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9" y="252631"/>
            <a:ext cx="4728796" cy="341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 dirty="0"/>
              <a:t>Click here to add title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726489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370013"/>
            <a:ext cx="4290647" cy="47620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6B847A9-863C-474F-8D36-4D960F945C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06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 dirty="0"/>
              <a:t>Click here to add text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6DB3D-6AE4-FC4E-AE7F-68505B53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2845089"/>
            <a:ext cx="5169478" cy="410729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Click here to add 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14AAA6-26B9-1D42-A381-C45871D72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3371564"/>
            <a:ext cx="5169478" cy="410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2457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981652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800" b="0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1AEDD9-4174-D74C-B40E-8868748DD5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9252" y="264987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A51A19-B71B-7740-B8CF-FCD6AD9418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38A6A3-4919-0243-964F-2921FC485A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4778" y="16114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B15A5E-200E-4648-B05B-A51E5793EB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6712" y="1456785"/>
            <a:ext cx="120781" cy="1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4746B39-B2FF-8F4B-B7CD-9511D6BC41D2}"/>
              </a:ext>
            </a:extLst>
          </p:cNvPr>
          <p:cNvSpPr txBox="1">
            <a:spLocks/>
          </p:cNvSpPr>
          <p:nvPr userDrawn="1"/>
        </p:nvSpPr>
        <p:spPr>
          <a:xfrm>
            <a:off x="786517" y="6401997"/>
            <a:ext cx="2397536" cy="3245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5578831" y="6622337"/>
            <a:ext cx="124097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0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  <a:endParaRPr lang="en" sz="600" b="0" i="0" dirty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4769105" y="6627657"/>
            <a:ext cx="64242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en" sz="600" b="0" i="0" dirty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5369170" y="6620364"/>
            <a:ext cx="0" cy="2376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12" y="663335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2/15/19</a:t>
            </a:fld>
            <a:endParaRPr lang="nl-NL" sz="105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661743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nl-NL" sz="105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65AB62-A969-714F-AE22-4969FDCABDC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60E232-198E-504A-8BE1-FA3572E514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48096" y="6414817"/>
            <a:ext cx="422220" cy="2768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FE276C3-AEEB-C942-BC5F-A8195C0DC9C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500184" y="6661728"/>
            <a:ext cx="121007" cy="1075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E8754A-9CF5-D441-9B33-F7B96B7A3F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77382" y="6668981"/>
            <a:ext cx="98074" cy="1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7EC49A80-C2E2-1C40-8E62-1DACBEC07823}"/>
              </a:ext>
            </a:extLst>
          </p:cNvPr>
          <p:cNvSpPr txBox="1">
            <a:spLocks/>
          </p:cNvSpPr>
          <p:nvPr userDrawn="1"/>
        </p:nvSpPr>
        <p:spPr>
          <a:xfrm>
            <a:off x="786517" y="6401997"/>
            <a:ext cx="2397536" cy="3245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BB5812-3E7A-7049-A610-441DD1229A7D}"/>
              </a:ext>
            </a:extLst>
          </p:cNvPr>
          <p:cNvSpPr txBox="1">
            <a:spLocks/>
          </p:cNvSpPr>
          <p:nvPr userDrawn="1"/>
        </p:nvSpPr>
        <p:spPr>
          <a:xfrm>
            <a:off x="5578831" y="6622337"/>
            <a:ext cx="124097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0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  <a:endParaRPr lang="en" sz="600" b="0" i="0" dirty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9EF60C5-2199-C946-AA33-67F1C257BC47}"/>
              </a:ext>
            </a:extLst>
          </p:cNvPr>
          <p:cNvSpPr txBox="1">
            <a:spLocks/>
          </p:cNvSpPr>
          <p:nvPr userDrawn="1"/>
        </p:nvSpPr>
        <p:spPr>
          <a:xfrm>
            <a:off x="4769105" y="6627657"/>
            <a:ext cx="64242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en" sz="600" b="0" i="0" dirty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AC0575C-CFED-BD4A-89B8-FDEB3DF0DD6A}"/>
              </a:ext>
            </a:extLst>
          </p:cNvPr>
          <p:cNvCxnSpPr/>
          <p:nvPr userDrawn="1"/>
        </p:nvCxnSpPr>
        <p:spPr>
          <a:xfrm>
            <a:off x="5369170" y="6620364"/>
            <a:ext cx="0" cy="2376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CB4E9334-601D-0B4D-8EA0-52C6B2D037E2}"/>
              </a:ext>
            </a:extLst>
          </p:cNvPr>
          <p:cNvSpPr txBox="1"/>
          <p:nvPr userDrawn="1"/>
        </p:nvSpPr>
        <p:spPr>
          <a:xfrm>
            <a:off x="7425812" y="663335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2/15/19</a:t>
            </a:fld>
            <a:endParaRPr lang="nl-NL" sz="105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kstvak 21">
            <a:extLst>
              <a:ext uri="{FF2B5EF4-FFF2-40B4-BE49-F238E27FC236}">
                <a16:creationId xmlns:a16="http://schemas.microsoft.com/office/drawing/2014/main" id="{75019373-1C48-4341-8901-ADE47DE61F78}"/>
              </a:ext>
            </a:extLst>
          </p:cNvPr>
          <p:cNvSpPr txBox="1"/>
          <p:nvPr userDrawn="1"/>
        </p:nvSpPr>
        <p:spPr>
          <a:xfrm>
            <a:off x="8783491" y="661743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nl-NL" sz="1050" b="1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615EF8D-5420-9C4E-B055-C20F4BE588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8096" y="6414817"/>
            <a:ext cx="422220" cy="2768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16F615B-BDB8-3549-BEE5-E50DAE1EA0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0184" y="6661728"/>
            <a:ext cx="121007" cy="10756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32A0D06-3F44-9141-8270-722FEC3E00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77382" y="6668981"/>
            <a:ext cx="98074" cy="1030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5EAC22-483C-6842-A369-E2594AC496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3B0DF7-DADF-FC48-B0CB-EA39A42495BB}"/>
              </a:ext>
            </a:extLst>
          </p:cNvPr>
          <p:cNvSpPr txBox="1">
            <a:spLocks/>
          </p:cNvSpPr>
          <p:nvPr userDrawn="1"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800" b="0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5DA90-B176-964E-8EDD-583D258B67CA}"/>
              </a:ext>
            </a:extLst>
          </p:cNvPr>
          <p:cNvSpPr txBox="1">
            <a:spLocks/>
          </p:cNvSpPr>
          <p:nvPr userDrawn="1"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1" i="0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 dirty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1973" y="316312"/>
            <a:ext cx="2802290" cy="21525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56570" y="632021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F94B96-1349-B54E-B8E7-CE3D491D10CD}"/>
              </a:ext>
            </a:extLst>
          </p:cNvPr>
          <p:cNvSpPr txBox="1">
            <a:spLocks/>
          </p:cNvSpPr>
          <p:nvPr userDrawn="1"/>
        </p:nvSpPr>
        <p:spPr>
          <a:xfrm>
            <a:off x="1962684" y="4693709"/>
            <a:ext cx="2609316" cy="3804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80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Questions?</a:t>
            </a:r>
            <a:endParaRPr lang="en" sz="1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DBAE206-B5BD-584F-9AC3-0545D442E457}"/>
              </a:ext>
            </a:extLst>
          </p:cNvPr>
          <p:cNvSpPr txBox="1">
            <a:spLocks/>
          </p:cNvSpPr>
          <p:nvPr userDrawn="1"/>
        </p:nvSpPr>
        <p:spPr>
          <a:xfrm>
            <a:off x="1962684" y="3628893"/>
            <a:ext cx="2811618" cy="652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"/>
              <a:t>Thank you</a:t>
            </a:r>
            <a:br>
              <a:rPr lang="en"/>
            </a:br>
            <a:r>
              <a:rPr lang="en"/>
              <a:t>for your attention.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CD72539-8C61-5F4A-83EE-9907841A4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Feedback </a:t>
            </a:r>
            <a:r>
              <a:rPr lang="fr-FR" dirty="0" err="1"/>
              <a:t>from</a:t>
            </a:r>
            <a:r>
              <a:rPr lang="fr-FR" dirty="0"/>
              <a:t> the EGI </a:t>
            </a:r>
            <a:r>
              <a:rPr lang="fr-FR" dirty="0" err="1"/>
              <a:t>communities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EDE114F-3104-0548-96D0-EF8B481D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EGI Data Management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FCD1D-D6EC-6446-9D87-33D7D967E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fr-FR" dirty="0" err="1"/>
              <a:t>Foundation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B0FF6A-7C8C-6D4E-AD1D-99578FDAC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Baptiste Grenier</a:t>
            </a:r>
          </a:p>
        </p:txBody>
      </p:sp>
    </p:spTree>
    <p:extLst>
      <p:ext uri="{BB962C8B-B14F-4D97-AF65-F5344CB8AC3E}">
        <p14:creationId xmlns:p14="http://schemas.microsoft.com/office/powerpoint/2010/main" val="26916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41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8ED-ABCD-49A5-B558-8F0CD25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the EGI Federation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49253-073B-455E-B1B4-803F23CCC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3F9B-84EA-477C-839C-A1DABB6E0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Short intro</a:t>
            </a:r>
          </a:p>
          <a:p>
            <a:r>
              <a:rPr lang="en-US" dirty="0"/>
              <a:t>Figures</a:t>
            </a:r>
          </a:p>
          <a:p>
            <a:r>
              <a:rPr lang="en-US" dirty="0"/>
              <a:t>Federation and Foundation</a:t>
            </a:r>
          </a:p>
          <a:p>
            <a:r>
              <a:rPr lang="en-US" dirty="0"/>
              <a:t>Linking with EOSC</a:t>
            </a:r>
          </a:p>
          <a:p>
            <a:r>
              <a:rPr lang="en-US" dirty="0"/>
              <a:t>Linking with XDC</a:t>
            </a:r>
          </a:p>
        </p:txBody>
      </p:sp>
    </p:spTree>
    <p:extLst>
      <p:ext uri="{BB962C8B-B14F-4D97-AF65-F5344CB8AC3E}">
        <p14:creationId xmlns:p14="http://schemas.microsoft.com/office/powerpoint/2010/main" val="214257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8ED-ABCD-49A5-B558-8F0CD25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use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49253-073B-455E-B1B4-803F23CCC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3F9B-84EA-477C-839C-A1DABB6E0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Application and data distribution platform</a:t>
            </a:r>
          </a:p>
          <a:p>
            <a:r>
              <a:rPr lang="en-US" dirty="0"/>
              <a:t>Data an application replication and hosting “backbone”</a:t>
            </a:r>
          </a:p>
          <a:p>
            <a:r>
              <a:rPr lang="en-US" dirty="0"/>
              <a:t>“Dropbox with pattern-</a:t>
            </a:r>
            <a:r>
              <a:rPr lang="en-US" dirty="0" err="1"/>
              <a:t>matchin</a:t>
            </a:r>
            <a:r>
              <a:rPr lang="en-US" dirty="0"/>
              <a:t>” for data streams</a:t>
            </a:r>
          </a:p>
          <a:p>
            <a:r>
              <a:rPr lang="en-US" dirty="0"/>
              <a:t>User workflows over distributed data and compute</a:t>
            </a:r>
          </a:p>
          <a:p>
            <a:r>
              <a:rPr lang="en-US" dirty="0"/>
              <a:t>Community use case analysis</a:t>
            </a:r>
          </a:p>
        </p:txBody>
      </p:sp>
    </p:spTree>
    <p:extLst>
      <p:ext uri="{BB962C8B-B14F-4D97-AF65-F5344CB8AC3E}">
        <p14:creationId xmlns:p14="http://schemas.microsoft.com/office/powerpoint/2010/main" val="332277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8ED-ABCD-49A5-B558-8F0CD25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“Mid and long-tail” use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49253-073B-455E-B1B4-803F23CCC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3F9B-84EA-477C-839C-A1DABB6E0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Dropbox-like storage</a:t>
            </a:r>
          </a:p>
          <a:p>
            <a:r>
              <a:rPr lang="en-US" dirty="0"/>
              <a:t>Pluggable resources for VREs</a:t>
            </a:r>
          </a:p>
        </p:txBody>
      </p:sp>
    </p:spTree>
    <p:extLst>
      <p:ext uri="{BB962C8B-B14F-4D97-AF65-F5344CB8AC3E}">
        <p14:creationId xmlns:p14="http://schemas.microsoft.com/office/powerpoint/2010/main" val="235460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8ED-ABCD-49A5-B558-8F0CD25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49253-073B-455E-B1B4-803F23CCC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3F9B-84EA-477C-839C-A1DABB6E0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8ED-ABCD-49A5-B558-8F0CD25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EGI </a:t>
            </a:r>
            <a:r>
              <a:rPr lang="en-US" dirty="0" err="1"/>
              <a:t>echosystem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49253-073B-455E-B1B4-803F23CCC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3F9B-84EA-477C-839C-A1DABB6E0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Check-in / OIDC</a:t>
            </a:r>
          </a:p>
          <a:p>
            <a:r>
              <a:rPr lang="en-US" dirty="0"/>
              <a:t>Cloud and Container compute</a:t>
            </a:r>
          </a:p>
          <a:p>
            <a:r>
              <a:rPr lang="en-US" dirty="0"/>
              <a:t>Workload Management (DIRAC)</a:t>
            </a:r>
          </a:p>
          <a:p>
            <a:r>
              <a:rPr lang="en-US" dirty="0"/>
              <a:t>HTC/Grid</a:t>
            </a:r>
          </a:p>
        </p:txBody>
      </p:sp>
    </p:spTree>
    <p:extLst>
      <p:ext uri="{BB962C8B-B14F-4D97-AF65-F5344CB8AC3E}">
        <p14:creationId xmlns:p14="http://schemas.microsoft.com/office/powerpoint/2010/main" val="42517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8ED-ABCD-49A5-B558-8F0CD255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go forward?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49253-073B-455E-B1B4-803F23CCC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3F9B-84EA-477C-839C-A1DABB6E0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Is a test instance provided by </a:t>
            </a:r>
            <a:r>
              <a:rPr lang="en-US" dirty="0" err="1"/>
              <a:t>Rucio</a:t>
            </a:r>
            <a:r>
              <a:rPr lang="en-US" dirty="0"/>
              <a:t> team to allow us to test?</a:t>
            </a:r>
          </a:p>
          <a:p>
            <a:r>
              <a:rPr lang="en-US" dirty="0"/>
              <a:t>Integration with EGI infrastructure</a:t>
            </a:r>
          </a:p>
          <a:p>
            <a:pPr lvl="1"/>
            <a:r>
              <a:rPr lang="en-US" dirty="0"/>
              <a:t> Check-in (AAI)</a:t>
            </a:r>
          </a:p>
          <a:p>
            <a:pPr lvl="1"/>
            <a:r>
              <a:rPr lang="en-US" dirty="0"/>
              <a:t>Accounting (APEL)</a:t>
            </a:r>
          </a:p>
          <a:p>
            <a:pPr lvl="1"/>
            <a:r>
              <a:rPr lang="en-US" dirty="0"/>
              <a:t>Monitoring (ARGO)</a:t>
            </a:r>
          </a:p>
          <a:p>
            <a:r>
              <a:rPr lang="en-US" dirty="0"/>
              <a:t>How to propose the service</a:t>
            </a:r>
          </a:p>
          <a:p>
            <a:pPr lvl="1"/>
            <a:r>
              <a:rPr lang="en-US" dirty="0"/>
              <a:t>Supporting user communities in expressing their needs</a:t>
            </a:r>
          </a:p>
          <a:p>
            <a:pPr lvl="1"/>
            <a:r>
              <a:rPr lang="en-US" dirty="0"/>
              <a:t>Assessing applicability of available solutions</a:t>
            </a:r>
          </a:p>
          <a:p>
            <a:pPr lvl="1"/>
            <a:r>
              <a:rPr lang="en-US" dirty="0"/>
              <a:t>Putting in place pilot test</a:t>
            </a:r>
          </a:p>
          <a:p>
            <a:pPr lvl="1"/>
            <a:r>
              <a:rPr lang="en-US" dirty="0"/>
              <a:t>Providing support</a:t>
            </a:r>
          </a:p>
          <a:p>
            <a:pPr lvl="1"/>
            <a:r>
              <a:rPr lang="en-US" dirty="0"/>
              <a:t>Linking with application developers</a:t>
            </a:r>
          </a:p>
          <a:p>
            <a:r>
              <a:rPr lang="en-US" dirty="0"/>
              <a:t>What to offer</a:t>
            </a:r>
          </a:p>
          <a:p>
            <a:pPr lvl="1"/>
            <a:r>
              <a:rPr lang="en-US" dirty="0"/>
              <a:t>Catch-all instance</a:t>
            </a:r>
          </a:p>
          <a:p>
            <a:pPr lvl="1"/>
            <a:r>
              <a:rPr lang="en-US" dirty="0"/>
              <a:t>Community-specific instances</a:t>
            </a:r>
          </a:p>
        </p:txBody>
      </p:sp>
    </p:spTree>
    <p:extLst>
      <p:ext uri="{BB962C8B-B14F-4D97-AF65-F5344CB8AC3E}">
        <p14:creationId xmlns:p14="http://schemas.microsoft.com/office/powerpoint/2010/main" val="420734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0390-BC49-44AA-8751-B491DA4B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193A0-7457-4F76-B068-32C9572C3F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D81466-3D94-435F-8619-59B0A805BE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53385-A745-4189-8F1A-C7519B028B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E35A-9E15-4748-A999-E3BAC61E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9C88D-9610-470D-ABC8-3665D34A7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6873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979FE6A8-377C-4F40-8462-08A38BC9BC85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E85467E5-26B9-41F7-85D3-39C5C15E7940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ABA88D29-9FC3-4D1D-93EE-73FFFA230C95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717414C1-EB32-4BD1-BEFE-580FE6FA6149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20</TotalTime>
  <Words>168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Open Sans</vt:lpstr>
      <vt:lpstr>Open Sans Semibold</vt:lpstr>
      <vt:lpstr>Wingdings</vt:lpstr>
      <vt:lpstr>HOME</vt:lpstr>
      <vt:lpstr>CONTENT</vt:lpstr>
      <vt:lpstr>SECTION</vt:lpstr>
      <vt:lpstr>END</vt:lpstr>
      <vt:lpstr>EGI Data Management requirements</vt:lpstr>
      <vt:lpstr>About the EGI Federation</vt:lpstr>
      <vt:lpstr>Community use cases</vt:lpstr>
      <vt:lpstr>“Mid and long-tail” use cases</vt:lpstr>
      <vt:lpstr>User communities</vt:lpstr>
      <vt:lpstr>EGI echosystem</vt:lpstr>
      <vt:lpstr>How to go forward?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Baptiste Grenier</dc:creator>
  <cp:keywords/>
  <dc:description/>
  <cp:lastModifiedBy>Baptiste Grenier</cp:lastModifiedBy>
  <cp:revision>6</cp:revision>
  <dcterms:created xsi:type="dcterms:W3CDTF">2019-02-15T13:28:17Z</dcterms:created>
  <dcterms:modified xsi:type="dcterms:W3CDTF">2019-02-15T13:48:39Z</dcterms:modified>
  <cp:category/>
</cp:coreProperties>
</file>