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8"/>
  </p:notesMasterIdLst>
  <p:sldIdLst>
    <p:sldId id="274" r:id="rId2"/>
    <p:sldId id="282" r:id="rId3"/>
    <p:sldId id="287" r:id="rId4"/>
    <p:sldId id="288" r:id="rId5"/>
    <p:sldId id="289" r:id="rId6"/>
    <p:sldId id="28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046"/>
    <a:srgbClr val="B5892D"/>
    <a:srgbClr val="75A5D8"/>
    <a:srgbClr val="E2E4EA"/>
    <a:srgbClr val="1D2F45"/>
    <a:srgbClr val="75A4D9"/>
    <a:srgbClr val="1670C9"/>
    <a:srgbClr val="2D4E77"/>
    <a:srgbClr val="575989"/>
    <a:srgbClr val="12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86402" autoAdjust="0"/>
  </p:normalViewPr>
  <p:slideViewPr>
    <p:cSldViewPr>
      <p:cViewPr varScale="1">
        <p:scale>
          <a:sx n="128" d="100"/>
          <a:sy n="128" d="100"/>
        </p:scale>
        <p:origin x="17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57" d="100"/>
          <a:sy n="157" d="100"/>
        </p:scale>
        <p:origin x="428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14/02/19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28C7CE7-02F6-9C4E-B49C-A3F54D237E10}"/>
              </a:ext>
            </a:extLst>
          </p:cNvPr>
          <p:cNvSpPr txBox="1"/>
          <p:nvPr userDrawn="1"/>
        </p:nvSpPr>
        <p:spPr>
          <a:xfrm>
            <a:off x="1726731" y="4832852"/>
            <a:ext cx="141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248" y="4705791"/>
            <a:ext cx="58952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097640"/>
            <a:ext cx="644783" cy="63322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88D622C-A836-684D-8BDB-40E405A1B5A9}"/>
              </a:ext>
            </a:extLst>
          </p:cNvPr>
          <p:cNvSpPr txBox="1"/>
          <p:nvPr userDrawn="1"/>
        </p:nvSpPr>
        <p:spPr>
          <a:xfrm>
            <a:off x="1712168" y="5228511"/>
            <a:ext cx="1624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18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18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sp>
        <p:nvSpPr>
          <p:cNvPr id="12" name="Rettangolo 11"/>
          <p:cNvSpPr/>
          <p:nvPr userDrawn="1"/>
        </p:nvSpPr>
        <p:spPr>
          <a:xfrm>
            <a:off x="755578" y="6381329"/>
            <a:ext cx="8280920" cy="219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25" noProof="0" dirty="0"/>
              <a:t>EOSC-hub receives funding from the European Union’s Horizon 2020 research and innovation programme under grant agreement No. 777536.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4" y="6381328"/>
            <a:ext cx="422176" cy="282000"/>
          </a:xfrm>
          <a:prstGeom prst="rect">
            <a:avLst/>
          </a:prstGeom>
        </p:spPr>
      </p:pic>
      <p:cxnSp>
        <p:nvCxnSpPr>
          <p:cNvPr id="14" name="Connettore 1 13"/>
          <p:cNvCxnSpPr>
            <a:cxnSpLocks/>
          </p:cNvCxnSpPr>
          <p:nvPr userDrawn="1"/>
        </p:nvCxnSpPr>
        <p:spPr>
          <a:xfrm>
            <a:off x="1403648" y="4653136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080" y="1247533"/>
            <a:ext cx="4916162" cy="12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77B2A9D-5C2F-4A5C-83AC-2A23BED5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1520" y="1268764"/>
            <a:ext cx="8640960" cy="4855007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83B5ABD0-EC19-4A83-89AE-D84C2568D126}" type="datetime1">
              <a:rPr lang="en-GB" smtClean="0"/>
              <a:pPr/>
              <a:t>14/02/2019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id="{833973A6-C1BB-1043-8DAC-B993CBB6D983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itolo 1">
            <a:extLst>
              <a:ext uri="{FF2B5EF4-FFF2-40B4-BE49-F238E27FC236}">
                <a16:creationId xmlns:a16="http://schemas.microsoft.com/office/drawing/2014/main" id="{8EE9D5C5-08C8-6140-AB11-2D51ABF792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5035836" y="-3"/>
            <a:ext cx="1303646" cy="56608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878656" y="-2404"/>
            <a:ext cx="1142863" cy="45719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381465" y="0"/>
            <a:ext cx="1601457" cy="51318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3"/>
            <a:ext cx="643613" cy="51321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01731E7-CB9A-4E4D-834D-37ACDE4D97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6C0029B1-78CE-4830-8FF0-21D78BC8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Rettangolo 17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FC2DB541-784F-4F41-8ABA-124A6229560B}" type="datetime1">
              <a:rPr lang="en-GB" smtClean="0"/>
              <a:pPr/>
              <a:t>14/02/2019</a:t>
            </a:fld>
            <a:endParaRPr lang="en-US" dirty="0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itolo 1">
            <a:extLst>
              <a:ext uri="{FF2B5EF4-FFF2-40B4-BE49-F238E27FC236}">
                <a16:creationId xmlns:a16="http://schemas.microsoft.com/office/drawing/2014/main" id="{BF4215B5-2BB9-43AE-ADD6-906E970BAD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E748C170-E3A2-4036-BB02-1958ADA9CF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2230377E-78D8-44FD-B341-8F4ED9188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2" name="Rettangolo 41">
            <a:extLst>
              <a:ext uri="{FF2B5EF4-FFF2-40B4-BE49-F238E27FC236}">
                <a16:creationId xmlns:a16="http://schemas.microsoft.com/office/drawing/2014/main" id="{72ADA07B-AD55-4EFA-9DCD-327EED436DB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>
            <a:extLst>
              <a:ext uri="{FF2B5EF4-FFF2-40B4-BE49-F238E27FC236}">
                <a16:creationId xmlns:a16="http://schemas.microsoft.com/office/drawing/2014/main" id="{54AC4FE2-C03C-4820-9BB3-E70A699E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339280" cy="288032"/>
          </a:xfrm>
          <a:prstGeom prst="rect">
            <a:avLst/>
          </a:prstGeom>
        </p:spPr>
        <p:txBody>
          <a:bodyPr/>
          <a:lstStyle>
            <a:lvl1pPr algn="r">
              <a:defRPr sz="975" b="0" i="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51520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SzPct val="100000"/>
              <a:buFontTx/>
              <a:buBlip>
                <a:blip r:embed="rId2"/>
              </a:buBlip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SzPct val="90000"/>
              <a:buFont typeface="Calibri" panose="020F0502020204030204" pitchFamily="34" charset="0"/>
              <a:buChar char="-"/>
              <a:defRPr lang="en-GB" sz="26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§"/>
              <a:defRPr lang="en-GB" sz="24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200150" marR="0" indent="-17145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Char char="-"/>
              <a:tabLst/>
              <a:defRPr lang="en-GB" sz="2800" b="0" i="0" kern="1200" noProof="0" dirty="0" smtClean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 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644009" y="1340772"/>
            <a:ext cx="4248472" cy="474744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657350" marR="0" indent="-45720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 typeface="Calibri" panose="020F0502020204030204" pitchFamily="34" charset="0"/>
              <a:buChar char="-"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it-IT" dirty="0"/>
              <a:t>Click </a:t>
            </a:r>
            <a:r>
              <a:rPr lang="it-IT" dirty="0" err="1"/>
              <a:t>here</a:t>
            </a:r>
            <a:r>
              <a:rPr lang="it-IT" dirty="0"/>
              <a:t> to </a:t>
            </a:r>
            <a:r>
              <a:rPr lang="it-IT" dirty="0" err="1"/>
              <a:t>add</a:t>
            </a:r>
            <a:r>
              <a:rPr lang="it-IT" dirty="0"/>
              <a:t> text</a:t>
            </a:r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 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3114459" y="0"/>
            <a:ext cx="113352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5940154" y="0"/>
            <a:ext cx="316747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8401706" y="0"/>
            <a:ext cx="74763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1907705" y="0"/>
            <a:ext cx="101605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7164289" y="0"/>
            <a:ext cx="1303646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220074" y="0"/>
            <a:ext cx="1142863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276470" y="-2"/>
            <a:ext cx="63123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643478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2590802" y="0"/>
            <a:ext cx="640569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4247980" y="0"/>
            <a:ext cx="105248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7357994" y="0"/>
            <a:ext cx="166335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35" y="-2"/>
            <a:ext cx="6436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1520" y="6381328"/>
            <a:ext cx="2133600" cy="288032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3E2A3018-E986-4C61-9843-F3060E55C869}" type="datetime1">
              <a:rPr lang="en-GB" smtClean="0"/>
              <a:pPr/>
              <a:t>14/02/2019</a:t>
            </a:fld>
            <a:endParaRPr lang="en-US" dirty="0"/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81328"/>
            <a:ext cx="2895600" cy="2880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251520" y="6376247"/>
            <a:ext cx="864096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itolo 1">
            <a:extLst>
              <a:ext uri="{FF2B5EF4-FFF2-40B4-BE49-F238E27FC236}">
                <a16:creationId xmlns:a16="http://schemas.microsoft.com/office/drawing/2014/main" id="{DBFCA5FF-7701-4163-A776-15C13687C1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1086" y="258975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6E92571F-B9E2-4515-A851-FD195B16903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6813550"/>
            <a:ext cx="9144000" cy="4445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928418AB-C8AD-472B-89A7-2D6A16B3D9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35" y="-1585"/>
            <a:ext cx="9144000" cy="56665"/>
          </a:xfrm>
          <a:prstGeom prst="rect">
            <a:avLst/>
          </a:prstGeom>
        </p:spPr>
      </p:pic>
      <p:sp>
        <p:nvSpPr>
          <p:cNvPr id="46" name="Rettangolo 45">
            <a:extLst>
              <a:ext uri="{FF2B5EF4-FFF2-40B4-BE49-F238E27FC236}">
                <a16:creationId xmlns:a16="http://schemas.microsoft.com/office/drawing/2014/main" id="{123C6A7A-0C9A-4D82-B852-DF92CC423C4B}"/>
              </a:ext>
            </a:extLst>
          </p:cNvPr>
          <p:cNvSpPr/>
          <p:nvPr userDrawn="1"/>
        </p:nvSpPr>
        <p:spPr>
          <a:xfrm>
            <a:off x="8450088" y="6381332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A173449-DF5F-424E-B8FC-10002A656D6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3631913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735971-D1E1-4830-92F5-80A04B34C9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2348" y="1449438"/>
            <a:ext cx="2645516" cy="655642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A4715C6F-8A85-402A-AEA5-9247CDBA4E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76871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81D0BF5-56A7-4B78-BC57-B47BBB6D7B92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2944594"/>
            <a:ext cx="5883079" cy="5057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  <a:endParaRPr lang="it-IT" dirty="0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0580AD9C-1581-4E17-818E-50AB0BD20BD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33419"/>
            <a:ext cx="9144000" cy="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AA87FED3-ACAF-463B-A07D-A8B2EE4593CC}"/>
              </a:ext>
            </a:extLst>
          </p:cNvPr>
          <p:cNvGrpSpPr/>
          <p:nvPr userDrawn="1"/>
        </p:nvGrpSpPr>
        <p:grpSpPr>
          <a:xfrm>
            <a:off x="2703591" y="5183909"/>
            <a:ext cx="3736818" cy="633228"/>
            <a:chOff x="2771800" y="5183909"/>
            <a:chExt cx="3736818" cy="633228"/>
          </a:xfrm>
        </p:grpSpPr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89775736-39B8-4946-BA4E-2E26123BEAA4}"/>
                </a:ext>
              </a:extLst>
            </p:cNvPr>
            <p:cNvSpPr txBox="1"/>
            <p:nvPr userDrawn="1"/>
          </p:nvSpPr>
          <p:spPr>
            <a:xfrm>
              <a:off x="3124241" y="5300468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000" dirty="0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eosc-hub.eu</a:t>
              </a:r>
            </a:p>
          </p:txBody>
        </p:sp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E9FBBCD-1A09-854C-AD37-ABFC23BF72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5211044"/>
              <a:ext cx="589524" cy="578959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AB059FA9-527F-3047-9752-9021170989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4399" y="5183909"/>
              <a:ext cx="644783" cy="633228"/>
            </a:xfrm>
            <a:prstGeom prst="rect">
              <a:avLst/>
            </a:prstGeom>
          </p:spPr>
        </p:pic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04016F19-9C1F-4B4E-A65D-FC565E20B416}"/>
                </a:ext>
              </a:extLst>
            </p:cNvPr>
            <p:cNvSpPr txBox="1"/>
            <p:nvPr userDrawn="1"/>
          </p:nvSpPr>
          <p:spPr>
            <a:xfrm>
              <a:off x="4996450" y="5300468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@</a:t>
              </a:r>
              <a:r>
                <a:rPr lang="en-GB" sz="2000" dirty="0" err="1">
                  <a:solidFill>
                    <a:srgbClr val="1D2F45"/>
                  </a:solidFill>
                  <a:ea typeface="Source Sans Pro" charset="0"/>
                  <a:cs typeface="Source Sans Pro" charset="0"/>
                </a:rPr>
                <a:t>EOSC_eu</a:t>
              </a:r>
              <a:endParaRPr lang="en-GB" sz="2000" dirty="0">
                <a:solidFill>
                  <a:srgbClr val="1D2F45"/>
                </a:solidFill>
                <a:ea typeface="Source Sans Pro" charset="0"/>
                <a:cs typeface="Source Sans Pro" charset="0"/>
              </a:endParaRPr>
            </a:p>
          </p:txBody>
        </p:sp>
      </p:grp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520" y="2727441"/>
            <a:ext cx="1784961" cy="2231201"/>
          </a:xfrm>
          <a:prstGeom prst="rect">
            <a:avLst/>
          </a:prstGeom>
        </p:spPr>
      </p:pic>
      <p:sp>
        <p:nvSpPr>
          <p:cNvPr id="10" name="CasellaDiTesto 1">
            <a:extLst>
              <a:ext uri="{FF2B5EF4-FFF2-40B4-BE49-F238E27FC236}">
                <a16:creationId xmlns:a16="http://schemas.microsoft.com/office/drawing/2014/main" id="{AF8EF8FD-3AF2-402D-ABE0-AF8129391113}"/>
              </a:ext>
            </a:extLst>
          </p:cNvPr>
          <p:cNvSpPr txBox="1"/>
          <p:nvPr userDrawn="1"/>
        </p:nvSpPr>
        <p:spPr>
          <a:xfrm>
            <a:off x="899592" y="1327041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Thank you</a:t>
            </a:r>
          </a:p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for your attention! </a:t>
            </a:r>
          </a:p>
        </p:txBody>
      </p:sp>
      <p:sp>
        <p:nvSpPr>
          <p:cNvPr id="11" name="CasellaDiTesto 2">
            <a:extLst>
              <a:ext uri="{FF2B5EF4-FFF2-40B4-BE49-F238E27FC236}">
                <a16:creationId xmlns:a16="http://schemas.microsoft.com/office/drawing/2014/main" id="{869461AB-A2BB-4F55-B7B1-874B13CCF084}"/>
              </a:ext>
            </a:extLst>
          </p:cNvPr>
          <p:cNvSpPr txBox="1"/>
          <p:nvPr userDrawn="1"/>
        </p:nvSpPr>
        <p:spPr>
          <a:xfrm>
            <a:off x="899592" y="2541881"/>
            <a:ext cx="291634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i="1" dirty="0">
                <a:ea typeface="Source Sans Pro" panose="020B0503030403020204" pitchFamily="34" charset="0"/>
              </a:rPr>
              <a:t>Questions?</a:t>
            </a:r>
          </a:p>
        </p:txBody>
      </p:sp>
      <p:cxnSp>
        <p:nvCxnSpPr>
          <p:cNvPr id="13" name="Connettore 1 4">
            <a:extLst>
              <a:ext uri="{FF2B5EF4-FFF2-40B4-BE49-F238E27FC236}">
                <a16:creationId xmlns:a16="http://schemas.microsoft.com/office/drawing/2014/main" id="{C04695B9-D6AE-4504-AAFC-199B7F0ED63E}"/>
              </a:ext>
            </a:extLst>
          </p:cNvPr>
          <p:cNvCxnSpPr/>
          <p:nvPr userDrawn="1"/>
        </p:nvCxnSpPr>
        <p:spPr>
          <a:xfrm>
            <a:off x="971601" y="2350669"/>
            <a:ext cx="1584176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78FB296B-D5CB-4F5B-80FE-AB3F77069AAB}"/>
              </a:ext>
            </a:extLst>
          </p:cNvPr>
          <p:cNvGrpSpPr/>
          <p:nvPr userDrawn="1"/>
        </p:nvGrpSpPr>
        <p:grpSpPr>
          <a:xfrm>
            <a:off x="719137" y="6271590"/>
            <a:ext cx="7705726" cy="294461"/>
            <a:chOff x="899592" y="6271590"/>
            <a:chExt cx="7705726" cy="29446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04CFE7A-3AA5-409E-BF8C-C2760E5623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99592" y="6271590"/>
              <a:ext cx="842697" cy="294461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8326228-AC6F-4595-92E4-ED5C01F5A9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813045" y="6349354"/>
              <a:ext cx="6792273" cy="216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4" r:id="rId3"/>
    <p:sldLayoutId id="2147483709" r:id="rId4"/>
    <p:sldLayoutId id="2147483712" r:id="rId5"/>
    <p:sldLayoutId id="2147483711" r:id="rId6"/>
  </p:sldLayoutIdLst>
  <p:hf hdr="0" ftr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jira.eosc-hub.eu/browse/EOSCWP10-3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ira.eosc-hub.eu/browse/EOSCWP10-31" TargetMode="External"/><Relationship Id="rId2" Type="http://schemas.openxmlformats.org/officeDocument/2006/relationships/hyperlink" Target="https://jira.eosc-hub.eu/browse/EOSCWP10-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ira.eosc-hub.eu/browse/EOSCWP10-30" TargetMode="External"/><Relationship Id="rId5" Type="http://schemas.openxmlformats.org/officeDocument/2006/relationships/hyperlink" Target="https://github.com/h2020-westlife-eu/virtualfolder/pull/84" TargetMode="External"/><Relationship Id="rId4" Type="http://schemas.openxmlformats.org/officeDocument/2006/relationships/hyperlink" Target="https://jira.eosc-hub.eu/browse/EOSCWP10-3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888FF4-7091-F547-BED3-1E8B9F928902}"/>
              </a:ext>
            </a:extLst>
          </p:cNvPr>
          <p:cNvSpPr txBox="1">
            <a:spLocks/>
          </p:cNvSpPr>
          <p:nvPr/>
        </p:nvSpPr>
        <p:spPr>
          <a:xfrm>
            <a:off x="1259632" y="3039069"/>
            <a:ext cx="5472608" cy="576065"/>
          </a:xfrm>
          <a:prstGeom prst="rect">
            <a:avLst/>
          </a:prstGeom>
        </p:spPr>
        <p:txBody>
          <a:bodyPr vert="horz">
            <a:scene3d>
              <a:camera prst="orthographicFront"/>
              <a:lightRig rig="threePt" dir="t"/>
            </a:scene3d>
            <a:sp3d contourW="12700">
              <a:contourClr>
                <a:srgbClr val="1C3046"/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sz="3600" b="1" i="1" dirty="0" err="1">
                <a:solidFill>
                  <a:srgbClr val="1C3046"/>
                </a:solidFill>
                <a:latin typeface="+mn-lt"/>
              </a:rPr>
              <a:t>WeNMR</a:t>
            </a:r>
            <a:r>
              <a:rPr lang="en-GB" sz="3600" b="1" i="1" dirty="0">
                <a:solidFill>
                  <a:srgbClr val="1C3046"/>
                </a:solidFill>
                <a:latin typeface="+mn-lt"/>
              </a:rPr>
              <a:t> </a:t>
            </a:r>
            <a:r>
              <a:rPr lang="en-GB" sz="3600" b="1" dirty="0">
                <a:solidFill>
                  <a:srgbClr val="1C3046"/>
                </a:solidFill>
                <a:latin typeface="+mn-lt"/>
              </a:rPr>
              <a:t>report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DA40618A-E780-6B4C-9F22-53ADEAFB468E}"/>
              </a:ext>
            </a:extLst>
          </p:cNvPr>
          <p:cNvSpPr txBox="1">
            <a:spLocks/>
          </p:cNvSpPr>
          <p:nvPr/>
        </p:nvSpPr>
        <p:spPr>
          <a:xfrm>
            <a:off x="1259632" y="3717032"/>
            <a:ext cx="5472608" cy="576065"/>
          </a:xfrm>
          <a:prstGeom prst="rect">
            <a:avLst/>
          </a:prstGeom>
        </p:spPr>
        <p:txBody>
          <a:bodyPr vert="horz"/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en-GB" b="0" dirty="0">
                <a:solidFill>
                  <a:srgbClr val="B5892D"/>
                </a:solidFill>
                <a:latin typeface="+mn-lt"/>
              </a:rPr>
              <a:t>12</a:t>
            </a:r>
            <a:r>
              <a:rPr lang="en-GB" b="0" baseline="30000" dirty="0">
                <a:solidFill>
                  <a:srgbClr val="B5892D"/>
                </a:solidFill>
                <a:latin typeface="+mn-lt"/>
              </a:rPr>
              <a:t>th</a:t>
            </a:r>
            <a:r>
              <a:rPr lang="en-GB" b="0" dirty="0">
                <a:solidFill>
                  <a:srgbClr val="B5892D"/>
                </a:solidFill>
                <a:latin typeface="+mn-lt"/>
              </a:rPr>
              <a:t> of February 2019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90DDFE-697F-4462-BD4C-18C5E4A438AF}"/>
              </a:ext>
            </a:extLst>
          </p:cNvPr>
          <p:cNvSpPr txBox="1"/>
          <p:nvPr/>
        </p:nvSpPr>
        <p:spPr>
          <a:xfrm>
            <a:off x="3347863" y="4797152"/>
            <a:ext cx="5778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srgbClr val="1C3046"/>
                </a:solidFill>
              </a:rPr>
              <a:t>Dissemination level</a:t>
            </a:r>
            <a:r>
              <a:rPr lang="en-GB" sz="1600" dirty="0">
                <a:solidFill>
                  <a:srgbClr val="1C3046"/>
                </a:solidFill>
              </a:rPr>
              <a:t>: Public</a:t>
            </a:r>
          </a:p>
        </p:txBody>
      </p:sp>
    </p:spTree>
    <p:extLst>
      <p:ext uri="{BB962C8B-B14F-4D97-AF65-F5344CB8AC3E}">
        <p14:creationId xmlns:p14="http://schemas.microsoft.com/office/powerpoint/2010/main" val="78017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590A314-C5A1-482F-A235-BA7BF27A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ADAB00-173D-4E5B-8D0C-5B8EF6D7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01497"/>
            <a:ext cx="8640960" cy="751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Access Enabling services: AAI, monitoring, accounting, etc.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F30384-3BED-42C2-80FF-47E16F0A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01B5-B95B-462E-8635-9377F5C68A92}" type="datetime1">
              <a:rPr lang="en-GB" smtClean="0"/>
              <a:t>14/02/2019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BDBFB44-3B0D-4599-ADC0-0814ED00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086" y="258975"/>
            <a:ext cx="5981394" cy="505729"/>
          </a:xfrm>
        </p:spPr>
        <p:txBody>
          <a:bodyPr>
            <a:noAutofit/>
          </a:bodyPr>
          <a:lstStyle/>
          <a:p>
            <a:r>
              <a:rPr lang="en-GB" sz="2600" dirty="0"/>
              <a:t>Integration with Access Enabling Services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FB4F76F-0589-4FF9-9BE7-1AE1459C4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945970"/>
              </p:ext>
            </p:extLst>
          </p:nvPr>
        </p:nvGraphicFramePr>
        <p:xfrm>
          <a:off x="381000" y="1621106"/>
          <a:ext cx="8511479" cy="416143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15858198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74136761"/>
                    </a:ext>
                  </a:extLst>
                </a:gridCol>
                <a:gridCol w="2194305">
                  <a:extLst>
                    <a:ext uri="{9D8B030D-6E8A-4147-A177-3AD203B41FA5}">
                      <a16:colId xmlns:a16="http://schemas.microsoft.com/office/drawing/2014/main" val="1067849339"/>
                    </a:ext>
                  </a:extLst>
                </a:gridCol>
                <a:gridCol w="2964374">
                  <a:extLst>
                    <a:ext uri="{9D8B030D-6E8A-4147-A177-3AD203B41FA5}">
                      <a16:colId xmlns:a16="http://schemas.microsoft.com/office/drawing/2014/main" val="2727917556"/>
                    </a:ext>
                  </a:extLst>
                </a:gridCol>
              </a:tblGrid>
              <a:tr h="730428">
                <a:tc>
                  <a:txBody>
                    <a:bodyPr/>
                    <a:lstStyle/>
                    <a:p>
                      <a:r>
                        <a:rPr lang="en-US" sz="1600" dirty="0"/>
                        <a:t>JIRA ticket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Integration status (done, ongoing, planned, assessment)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Comments and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634574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r>
                        <a:rPr lang="en-US" dirty="0">
                          <a:hlinkClick r:id="rId2"/>
                        </a:rPr>
                        <a:t>https://jira.eosc-hub.eu/browse/EOSCWP10-33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706877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323783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177151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051085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8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18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590A314-C5A1-482F-A235-BA7BF27A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ADAB00-173D-4E5B-8D0C-5B8EF6D7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01497"/>
            <a:ext cx="8640960" cy="751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Common services: EGI </a:t>
            </a:r>
            <a:r>
              <a:rPr lang="en-GB" sz="2400" i="1" dirty="0" err="1"/>
              <a:t>FedCloud</a:t>
            </a:r>
            <a:r>
              <a:rPr lang="en-GB" sz="2400" i="1" dirty="0"/>
              <a:t>, EUDAT B2FIND, INDIGO PaaS. etc.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F30384-3BED-42C2-80FF-47E16F0A1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01B5-B95B-462E-8635-9377F5C68A92}" type="datetime1">
              <a:rPr lang="en-GB" smtClean="0"/>
              <a:t>14/02/2019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BDBFB44-3B0D-4599-ADC0-0814ED00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1086" y="258975"/>
            <a:ext cx="5981394" cy="505729"/>
          </a:xfrm>
        </p:spPr>
        <p:txBody>
          <a:bodyPr>
            <a:noAutofit/>
          </a:bodyPr>
          <a:lstStyle/>
          <a:p>
            <a:r>
              <a:rPr lang="en-GB" sz="2600" dirty="0"/>
              <a:t>Integration with Common Services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10ECF8C-0D87-44DC-9943-01E34E6CB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50690"/>
              </p:ext>
            </p:extLst>
          </p:nvPr>
        </p:nvGraphicFramePr>
        <p:xfrm>
          <a:off x="381000" y="1621106"/>
          <a:ext cx="8511479" cy="452079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15858198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74136761"/>
                    </a:ext>
                  </a:extLst>
                </a:gridCol>
                <a:gridCol w="2194305">
                  <a:extLst>
                    <a:ext uri="{9D8B030D-6E8A-4147-A177-3AD203B41FA5}">
                      <a16:colId xmlns:a16="http://schemas.microsoft.com/office/drawing/2014/main" val="1067849339"/>
                    </a:ext>
                  </a:extLst>
                </a:gridCol>
                <a:gridCol w="2964374">
                  <a:extLst>
                    <a:ext uri="{9D8B030D-6E8A-4147-A177-3AD203B41FA5}">
                      <a16:colId xmlns:a16="http://schemas.microsoft.com/office/drawing/2014/main" val="2727917556"/>
                    </a:ext>
                  </a:extLst>
                </a:gridCol>
              </a:tblGrid>
              <a:tr h="730428">
                <a:tc>
                  <a:txBody>
                    <a:bodyPr/>
                    <a:lstStyle/>
                    <a:p>
                      <a:r>
                        <a:rPr lang="en-US" sz="1600" dirty="0"/>
                        <a:t>JIRA ticket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Integration status (done, ongoing, planned, assessment)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Comments and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634574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r>
                        <a:rPr lang="en-US" dirty="0">
                          <a:hlinkClick r:id="rId2"/>
                        </a:rPr>
                        <a:t>https://jira.eosc-hub.eu/browse/EOSCWP10-29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DIRAC4EGI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Cloud submission tests were successful, to be released in prod by end of February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706877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r>
                        <a:rPr lang="en-US" dirty="0">
                          <a:hlinkClick r:id="rId3"/>
                        </a:rPr>
                        <a:t>https://jira.eosc-hub.eu/browse/EOSCWP10-31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West-Life Virtual Folder VM +</a:t>
                      </a:r>
                    </a:p>
                    <a:p>
                      <a:r>
                        <a:rPr lang="en-US" dirty="0"/>
                        <a:t>B2DROP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Discussions/concerns about future support of Virtual Folders.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323783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https://jira.eosc-hub.eu/browse/EOSCWP10-32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West-Life Virtual Folder VM +</a:t>
                      </a:r>
                    </a:p>
                    <a:p>
                      <a:r>
                        <a:rPr lang="en-US" dirty="0" err="1"/>
                        <a:t>Onedata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PR for </a:t>
                      </a:r>
                      <a:r>
                        <a:rPr lang="en-US" dirty="0" err="1"/>
                        <a:t>Onedata</a:t>
                      </a:r>
                      <a:r>
                        <a:rPr lang="en-US" dirty="0"/>
                        <a:t> support is waiting: </a:t>
                      </a:r>
                      <a:r>
                        <a:rPr lang="en-US" dirty="0">
                          <a:hlinkClick r:id="rId5"/>
                        </a:rPr>
                        <a:t>https://github.com/h2020-westlife-eu/virtualfolder/pull/84</a:t>
                      </a:r>
                      <a:r>
                        <a:rPr lang="en-US" dirty="0"/>
                        <a:t> </a:t>
                      </a:r>
                    </a:p>
                    <a:p>
                      <a:r>
                        <a:rPr lang="en-US" dirty="0"/>
                        <a:t>Status uncertain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177151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https://jira.eosc-hub.eu/browse/EOSCWP10-30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West-Life </a:t>
                      </a:r>
                      <a:r>
                        <a:rPr lang="en-US" dirty="0" err="1"/>
                        <a:t>Virutal</a:t>
                      </a:r>
                      <a:r>
                        <a:rPr lang="en-US" dirty="0"/>
                        <a:t> Folder VM + EGI </a:t>
                      </a:r>
                      <a:r>
                        <a:rPr lang="en-US" dirty="0" err="1"/>
                        <a:t>FedCloud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Assessing support of Virtual Folders.</a:t>
                      </a:r>
                    </a:p>
                    <a:p>
                      <a:r>
                        <a:rPr lang="en-US" dirty="0"/>
                        <a:t>Hardware requirements where collected, need to look for providers.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051085"/>
                  </a:ext>
                </a:extLst>
              </a:tr>
              <a:tr h="6574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84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45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B279A2-7A0A-4E6A-B827-6EEC8F32C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BB1B0-3157-4522-8224-80C836E34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DIRAC was integrated with relevant portals for grid jobs, and cloud usage is being finalized</a:t>
            </a:r>
          </a:p>
          <a:p>
            <a:r>
              <a:rPr lang="en-US" dirty="0"/>
              <a:t>Virtual Folder integration with B2DROP was finalized</a:t>
            </a:r>
          </a:p>
          <a:p>
            <a:r>
              <a:rPr lang="en-US" dirty="0"/>
              <a:t>Virtual Folder PR for </a:t>
            </a:r>
            <a:r>
              <a:rPr lang="en-US" dirty="0" err="1"/>
              <a:t>Onedata</a:t>
            </a:r>
            <a:r>
              <a:rPr lang="en-US" dirty="0"/>
              <a:t> integration is pending</a:t>
            </a:r>
          </a:p>
          <a:p>
            <a:pPr lvl="1"/>
            <a:r>
              <a:rPr lang="en-US" dirty="0"/>
              <a:t>Status unclear (compatibility among versions and potential move to WebDAV)</a:t>
            </a:r>
          </a:p>
          <a:p>
            <a:r>
              <a:rPr lang="en-US" dirty="0"/>
              <a:t>Virtual Folder support is unclear</a:t>
            </a:r>
          </a:p>
          <a:p>
            <a:pPr lvl="1"/>
            <a:r>
              <a:rPr lang="en-US" dirty="0"/>
              <a:t>EOSC Life may support it</a:t>
            </a:r>
          </a:p>
          <a:p>
            <a:r>
              <a:rPr lang="en-US" dirty="0"/>
              <a:t>Need for resources providers willing to host the VM</a:t>
            </a:r>
          </a:p>
          <a:p>
            <a:pPr lvl="1"/>
            <a:r>
              <a:rPr lang="en-US" dirty="0"/>
              <a:t>What to do if Virtual Folder code isn’t supported anymore?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D9D43-5948-44D3-B11E-EB41A0E3B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14/02/2019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C229D54-4715-4591-B866-54CCBAD4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Status, main achievements and issues</a:t>
            </a:r>
          </a:p>
        </p:txBody>
      </p:sp>
    </p:spTree>
    <p:extLst>
      <p:ext uri="{BB962C8B-B14F-4D97-AF65-F5344CB8AC3E}">
        <p14:creationId xmlns:p14="http://schemas.microsoft.com/office/powerpoint/2010/main" val="955334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0812EE-7CA8-4DC3-9A44-8CD2824E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83AB1-0D31-4ABD-9650-AB7941EE4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Dirac submission to EOSC cloud resources to be deployed as a production service</a:t>
            </a:r>
          </a:p>
          <a:p>
            <a:r>
              <a:rPr lang="en-US" dirty="0"/>
              <a:t>Clarify status of support of Virtual Folder code</a:t>
            </a:r>
          </a:p>
          <a:p>
            <a:r>
              <a:rPr lang="en-US" dirty="0"/>
              <a:t>Finalize integration with </a:t>
            </a:r>
            <a:r>
              <a:rPr lang="en-US" dirty="0" err="1"/>
              <a:t>Onedata</a:t>
            </a:r>
            <a:endParaRPr lang="en-US" dirty="0"/>
          </a:p>
          <a:p>
            <a:r>
              <a:rPr lang="en-US" dirty="0"/>
              <a:t>Find a provider willing to support the VM</a:t>
            </a:r>
          </a:p>
          <a:p>
            <a:r>
              <a:rPr lang="en-US" dirty="0"/>
              <a:t>Agree on the VM operation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30A59-7863-4301-87D6-BBE032AAA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ABD0-EC19-4A83-89AE-D84C2568D126}" type="datetime1">
              <a:rPr lang="en-GB" smtClean="0"/>
              <a:pPr/>
              <a:t>14/02/2019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5122D4-2340-4582-B4D7-D5A34B0D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26661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2188641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350" b="1" dirty="0">
            <a:solidFill>
              <a:srgbClr val="1C3046"/>
            </a:solidFill>
            <a:ea typeface="Source Sans Pro" charset="0"/>
            <a:cs typeface="Source Sans Pro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OSC_HUB_Standard_ppt_template_v0.9" id="{4009D353-0370-4D60-A762-4B384E06522B}" vid="{91D004C2-FC98-4A5C-AEFD-A0BEC290740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EOSC_HUB_Standard_ppt_template_v0.9</Template>
  <TotalTime>67</TotalTime>
  <Words>354</Words>
  <Application>Microsoft Macintosh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Source Sans Pro</vt:lpstr>
      <vt:lpstr>Wingdings</vt:lpstr>
      <vt:lpstr>slide_base</vt:lpstr>
      <vt:lpstr>PowerPoint Presentation</vt:lpstr>
      <vt:lpstr>Integration with Access Enabling Services</vt:lpstr>
      <vt:lpstr>Integration with Common Services</vt:lpstr>
      <vt:lpstr>Status, main achievements and issues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</dc:creator>
  <cp:lastModifiedBy>Baptiste Grenier</cp:lastModifiedBy>
  <cp:revision>15</cp:revision>
  <dcterms:created xsi:type="dcterms:W3CDTF">2018-10-30T08:38:48Z</dcterms:created>
  <dcterms:modified xsi:type="dcterms:W3CDTF">2019-02-14T09:03:25Z</dcterms:modified>
</cp:coreProperties>
</file>