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36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presentation.xml" ContentType="application/vnd.openxmlformats-officedocument.presentationml.presentation.main+xml"/>
  <Override PartName="/ppt/slideMasters/slideMaster3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21.png" ContentType="image/png"/>
  <Override PartName="/ppt/media/image20.png" ContentType="image/png"/>
  <Override PartName="/ppt/media/image18.png" ContentType="image/png"/>
  <Override PartName="/ppt/media/image16.png" ContentType="image/png"/>
  <Override PartName="/ppt/media/image15.png" ContentType="image/png"/>
  <Override PartName="/ppt/media/image14.png" ContentType="image/png"/>
  <Override PartName="/ppt/media/image13.png" ContentType="image/png"/>
  <Override PartName="/ppt/media/image19.png" ContentType="image/png"/>
  <Override PartName="/ppt/media/image12.jpeg" ContentType="image/jpeg"/>
  <Override PartName="/ppt/media/image4.png" ContentType="image/png"/>
  <Override PartName="/ppt/media/image22.png" ContentType="image/png"/>
  <Override PartName="/ppt/media/image2.png" ContentType="image/png"/>
  <Override PartName="/ppt/media/image3.png" ContentType="image/png"/>
  <Override PartName="/ppt/media/image11.png" ContentType="image/png"/>
  <Override PartName="/ppt/media/image1.jpeg" ContentType="image/jpeg"/>
  <Override PartName="/ppt/media/image6.png" ContentType="image/png"/>
  <Override PartName="/ppt/media/image5.png" ContentType="image/png"/>
  <Override PartName="/ppt/media/image7.png" ContentType="image/png"/>
  <Override PartName="/ppt/media/image17.png" ContentType="image/png"/>
  <Override PartName="/ppt/media/image8.jpeg" ContentType="image/jpeg"/>
  <Override PartName="/ppt/media/image10.png" ContentType="image/png"/>
  <Override PartName="/ppt/media/image9.png" ContentType="image/png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7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8.png"/><Relationship Id="rId3" Type="http://schemas.openxmlformats.org/officeDocument/2006/relationships/image" Target="../media/image19.png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2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43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5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86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0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31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32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slideLayout" Target="../slideLayouts/slideLayout1.xml"/><Relationship Id="rId8" Type="http://schemas.openxmlformats.org/officeDocument/2006/relationships/slideLayout" Target="../slideLayouts/slideLayout2.xml"/><Relationship Id="rId9" Type="http://schemas.openxmlformats.org/officeDocument/2006/relationships/slideLayout" Target="../slideLayouts/slideLayout3.xml"/><Relationship Id="rId10" Type="http://schemas.openxmlformats.org/officeDocument/2006/relationships/slideLayout" Target="../slideLayouts/slideLayout4.xml"/><Relationship Id="rId11" Type="http://schemas.openxmlformats.org/officeDocument/2006/relationships/slideLayout" Target="../slideLayouts/slideLayout5.xml"/><Relationship Id="rId12" Type="http://schemas.openxmlformats.org/officeDocument/2006/relationships/slideLayout" Target="../slideLayouts/slideLayout6.xml"/><Relationship Id="rId13" Type="http://schemas.openxmlformats.org/officeDocument/2006/relationships/slideLayout" Target="../slideLayouts/slideLayout7.xml"/><Relationship Id="rId14" Type="http://schemas.openxmlformats.org/officeDocument/2006/relationships/slideLayout" Target="../slideLayouts/slideLayout8.xml"/><Relationship Id="rId15" Type="http://schemas.openxmlformats.org/officeDocument/2006/relationships/slideLayout" Target="../slideLayouts/slideLayout9.xml"/><Relationship Id="rId16" Type="http://schemas.openxmlformats.org/officeDocument/2006/relationships/slideLayout" Target="../slideLayouts/slideLayout10.xml"/><Relationship Id="rId17" Type="http://schemas.openxmlformats.org/officeDocument/2006/relationships/slideLayout" Target="../slideLayouts/slideLayout11.xml"/><Relationship Id="rId18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8.jpeg"/><Relationship Id="rId3" Type="http://schemas.openxmlformats.org/officeDocument/2006/relationships/image" Target="../media/image9.png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Relationship Id="rId9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12.jpeg"/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6" Type="http://schemas.openxmlformats.org/officeDocument/2006/relationships/image" Target="../media/image16.png"/><Relationship Id="rId7" Type="http://schemas.openxmlformats.org/officeDocument/2006/relationships/image" Target="../media/image17.png"/><Relationship Id="rId8" Type="http://schemas.openxmlformats.org/officeDocument/2006/relationships/slideLayout" Target="../slideLayouts/slideLayout25.xml"/><Relationship Id="rId9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29.xml"/><Relationship Id="rId13" Type="http://schemas.openxmlformats.org/officeDocument/2006/relationships/slideLayout" Target="../slideLayouts/slideLayout30.xml"/><Relationship Id="rId14" Type="http://schemas.openxmlformats.org/officeDocument/2006/relationships/slideLayout" Target="../slideLayouts/slideLayout31.xml"/><Relationship Id="rId15" Type="http://schemas.openxmlformats.org/officeDocument/2006/relationships/slideLayout" Target="../slideLayouts/slideLayout32.xml"/><Relationship Id="rId16" Type="http://schemas.openxmlformats.org/officeDocument/2006/relationships/slideLayout" Target="../slideLayouts/slideLayout33.xml"/><Relationship Id="rId17" Type="http://schemas.openxmlformats.org/officeDocument/2006/relationships/slideLayout" Target="../slideLayouts/slideLayout34.xml"/><Relationship Id="rId18" Type="http://schemas.openxmlformats.org/officeDocument/2006/relationships/slideLayout" Target="../slideLayouts/slideLayout35.xml"/><Relationship Id="rId19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1726560" y="4833000"/>
            <a:ext cx="1416960" cy="36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1c3046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eosc-hub.eu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" name="Immagine 7" descr=""/>
          <p:cNvPicPr/>
          <p:nvPr/>
        </p:nvPicPr>
        <p:blipFill>
          <a:blip r:embed="rId3"/>
          <a:stretch/>
        </p:blipFill>
        <p:spPr>
          <a:xfrm>
            <a:off x="1291320" y="4705920"/>
            <a:ext cx="588960" cy="578160"/>
          </a:xfrm>
          <a:prstGeom prst="rect">
            <a:avLst/>
          </a:prstGeom>
          <a:ln>
            <a:noFill/>
          </a:ln>
        </p:spPr>
      </p:pic>
      <p:pic>
        <p:nvPicPr>
          <p:cNvPr id="2" name="Immagine 8" descr=""/>
          <p:cNvPicPr/>
          <p:nvPr/>
        </p:nvPicPr>
        <p:blipFill>
          <a:blip r:embed="rId4"/>
          <a:stretch/>
        </p:blipFill>
        <p:spPr>
          <a:xfrm>
            <a:off x="1259640" y="5097600"/>
            <a:ext cx="644040" cy="632520"/>
          </a:xfrm>
          <a:prstGeom prst="rect">
            <a:avLst/>
          </a:prstGeom>
          <a:ln>
            <a:noFill/>
          </a:ln>
        </p:spPr>
      </p:pic>
      <p:sp>
        <p:nvSpPr>
          <p:cNvPr id="3" name="CustomShape 2"/>
          <p:cNvSpPr/>
          <p:nvPr/>
        </p:nvSpPr>
        <p:spPr>
          <a:xfrm>
            <a:off x="1712160" y="5228640"/>
            <a:ext cx="1624320" cy="36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1c3046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@EOSC_eu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CustomShape 3"/>
          <p:cNvSpPr/>
          <p:nvPr/>
        </p:nvSpPr>
        <p:spPr>
          <a:xfrm>
            <a:off x="755640" y="6381360"/>
            <a:ext cx="8280360" cy="215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830" spc="-1" strike="noStrike">
                <a:solidFill>
                  <a:srgbClr val="515151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EOSC-hub receives funding from the European Union’s Horizon 2020 research and innovation programme under grant agreement No. 777536.</a:t>
            </a:r>
            <a:endParaRPr b="0" lang="en-US" sz="83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5" name="Immagine 12" descr=""/>
          <p:cNvPicPr/>
          <p:nvPr/>
        </p:nvPicPr>
        <p:blipFill>
          <a:blip r:embed="rId5"/>
          <a:stretch/>
        </p:blipFill>
        <p:spPr>
          <a:xfrm>
            <a:off x="179640" y="6381360"/>
            <a:ext cx="421560" cy="281160"/>
          </a:xfrm>
          <a:prstGeom prst="rect">
            <a:avLst/>
          </a:prstGeom>
          <a:ln>
            <a:noFill/>
          </a:ln>
        </p:spPr>
      </p:pic>
      <p:sp>
        <p:nvSpPr>
          <p:cNvPr id="6" name="Line 4"/>
          <p:cNvSpPr/>
          <p:nvPr/>
        </p:nvSpPr>
        <p:spPr>
          <a:xfrm>
            <a:off x="1403640" y="4653000"/>
            <a:ext cx="1872000" cy="360"/>
          </a:xfrm>
          <a:prstGeom prst="line">
            <a:avLst/>
          </a:prstGeom>
          <a:ln>
            <a:solidFill>
              <a:srgbClr val="1c3046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pic>
        <p:nvPicPr>
          <p:cNvPr id="7" name="Immagine 4" descr=""/>
          <p:cNvPicPr/>
          <p:nvPr/>
        </p:nvPicPr>
        <p:blipFill>
          <a:blip r:embed="rId6"/>
          <a:stretch/>
        </p:blipFill>
        <p:spPr>
          <a:xfrm>
            <a:off x="1281960" y="1247400"/>
            <a:ext cx="4915440" cy="1223280"/>
          </a:xfrm>
          <a:prstGeom prst="rect">
            <a:avLst/>
          </a:prstGeom>
          <a:ln>
            <a:noFill/>
          </a:ln>
        </p:spPr>
      </p:pic>
      <p:sp>
        <p:nvSpPr>
          <p:cNvPr id="8" name="PlaceHolder 5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7"/>
    <p:sldLayoutId id="2147483650" r:id="rId8"/>
    <p:sldLayoutId id="2147483651" r:id="rId9"/>
    <p:sldLayoutId id="2147483652" r:id="rId10"/>
    <p:sldLayoutId id="2147483653" r:id="rId11"/>
    <p:sldLayoutId id="2147483654" r:id="rId12"/>
    <p:sldLayoutId id="2147483655" r:id="rId13"/>
    <p:sldLayoutId id="2147483656" r:id="rId14"/>
    <p:sldLayoutId id="2147483657" r:id="rId15"/>
    <p:sldLayoutId id="2147483658" r:id="rId16"/>
    <p:sldLayoutId id="2147483659" r:id="rId17"/>
    <p:sldLayoutId id="2147483660" r:id="rId18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Line 1"/>
          <p:cNvSpPr/>
          <p:nvPr/>
        </p:nvSpPr>
        <p:spPr>
          <a:xfrm flipH="1" flipV="1">
            <a:off x="251280" y="6375960"/>
            <a:ext cx="8641080" cy="5040"/>
          </a:xfrm>
          <a:prstGeom prst="line">
            <a:avLst/>
          </a:prstGeom>
          <a:ln w="12600">
            <a:solidFill>
              <a:srgbClr val="1d2f45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5" name="CustomShape 2"/>
          <p:cNvSpPr/>
          <p:nvPr/>
        </p:nvSpPr>
        <p:spPr>
          <a:xfrm>
            <a:off x="8449920" y="6381360"/>
            <a:ext cx="441720" cy="292320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6" name="CustomShape 3"/>
          <p:cNvSpPr/>
          <p:nvPr/>
        </p:nvSpPr>
        <p:spPr>
          <a:xfrm>
            <a:off x="5035680" y="0"/>
            <a:ext cx="1302840" cy="55800"/>
          </a:xfrm>
          <a:prstGeom prst="rect">
            <a:avLst/>
          </a:prstGeom>
          <a:solidFill>
            <a:srgbClr val="1c3046"/>
          </a:solidFill>
          <a:ln>
            <a:noFill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7" name="CustomShape 4"/>
          <p:cNvSpPr/>
          <p:nvPr/>
        </p:nvSpPr>
        <p:spPr>
          <a:xfrm>
            <a:off x="7878600" y="-2520"/>
            <a:ext cx="1142280" cy="45000"/>
          </a:xfrm>
          <a:prstGeom prst="rect">
            <a:avLst/>
          </a:prstGeom>
          <a:solidFill>
            <a:srgbClr val="75a5d8"/>
          </a:solidFill>
          <a:ln>
            <a:noFill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8" name="CustomShape 5"/>
          <p:cNvSpPr/>
          <p:nvPr/>
        </p:nvSpPr>
        <p:spPr>
          <a:xfrm>
            <a:off x="6381360" y="0"/>
            <a:ext cx="1600560" cy="50760"/>
          </a:xfrm>
          <a:prstGeom prst="rect">
            <a:avLst/>
          </a:prstGeom>
          <a:solidFill>
            <a:srgbClr val="b5892d"/>
          </a:solidFill>
          <a:ln>
            <a:noFill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9" name="CustomShape 6"/>
          <p:cNvSpPr/>
          <p:nvPr/>
        </p:nvSpPr>
        <p:spPr>
          <a:xfrm>
            <a:off x="0" y="0"/>
            <a:ext cx="642960" cy="50760"/>
          </a:xfrm>
          <a:prstGeom prst="rect">
            <a:avLst/>
          </a:prstGeom>
          <a:solidFill>
            <a:srgbClr val="b5892d"/>
          </a:solidFill>
          <a:ln>
            <a:noFill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pic>
        <p:nvPicPr>
          <p:cNvPr id="50" name="Immagine 1" descr=""/>
          <p:cNvPicPr/>
          <p:nvPr/>
        </p:nvPicPr>
        <p:blipFill>
          <a:blip r:embed="rId3"/>
          <a:stretch/>
        </p:blipFill>
        <p:spPr>
          <a:xfrm>
            <a:off x="0" y="6813720"/>
            <a:ext cx="9143280" cy="43560"/>
          </a:xfrm>
          <a:prstGeom prst="rect">
            <a:avLst/>
          </a:prstGeom>
          <a:ln>
            <a:noFill/>
          </a:ln>
        </p:spPr>
      </p:pic>
      <p:sp>
        <p:nvSpPr>
          <p:cNvPr id="51" name="PlaceHolder 7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8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3056040" y="5300640"/>
            <a:ext cx="1511280" cy="394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r">
              <a:lnSpc>
                <a:spcPct val="100000"/>
              </a:lnSpc>
            </a:pPr>
            <a:r>
              <a:rPr b="0" lang="en-US" sz="2000" spc="-1" strike="noStrike">
                <a:solidFill>
                  <a:srgbClr val="1d2f45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eosc-hub.eu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8" name="Immagine 6" descr=""/>
          <p:cNvPicPr/>
          <p:nvPr/>
        </p:nvPicPr>
        <p:blipFill>
          <a:blip r:embed="rId3"/>
          <a:stretch/>
        </p:blipFill>
        <p:spPr>
          <a:xfrm>
            <a:off x="2703600" y="5211000"/>
            <a:ext cx="588960" cy="578160"/>
          </a:xfrm>
          <a:prstGeom prst="rect">
            <a:avLst/>
          </a:prstGeom>
          <a:ln>
            <a:noFill/>
          </a:ln>
        </p:spPr>
      </p:pic>
      <p:pic>
        <p:nvPicPr>
          <p:cNvPr id="89" name="Immagine 7" descr=""/>
          <p:cNvPicPr/>
          <p:nvPr/>
        </p:nvPicPr>
        <p:blipFill>
          <a:blip r:embed="rId4"/>
          <a:stretch/>
        </p:blipFill>
        <p:spPr>
          <a:xfrm>
            <a:off x="4496040" y="5184000"/>
            <a:ext cx="644040" cy="632520"/>
          </a:xfrm>
          <a:prstGeom prst="rect">
            <a:avLst/>
          </a:prstGeom>
          <a:ln>
            <a:noFill/>
          </a:ln>
        </p:spPr>
      </p:pic>
      <p:sp>
        <p:nvSpPr>
          <p:cNvPr id="90" name="CustomShape 2"/>
          <p:cNvSpPr/>
          <p:nvPr/>
        </p:nvSpPr>
        <p:spPr>
          <a:xfrm>
            <a:off x="4928400" y="5300640"/>
            <a:ext cx="1511280" cy="394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1d2f45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@EOSC_eu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91" name="Immagine 1" descr=""/>
          <p:cNvPicPr/>
          <p:nvPr/>
        </p:nvPicPr>
        <p:blipFill>
          <a:blip r:embed="rId5"/>
          <a:stretch/>
        </p:blipFill>
        <p:spPr>
          <a:xfrm>
            <a:off x="3679560" y="2727360"/>
            <a:ext cx="1784160" cy="2230560"/>
          </a:xfrm>
          <a:prstGeom prst="rect">
            <a:avLst/>
          </a:prstGeom>
          <a:ln>
            <a:noFill/>
          </a:ln>
        </p:spPr>
      </p:pic>
      <p:sp>
        <p:nvSpPr>
          <p:cNvPr id="92" name="CustomShape 3"/>
          <p:cNvSpPr/>
          <p:nvPr/>
        </p:nvSpPr>
        <p:spPr>
          <a:xfrm>
            <a:off x="899640" y="1326960"/>
            <a:ext cx="3095640" cy="943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2800" spc="-1" strike="noStrike">
                <a:solidFill>
                  <a:srgbClr val="1d2f45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Thank you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2800" spc="-1" strike="noStrike">
                <a:solidFill>
                  <a:srgbClr val="1d2f45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for your attention! 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CustomShape 4"/>
          <p:cNvSpPr/>
          <p:nvPr/>
        </p:nvSpPr>
        <p:spPr>
          <a:xfrm>
            <a:off x="899640" y="2541960"/>
            <a:ext cx="2915640" cy="295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i="1" lang="en-US" sz="1350" spc="-1" strike="noStrike">
                <a:solidFill>
                  <a:srgbClr val="515151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Questions?</a:t>
            </a:r>
            <a:endParaRPr b="0" lang="en-US" sz="135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Line 5"/>
          <p:cNvSpPr/>
          <p:nvPr/>
        </p:nvSpPr>
        <p:spPr>
          <a:xfrm>
            <a:off x="971280" y="2350440"/>
            <a:ext cx="1584360" cy="360"/>
          </a:xfrm>
          <a:prstGeom prst="line">
            <a:avLst/>
          </a:prstGeom>
          <a:ln>
            <a:solidFill>
              <a:srgbClr val="1d2f45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pic>
        <p:nvPicPr>
          <p:cNvPr id="95" name="Picture 2" descr=""/>
          <p:cNvPicPr/>
          <p:nvPr/>
        </p:nvPicPr>
        <p:blipFill>
          <a:blip r:embed="rId6"/>
          <a:stretch/>
        </p:blipFill>
        <p:spPr>
          <a:xfrm>
            <a:off x="719280" y="6271560"/>
            <a:ext cx="842040" cy="293760"/>
          </a:xfrm>
          <a:prstGeom prst="rect">
            <a:avLst/>
          </a:prstGeom>
          <a:ln>
            <a:noFill/>
          </a:ln>
        </p:spPr>
      </p:pic>
      <p:pic>
        <p:nvPicPr>
          <p:cNvPr id="96" name="Picture 3" descr=""/>
          <p:cNvPicPr/>
          <p:nvPr/>
        </p:nvPicPr>
        <p:blipFill>
          <a:blip r:embed="rId7"/>
          <a:stretch/>
        </p:blipFill>
        <p:spPr>
          <a:xfrm>
            <a:off x="1632600" y="6349320"/>
            <a:ext cx="6791400" cy="216000"/>
          </a:xfrm>
          <a:prstGeom prst="rect">
            <a:avLst/>
          </a:prstGeom>
          <a:ln>
            <a:noFill/>
          </a:ln>
        </p:spPr>
      </p:pic>
      <p:sp>
        <p:nvSpPr>
          <p:cNvPr id="97" name="PlaceHolder 6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8" name="PlaceHolder 7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  <p:sldLayoutId id="2147483682" r:id="rId15"/>
    <p:sldLayoutId id="2147483683" r:id="rId16"/>
    <p:sldLayoutId id="2147483684" r:id="rId17"/>
    <p:sldLayoutId id="2147483685" r:id="rId18"/>
    <p:sldLayoutId id="2147483686" r:id="rId19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20.pn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21.png"/><Relationship Id="rId2" Type="http://schemas.openxmlformats.org/officeDocument/2006/relationships/image" Target="../media/image22.png"/><Relationship Id="rId3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CustomShape 1"/>
          <p:cNvSpPr/>
          <p:nvPr/>
        </p:nvSpPr>
        <p:spPr>
          <a:xfrm>
            <a:off x="1259640" y="3039120"/>
            <a:ext cx="5472000" cy="57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i="1" lang="en-US" sz="3600" spc="-1" strike="noStrike">
                <a:solidFill>
                  <a:srgbClr val="1c3046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OPENCoastS </a:t>
            </a:r>
            <a:r>
              <a:rPr b="1" lang="en-US" sz="3600" spc="-1" strike="noStrike">
                <a:solidFill>
                  <a:srgbClr val="1c3046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report</a:t>
            </a:r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4" name="CustomShape 2"/>
          <p:cNvSpPr/>
          <p:nvPr/>
        </p:nvSpPr>
        <p:spPr>
          <a:xfrm>
            <a:off x="1259640" y="3717000"/>
            <a:ext cx="5472000" cy="57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b5892d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4</a:t>
            </a:r>
            <a:r>
              <a:rPr b="0" lang="en-US" sz="2800" spc="-1" strike="noStrike" baseline="30000">
                <a:solidFill>
                  <a:srgbClr val="b5892d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th</a:t>
            </a:r>
            <a:r>
              <a:rPr b="0" lang="en-US" sz="2800" spc="-1" strike="noStrike">
                <a:solidFill>
                  <a:srgbClr val="b5892d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 of March 2019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5" name="CustomShape 3"/>
          <p:cNvSpPr/>
          <p:nvPr/>
        </p:nvSpPr>
        <p:spPr>
          <a:xfrm>
            <a:off x="3348000" y="4797000"/>
            <a:ext cx="5778000" cy="33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1c3046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Dissemination level</a:t>
            </a:r>
            <a:r>
              <a:rPr b="0" lang="en-US" sz="1600" spc="-1" strike="noStrike">
                <a:solidFill>
                  <a:srgbClr val="1c3046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: Public</a:t>
            </a:r>
            <a:endParaRPr b="0" lang="en-U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CustomShape 1"/>
          <p:cNvSpPr/>
          <p:nvPr/>
        </p:nvSpPr>
        <p:spPr>
          <a:xfrm>
            <a:off x="6553080" y="6381360"/>
            <a:ext cx="2338560" cy="28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r">
              <a:lnSpc>
                <a:spcPct val="100000"/>
              </a:lnSpc>
            </a:pPr>
            <a:fld id="{87B2E913-CB32-45F7-978A-FF4BB601921B}" type="slidenum">
              <a:rPr b="0" lang="en-US" sz="980" spc="-1" strike="noStrike">
                <a:solidFill>
                  <a:srgbClr val="515151"/>
                </a:solidFill>
                <a:uFill>
                  <a:solidFill>
                    <a:srgbClr val="ffffff"/>
                  </a:solidFill>
                </a:uFill>
                <a:latin typeface="Source Sans Pro"/>
                <a:ea typeface="Source Sans Pro"/>
              </a:rPr>
              <a:t>&lt;number&gt;</a:t>
            </a:fld>
            <a:endParaRPr b="0" lang="en-US" sz="98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7" name="CustomShape 2"/>
          <p:cNvSpPr/>
          <p:nvPr/>
        </p:nvSpPr>
        <p:spPr>
          <a:xfrm>
            <a:off x="251640" y="1001520"/>
            <a:ext cx="8640360" cy="750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i="1" lang="en-US" sz="24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Access Enabling services: AAI, monitoring, accounting, etc.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8" name="CustomShape 3"/>
          <p:cNvSpPr/>
          <p:nvPr/>
        </p:nvSpPr>
        <p:spPr>
          <a:xfrm>
            <a:off x="251640" y="6381360"/>
            <a:ext cx="2133000" cy="28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fld id="{FB1C455A-E364-45AB-A15A-B3C71225F9B8}" type="datetime1">
              <a:rPr b="0" lang="en-US" sz="14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03/04/2019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9" name="CustomShape 4"/>
          <p:cNvSpPr/>
          <p:nvPr/>
        </p:nvSpPr>
        <p:spPr>
          <a:xfrm>
            <a:off x="2910960" y="258840"/>
            <a:ext cx="5980680" cy="505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2600" spc="-1" strike="noStrike">
                <a:solidFill>
                  <a:srgbClr val="1d2f45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Integration with Access Enabling Services</a:t>
            </a:r>
            <a:endParaRPr b="0" lang="en-US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40" name="Table 5"/>
          <p:cNvGraphicFramePr/>
          <p:nvPr/>
        </p:nvGraphicFramePr>
        <p:xfrm>
          <a:off x="380880" y="1621080"/>
          <a:ext cx="8510760" cy="4016880"/>
        </p:xfrm>
        <a:graphic>
          <a:graphicData uri="http://schemas.openxmlformats.org/drawingml/2006/table">
            <a:tbl>
              <a:tblPr/>
              <a:tblGrid>
                <a:gridCol w="1523880"/>
                <a:gridCol w="1828800"/>
                <a:gridCol w="2194200"/>
                <a:gridCol w="2964240"/>
              </a:tblGrid>
              <a:tr h="73008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51515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JIRA ticket ID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25200">
                      <a:solidFill>
                        <a:srgbClr val="1b216e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51515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Service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25200">
                      <a:solidFill>
                        <a:srgbClr val="1b216e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51515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Integration status (done, ongoing, planned, assessment)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25200">
                      <a:solidFill>
                        <a:srgbClr val="1b216e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51515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Comments and Issues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25200">
                      <a:solidFill>
                        <a:srgbClr val="1b216e"/>
                      </a:solidFill>
                    </a:lnB>
                    <a:noFill/>
                  </a:tcPr>
                </a:tc>
              </a:tr>
              <a:tr h="65736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3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EOSCWP10-19 </a:t>
                      </a:r>
                      <a:endParaRPr b="0" lang="en-US" sz="135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solidFill>
                      <a:srgbClr val="1b216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3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EGI Checkin</a:t>
                      </a:r>
                      <a:endParaRPr b="0" lang="en-US" sz="135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solidFill>
                      <a:srgbClr val="1b216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3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done</a:t>
                      </a:r>
                      <a:endParaRPr b="1" lang="en-US" sz="135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solidFill>
                      <a:srgbClr val="1b216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3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Web frontend is already integrated with EGI Checkin, OpenID authentication</a:t>
                      </a:r>
                      <a:endParaRPr b="0" lang="en-US" sz="135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solidFill>
                      <a:srgbClr val="1b216e">
                        <a:alpha val="20000"/>
                      </a:srgbClr>
                    </a:solidFill>
                  </a:tcPr>
                </a:tc>
              </a:tr>
              <a:tr h="65736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3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EOSCWP10-42</a:t>
                      </a:r>
                      <a:endParaRPr b="0" lang="en-US" sz="135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3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Accounting</a:t>
                      </a:r>
                      <a:endParaRPr b="0" lang="en-US" sz="135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3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planned</a:t>
                      </a:r>
                      <a:endParaRPr b="0" lang="en-US" sz="135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3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Compute accounting: TS uses EGI Grid/Fedcloud which already gathers and displays accounting. </a:t>
                      </a:r>
                      <a:endParaRPr b="0" lang="en-US" sz="135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350" spc="-1" strike="noStrike">
                          <a:solidFill>
                            <a:srgbClr val="8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Storage accounting: effort (new probe) depends on whether B2SAFE will be used standalone or the one provided by EUDAT</a:t>
                      </a:r>
                      <a:endParaRPr b="0" lang="en-US" sz="135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noFill/>
                  </a:tcPr>
                </a:tc>
              </a:tr>
              <a:tr h="65736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3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EOSCWP10-43</a:t>
                      </a:r>
                      <a:endParaRPr b="0" lang="en-US" sz="135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solidFill>
                      <a:srgbClr val="1b216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3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Monitoring</a:t>
                      </a:r>
                      <a:endParaRPr b="0" lang="en-US" sz="135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solidFill>
                      <a:srgbClr val="1b216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3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assessment</a:t>
                      </a:r>
                      <a:endParaRPr b="0" lang="en-US" sz="135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solidFill>
                      <a:srgbClr val="1b216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350" spc="-1" strike="noStrike">
                          <a:solidFill>
                            <a:srgbClr val="8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Being assessed, not currently a priority</a:t>
                      </a:r>
                      <a:endParaRPr b="0" lang="en-US" sz="1350" spc="-1" strike="noStrike">
                        <a:solidFill>
                          <a:srgbClr val="8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solidFill>
                      <a:srgbClr val="1b216e">
                        <a:alpha val="20000"/>
                      </a:srgbClr>
                    </a:solidFill>
                  </a:tcPr>
                </a:tc>
              </a:tr>
              <a:tr h="65736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3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EOSCWP10-26</a:t>
                      </a:r>
                      <a:endParaRPr b="0" lang="en-US" sz="135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3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MasterPortal</a:t>
                      </a:r>
                      <a:endParaRPr b="0" lang="en-US" sz="135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3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planned</a:t>
                      </a:r>
                      <a:endParaRPr b="0" lang="en-US" sz="135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3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Next step is testing OpenID token translation to X509 for Grid submission (currently done with robot certificate)</a:t>
                      </a:r>
                      <a:endParaRPr b="0" lang="en-US" sz="135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350" spc="-1" strike="noStrike">
                          <a:solidFill>
                            <a:srgbClr val="8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No progress</a:t>
                      </a:r>
                      <a:endParaRPr b="0" lang="en-US" sz="135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noFill/>
                  </a:tcPr>
                </a:tc>
              </a:tr>
              <a:tr h="657720">
                <a:tc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solidFill>
                      <a:srgbClr val="1b216e">
                        <a:alpha val="20000"/>
                      </a:srgbClr>
                    </a:solidFill>
                  </a:tcPr>
                </a:tc>
                <a:tc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solidFill>
                      <a:srgbClr val="1b216e">
                        <a:alpha val="20000"/>
                      </a:srgbClr>
                    </a:solidFill>
                  </a:tcPr>
                </a:tc>
                <a:tc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solidFill>
                      <a:srgbClr val="1b216e">
                        <a:alpha val="20000"/>
                      </a:srgbClr>
                    </a:solidFill>
                  </a:tcPr>
                </a:tc>
                <a:tc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solidFill>
                      <a:srgbClr val="1b216e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ustomShape 1"/>
          <p:cNvSpPr/>
          <p:nvPr/>
        </p:nvSpPr>
        <p:spPr>
          <a:xfrm>
            <a:off x="6553080" y="6381360"/>
            <a:ext cx="2338560" cy="28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r">
              <a:lnSpc>
                <a:spcPct val="100000"/>
              </a:lnSpc>
            </a:pPr>
            <a:fld id="{2BC158CC-AF4D-4DF7-A28D-677E4FD5AB9A}" type="slidenum">
              <a:rPr b="0" lang="en-US" sz="980" spc="-1" strike="noStrike">
                <a:solidFill>
                  <a:srgbClr val="515151"/>
                </a:solidFill>
                <a:uFill>
                  <a:solidFill>
                    <a:srgbClr val="ffffff"/>
                  </a:solidFill>
                </a:uFill>
                <a:latin typeface="Source Sans Pro"/>
                <a:ea typeface="Source Sans Pro"/>
              </a:rPr>
              <a:t>&lt;number&gt;</a:t>
            </a:fld>
            <a:endParaRPr b="0" lang="en-US" sz="98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2" name="CustomShape 2"/>
          <p:cNvSpPr/>
          <p:nvPr/>
        </p:nvSpPr>
        <p:spPr>
          <a:xfrm>
            <a:off x="251640" y="1001520"/>
            <a:ext cx="8640360" cy="750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i="1" lang="en-US" sz="24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Common services: EGI FedCloud, EUDAT B2FIND, INDIGO PaaS. etc.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3" name="CustomShape 3"/>
          <p:cNvSpPr/>
          <p:nvPr/>
        </p:nvSpPr>
        <p:spPr>
          <a:xfrm>
            <a:off x="251640" y="6381360"/>
            <a:ext cx="2133000" cy="28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fld id="{33153BE7-D67B-4960-9F47-F69404094D79}" type="datetime1">
              <a:rPr b="0" lang="en-US" sz="14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03/04/2019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4" name="CustomShape 4"/>
          <p:cNvSpPr/>
          <p:nvPr/>
        </p:nvSpPr>
        <p:spPr>
          <a:xfrm>
            <a:off x="2910960" y="258840"/>
            <a:ext cx="5980680" cy="505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2600" spc="-1" strike="noStrike">
                <a:solidFill>
                  <a:srgbClr val="1d2f45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Integration with Common Services</a:t>
            </a:r>
            <a:endParaRPr b="0" lang="en-US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45" name="Table 5"/>
          <p:cNvGraphicFramePr/>
          <p:nvPr/>
        </p:nvGraphicFramePr>
        <p:xfrm>
          <a:off x="380880" y="1621080"/>
          <a:ext cx="8510760" cy="4016880"/>
        </p:xfrm>
        <a:graphic>
          <a:graphicData uri="http://schemas.openxmlformats.org/drawingml/2006/table">
            <a:tbl>
              <a:tblPr/>
              <a:tblGrid>
                <a:gridCol w="1523880"/>
                <a:gridCol w="1828800"/>
                <a:gridCol w="2194200"/>
                <a:gridCol w="2964240"/>
              </a:tblGrid>
              <a:tr h="73008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51515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JIRA ticket ID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25200">
                      <a:solidFill>
                        <a:srgbClr val="1b216e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51515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Service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25200">
                      <a:solidFill>
                        <a:srgbClr val="1b216e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51515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Integration status (done, ongoing, planned, assessment)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25200">
                      <a:solidFill>
                        <a:srgbClr val="1b216e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51515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Comments and Issues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25200">
                      <a:solidFill>
                        <a:srgbClr val="1b216e"/>
                      </a:solidFill>
                    </a:lnB>
                    <a:noFill/>
                  </a:tcPr>
                </a:tc>
              </a:tr>
              <a:tr h="65736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3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EOSCWP10-18</a:t>
                      </a:r>
                      <a:endParaRPr b="0" lang="en-US" sz="135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solidFill>
                      <a:srgbClr val="1b216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3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DIRAC4EGI</a:t>
                      </a:r>
                      <a:endParaRPr b="0" lang="en-US" sz="135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solidFill>
                      <a:srgbClr val="1b216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3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ongoing</a:t>
                      </a:r>
                      <a:endParaRPr b="0" lang="en-US" sz="135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solidFill>
                      <a:srgbClr val="1b216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3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The TS is integrating the job submission to DIRAC4EGI in the backend</a:t>
                      </a:r>
                      <a:endParaRPr b="0" lang="en-US" sz="135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350" spc="-1" strike="noStrike">
                          <a:solidFill>
                            <a:srgbClr val="8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Last requirement for moving to production mode: review that all resources available to OPENCoastS are configured in DIRAC4EGI &amp; test scalability by running massive job submission tests</a:t>
                      </a:r>
                      <a:endParaRPr b="0" lang="en-US" sz="135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solidFill>
                      <a:srgbClr val="1b216e">
                        <a:alpha val="20000"/>
                      </a:srgbClr>
                    </a:solidFill>
                  </a:tcPr>
                </a:tc>
              </a:tr>
              <a:tr h="65736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3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EOSCWP10-24</a:t>
                      </a:r>
                      <a:endParaRPr b="0" lang="en-US" sz="135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3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B2SHARE/B2SAFE</a:t>
                      </a:r>
                      <a:endParaRPr b="0" lang="en-US" sz="135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3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assessment</a:t>
                      </a:r>
                      <a:endParaRPr b="0" lang="en-US" sz="135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3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Currently evaluating B2SAFE (permanent data) and B2DROP (caching)</a:t>
                      </a:r>
                      <a:endParaRPr b="0" lang="en-US" sz="135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350" spc="-1" strike="noStrike">
                          <a:solidFill>
                            <a:srgbClr val="8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Access to B2DROP service using EGI-Checkin credentials through B2ACCESS. Need to test this workflow with rclone.</a:t>
                      </a:r>
                      <a:endParaRPr b="0" lang="en-US" sz="135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noFill/>
                  </a:tcPr>
                </a:tc>
              </a:tr>
              <a:tr h="657360">
                <a:tc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solidFill>
                      <a:srgbClr val="1b216e">
                        <a:alpha val="20000"/>
                      </a:srgbClr>
                    </a:solidFill>
                  </a:tcPr>
                </a:tc>
                <a:tc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solidFill>
                      <a:srgbClr val="1b216e">
                        <a:alpha val="20000"/>
                      </a:srgbClr>
                    </a:solidFill>
                  </a:tcPr>
                </a:tc>
                <a:tc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solidFill>
                      <a:srgbClr val="1b216e">
                        <a:alpha val="20000"/>
                      </a:srgbClr>
                    </a:solidFill>
                  </a:tcPr>
                </a:tc>
                <a:tc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solidFill>
                      <a:srgbClr val="1b216e">
                        <a:alpha val="20000"/>
                      </a:srgbClr>
                    </a:solidFill>
                  </a:tcPr>
                </a:tc>
              </a:tr>
              <a:tr h="657360">
                <a:tc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noFill/>
                  </a:tcPr>
                </a:tc>
                <a:tc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noFill/>
                  </a:tcPr>
                </a:tc>
                <a:tc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noFill/>
                  </a:tcPr>
                </a:tc>
                <a:tc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noFill/>
                  </a:tcPr>
                </a:tc>
              </a:tr>
              <a:tr h="657720">
                <a:tc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solidFill>
                      <a:srgbClr val="1b216e">
                        <a:alpha val="20000"/>
                      </a:srgbClr>
                    </a:solidFill>
                  </a:tcPr>
                </a:tc>
                <a:tc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solidFill>
                      <a:srgbClr val="1b216e">
                        <a:alpha val="20000"/>
                      </a:srgbClr>
                    </a:solidFill>
                  </a:tcPr>
                </a:tc>
                <a:tc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solidFill>
                      <a:srgbClr val="1b216e">
                        <a:alpha val="20000"/>
                      </a:srgbClr>
                    </a:solidFill>
                  </a:tcPr>
                </a:tc>
                <a:tc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solidFill>
                      <a:srgbClr val="1b216e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CustomShape 1"/>
          <p:cNvSpPr/>
          <p:nvPr/>
        </p:nvSpPr>
        <p:spPr>
          <a:xfrm>
            <a:off x="6553080" y="6381360"/>
            <a:ext cx="2338560" cy="28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r">
              <a:lnSpc>
                <a:spcPct val="100000"/>
              </a:lnSpc>
            </a:pPr>
            <a:fld id="{003C28F4-4DC1-4A15-90AD-ABD69970E911}" type="slidenum">
              <a:rPr b="0" lang="en-US" sz="980" spc="-1" strike="noStrike">
                <a:solidFill>
                  <a:srgbClr val="515151"/>
                </a:solidFill>
                <a:uFill>
                  <a:solidFill>
                    <a:srgbClr val="ffffff"/>
                  </a:solidFill>
                </a:uFill>
                <a:latin typeface="Source Sans Pro"/>
                <a:ea typeface="Source Sans Pro"/>
              </a:rPr>
              <a:t>&lt;number&gt;</a:t>
            </a:fld>
            <a:endParaRPr b="0" lang="en-US" sz="98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7" name="CustomShape 2"/>
          <p:cNvSpPr/>
          <p:nvPr/>
        </p:nvSpPr>
        <p:spPr>
          <a:xfrm>
            <a:off x="251640" y="1268640"/>
            <a:ext cx="8640360" cy="4854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57040" indent="-256320">
              <a:lnSpc>
                <a:spcPct val="100000"/>
              </a:lnSpc>
              <a:spcBef>
                <a:spcPts val="561"/>
              </a:spcBef>
              <a:buBlip>
                <a:blip r:embed="rId1"/>
              </a:buBlip>
            </a:pPr>
            <a:r>
              <a:rPr b="0" i="1" lang="en-US" sz="28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Tentative workflow proposed to access B2DROP service via rclone and authenticating with B2ACCESS using EGI CheckIn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8" name="CustomShape 3"/>
          <p:cNvSpPr/>
          <p:nvPr/>
        </p:nvSpPr>
        <p:spPr>
          <a:xfrm>
            <a:off x="251640" y="6381360"/>
            <a:ext cx="2133000" cy="28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fld id="{EF6D920F-7BA5-42DB-A4F8-E7EE2837BAF0}" type="datetime1">
              <a:rPr b="0" lang="en-US" sz="14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03/04/2019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9" name="CustomShape 4"/>
          <p:cNvSpPr/>
          <p:nvPr/>
        </p:nvSpPr>
        <p:spPr>
          <a:xfrm>
            <a:off x="2910960" y="258840"/>
            <a:ext cx="5756040" cy="505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2800" spc="-1" strike="noStrike">
                <a:solidFill>
                  <a:srgbClr val="1d2f45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Status, main achievements and issues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CustomShape 1"/>
          <p:cNvSpPr/>
          <p:nvPr/>
        </p:nvSpPr>
        <p:spPr>
          <a:xfrm>
            <a:off x="6553080" y="6381360"/>
            <a:ext cx="2338560" cy="28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r">
              <a:lnSpc>
                <a:spcPct val="100000"/>
              </a:lnSpc>
            </a:pPr>
            <a:fld id="{8C12C3F3-F9D8-4486-8DEE-46CFAEB8D690}" type="slidenum">
              <a:rPr b="0" lang="en-US" sz="980" spc="-1" strike="noStrike">
                <a:solidFill>
                  <a:srgbClr val="515151"/>
                </a:solidFill>
                <a:uFill>
                  <a:solidFill>
                    <a:srgbClr val="ffffff"/>
                  </a:solidFill>
                </a:uFill>
                <a:latin typeface="Source Sans Pro"/>
                <a:ea typeface="Source Sans Pro"/>
              </a:rPr>
              <a:t>&lt;number&gt;</a:t>
            </a:fld>
            <a:endParaRPr b="0" lang="en-US" sz="98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1" name="CustomShape 2"/>
          <p:cNvSpPr/>
          <p:nvPr/>
        </p:nvSpPr>
        <p:spPr>
          <a:xfrm>
            <a:off x="251640" y="1268640"/>
            <a:ext cx="8640360" cy="4854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57040" indent="-256320">
              <a:lnSpc>
                <a:spcPct val="100000"/>
              </a:lnSpc>
              <a:spcBef>
                <a:spcPts val="561"/>
              </a:spcBef>
              <a:buBlip>
                <a:blip r:embed="rId1"/>
              </a:buBlip>
            </a:pPr>
            <a:r>
              <a:rPr b="0" i="1" lang="en-US" sz="28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Scalability tests (job submission) with DIRAC4EGI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57040" indent="-256320">
              <a:lnSpc>
                <a:spcPct val="100000"/>
              </a:lnSpc>
              <a:spcBef>
                <a:spcPts val="1134"/>
              </a:spcBef>
              <a:buBlip>
                <a:blip r:embed="rId2"/>
              </a:buBlip>
            </a:pPr>
            <a:r>
              <a:rPr b="0" i="1" lang="en-US" sz="28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Testing transfers with rclone to/from B2DROP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2" name="CustomShape 3"/>
          <p:cNvSpPr/>
          <p:nvPr/>
        </p:nvSpPr>
        <p:spPr>
          <a:xfrm>
            <a:off x="251640" y="6381360"/>
            <a:ext cx="2133000" cy="28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fld id="{E7AED138-78F7-4623-A6F7-B7352CA96100}" type="datetime1">
              <a:rPr b="0" lang="en-US" sz="14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03/04/2019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3" name="CustomShape 4"/>
          <p:cNvSpPr/>
          <p:nvPr/>
        </p:nvSpPr>
        <p:spPr>
          <a:xfrm>
            <a:off x="2910960" y="258840"/>
            <a:ext cx="5756040" cy="505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100000"/>
              </a:lnSpc>
            </a:pPr>
            <a:r>
              <a:rPr b="1" lang="en-US" sz="3600" spc="-1" strike="noStrike">
                <a:solidFill>
                  <a:srgbClr val="1d2f45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Next steps</a:t>
            </a:r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EOSC_HUB_Standard_ppt_template_v0.9</Template>
  <TotalTime>30</TotalTime>
  <Application>LibreOffice/5.2.7.2$Linux_X86_64 LibreOffice_project/20m0$Build-2</Application>
  <Words>113</Words>
  <Paragraphs>27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2018-10-30T08:38:48Z</dcterms:created>
  <dc:creator>Diego</dc:creator>
  <dc:description/>
  <dc:language>en-US</dc:language>
  <cp:lastModifiedBy/>
  <dcterms:modified xsi:type="dcterms:W3CDTF">2019-03-04T09:22:29Z</dcterms:modified>
  <cp:revision>11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6</vt:i4>
  </property>
</Properties>
</file>