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5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88" r:id="rId11"/>
    <p:sldId id="290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5" autoAdjust="0"/>
  </p:normalViewPr>
  <p:slideViewPr>
    <p:cSldViewPr>
      <p:cViewPr varScale="1">
        <p:scale>
          <a:sx n="151" d="100"/>
          <a:sy n="151" d="100"/>
        </p:scale>
        <p:origin x="-264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19. 03. 04.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19. 03. 04.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=""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=""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=""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=""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=""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19. 03. 04.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=""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=""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=""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=""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=""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=""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=""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=""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=""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=""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=""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=""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=""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=""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=""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=""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19. 03. 04.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=""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=""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=""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=""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=""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=""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=""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=""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=""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=""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=""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=""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=""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=""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=""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=""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=""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iki.eosc-hub.eu/display/EOSC/Community+requirements+DB?src=breadcrumbs-paren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=""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dirty="0" smtClean="0">
                <a:solidFill>
                  <a:srgbClr val="1C3046"/>
                </a:solidFill>
                <a:latin typeface="+mn-lt"/>
              </a:rPr>
              <a:t>Report about WP8 use cases and requirements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=""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 smtClean="0">
                <a:solidFill>
                  <a:srgbClr val="B5892D"/>
                </a:solidFill>
                <a:latin typeface="+mn-lt"/>
              </a:rPr>
              <a:t>Gergely Sipos (WP8 coordinator)</a:t>
            </a:r>
            <a:endParaRPr lang="en-GB" b="0" dirty="0">
              <a:solidFill>
                <a:srgbClr val="B5892D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</a:t>
            </a:r>
            <a:r>
              <a:rPr lang="en-GB" sz="1600" dirty="0" smtClean="0">
                <a:solidFill>
                  <a:srgbClr val="1C3046"/>
                </a:solidFill>
              </a:rPr>
              <a:t>Public</a:t>
            </a:r>
            <a:endParaRPr lang="en-GB" sz="1600" dirty="0">
              <a:solidFill>
                <a:srgbClr val="1C304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260" y="44624"/>
            <a:ext cx="92331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Disclaimer: </a:t>
            </a:r>
          </a:p>
          <a:p>
            <a:r>
              <a:rPr lang="en-US" sz="2400" b="1" i="1" dirty="0" smtClean="0"/>
              <a:t>Slides are based on 1/Mar/2019 status of </a:t>
            </a:r>
            <a:br>
              <a:rPr lang="en-US" sz="2400" b="1" i="1" dirty="0" smtClean="0"/>
            </a:br>
            <a:r>
              <a:rPr lang="en-US" sz="2400" b="1" i="1" dirty="0" smtClean="0">
                <a:hlinkClick r:id="rId2"/>
              </a:rPr>
              <a:t>https</a:t>
            </a:r>
            <a:r>
              <a:rPr lang="en-US" sz="2400" b="1" i="1" dirty="0">
                <a:hlinkClick r:id="rId2"/>
              </a:rPr>
              <a:t>://wiki.eosc-hub.eu/display/EOSC/Community+requirements+</a:t>
            </a:r>
            <a:r>
              <a:rPr lang="en-US" sz="2400" b="1" i="1" dirty="0" smtClean="0">
                <a:hlinkClick r:id="rId2"/>
              </a:rPr>
              <a:t>DB</a:t>
            </a:r>
            <a:endParaRPr lang="en-US" sz="2400" b="1" i="1" dirty="0" smtClean="0"/>
          </a:p>
          <a:p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WP10</a:t>
            </a:r>
          </a:p>
          <a:p>
            <a:pPr lvl="1"/>
            <a:r>
              <a:rPr lang="en-US" dirty="0" smtClean="0"/>
              <a:t>Assign JIRA tickets to owners</a:t>
            </a:r>
          </a:p>
          <a:p>
            <a:pPr lvl="1"/>
            <a:r>
              <a:rPr lang="en-US" dirty="0" smtClean="0"/>
              <a:t>Indicate and communicate progress </a:t>
            </a:r>
          </a:p>
          <a:p>
            <a:pPr lvl="2"/>
            <a:r>
              <a:rPr lang="en-US" dirty="0" smtClean="0"/>
              <a:t>Set ticket into progress state</a:t>
            </a:r>
            <a:r>
              <a:rPr lang="en-US" dirty="0" smtClean="0"/>
              <a:t>; Have an owner; </a:t>
            </a:r>
            <a:r>
              <a:rPr lang="en-US" dirty="0" smtClean="0"/>
              <a:t>add progress info as comment; Present status at CC meetings</a:t>
            </a:r>
          </a:p>
          <a:p>
            <a:pPr lvl="1"/>
            <a:r>
              <a:rPr lang="en-US" dirty="0" smtClean="0"/>
              <a:t>Make sure every service is available as ‘component’ in </a:t>
            </a:r>
            <a:r>
              <a:rPr lang="en-US" dirty="0" err="1" smtClean="0"/>
              <a:t>Jira</a:t>
            </a:r>
            <a:r>
              <a:rPr lang="en-US" dirty="0" smtClean="0"/>
              <a:t> so we can assign issues to them (e.g. EGI Notebooks missing)</a:t>
            </a:r>
          </a:p>
          <a:p>
            <a:r>
              <a:rPr lang="en-US" dirty="0" smtClean="0"/>
              <a:t>In WP8</a:t>
            </a:r>
          </a:p>
          <a:p>
            <a:pPr lvl="1"/>
            <a:r>
              <a:rPr lang="en-US" dirty="0" smtClean="0"/>
              <a:t>Collect input from remaining CCs (ICOS, Disaster mitigation)</a:t>
            </a:r>
          </a:p>
          <a:p>
            <a:pPr lvl="1"/>
            <a:r>
              <a:rPr lang="en-US" dirty="0" smtClean="0"/>
              <a:t>Open further tickets as needed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19. 03. 04.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9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/>
              <a:t>number </a:t>
            </a:r>
            <a:r>
              <a:rPr lang="mr-IN" dirty="0" smtClean="0"/>
              <a:t>–</a:t>
            </a:r>
            <a:r>
              <a:rPr lang="en-US" dirty="0" smtClean="0"/>
              <a:t> don’t make this compulsory, OR add </a:t>
            </a:r>
            <a:r>
              <a:rPr lang="en-US" dirty="0"/>
              <a:t>link to Task list</a:t>
            </a:r>
          </a:p>
          <a:p>
            <a:r>
              <a:rPr lang="en-US" dirty="0" smtClean="0"/>
              <a:t>TCOM </a:t>
            </a:r>
            <a:r>
              <a:rPr lang="en-US" dirty="0"/>
              <a:t>area </a:t>
            </a:r>
            <a:r>
              <a:rPr lang="mr-IN" dirty="0" smtClean="0"/>
              <a:t>–</a:t>
            </a:r>
            <a:r>
              <a:rPr lang="en-US" dirty="0" smtClean="0"/>
              <a:t> don’t make this compulsory. BTW when </a:t>
            </a:r>
            <a:r>
              <a:rPr lang="en-US" dirty="0"/>
              <a:t>to use this? What to choose e.g. for </a:t>
            </a:r>
            <a:r>
              <a:rPr lang="en-US" dirty="0" smtClean="0"/>
              <a:t>Notebooks.</a:t>
            </a:r>
            <a:endParaRPr lang="en-US" dirty="0"/>
          </a:p>
          <a:p>
            <a:r>
              <a:rPr lang="en-US" dirty="0" smtClean="0"/>
              <a:t>'</a:t>
            </a:r>
            <a:r>
              <a:rPr lang="en-US" dirty="0"/>
              <a:t>Service components' </a:t>
            </a:r>
            <a:r>
              <a:rPr lang="mr-IN" dirty="0" smtClean="0"/>
              <a:t>–</a:t>
            </a:r>
            <a:r>
              <a:rPr lang="en-US" dirty="0" smtClean="0"/>
              <a:t> It’s sub-components actually (because Services are called Components in the </a:t>
            </a:r>
            <a:r>
              <a:rPr lang="en-US" dirty="0" err="1" smtClean="0"/>
              <a:t>Jira</a:t>
            </a:r>
            <a:r>
              <a:rPr lang="en-US" dirty="0" smtClean="0"/>
              <a:t> GUI). </a:t>
            </a:r>
          </a:p>
          <a:p>
            <a:pPr lvl="2"/>
            <a:r>
              <a:rPr lang="en-US" dirty="0" smtClean="0"/>
              <a:t>Change the name and provide explanation</a:t>
            </a:r>
            <a:endParaRPr lang="en-US" dirty="0"/>
          </a:p>
          <a:p>
            <a:r>
              <a:rPr lang="en-US" dirty="0" smtClean="0"/>
              <a:t>'</a:t>
            </a:r>
            <a:r>
              <a:rPr lang="en-US" dirty="0"/>
              <a:t>GAP' - provide explanation, make 'AP' lowercase </a:t>
            </a:r>
            <a:r>
              <a:rPr lang="en-US" dirty="0" smtClean="0"/>
              <a:t>(it's </a:t>
            </a:r>
            <a:r>
              <a:rPr lang="en-US" dirty="0"/>
              <a:t>not an </a:t>
            </a:r>
            <a:r>
              <a:rPr lang="en-US" dirty="0" smtClean="0"/>
              <a:t>acronym)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19. 03. 04.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Feedback on WP10 </a:t>
            </a:r>
            <a:r>
              <a:rPr lang="en-US" dirty="0" err="1" smtClean="0"/>
              <a:t>Jira</a:t>
            </a:r>
            <a:r>
              <a:rPr lang="en-US" dirty="0" smtClean="0"/>
              <a:t> entry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9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836712"/>
            <a:ext cx="11521280" cy="485500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8 Competence Centres in the project</a:t>
            </a:r>
          </a:p>
          <a:p>
            <a:r>
              <a:rPr lang="en-GB" dirty="0" smtClean="0"/>
              <a:t>All of them have Requirement DB entries, but only 6 with content</a:t>
            </a:r>
          </a:p>
          <a:p>
            <a:r>
              <a:rPr lang="en-GB" dirty="0" smtClean="0"/>
              <a:t>CCs:</a:t>
            </a:r>
          </a:p>
          <a:p>
            <a:pPr lvl="1"/>
            <a:r>
              <a:rPr lang="en-GB" dirty="0" smtClean="0">
                <a:solidFill>
                  <a:srgbClr val="008000"/>
                </a:solidFill>
              </a:rPr>
              <a:t>8.1 ELIXIR</a:t>
            </a:r>
          </a:p>
          <a:p>
            <a:pPr lvl="1"/>
            <a:r>
              <a:rPr lang="en-GB" dirty="0" smtClean="0">
                <a:solidFill>
                  <a:srgbClr val="008000"/>
                </a:solidFill>
              </a:rPr>
              <a:t>8.2 Fusion</a:t>
            </a:r>
          </a:p>
          <a:p>
            <a:pPr lvl="1"/>
            <a:r>
              <a:rPr lang="en-GB" dirty="0" smtClean="0">
                <a:solidFill>
                  <a:srgbClr val="008000"/>
                </a:solidFill>
              </a:rPr>
              <a:t>8.3 Marine</a:t>
            </a:r>
          </a:p>
          <a:p>
            <a:pPr lvl="1"/>
            <a:r>
              <a:rPr lang="en-GB" dirty="0" smtClean="0">
                <a:solidFill>
                  <a:srgbClr val="008000"/>
                </a:solidFill>
              </a:rPr>
              <a:t>8.4 EISCAT_3D</a:t>
            </a:r>
          </a:p>
          <a:p>
            <a:pPr lvl="1"/>
            <a:r>
              <a:rPr lang="en-GB" dirty="0" smtClean="0">
                <a:solidFill>
                  <a:srgbClr val="008000"/>
                </a:solidFill>
              </a:rPr>
              <a:t>8.5 EPOS-ORFEUS</a:t>
            </a:r>
          </a:p>
          <a:p>
            <a:pPr lvl="1"/>
            <a:r>
              <a:rPr lang="en-GB" dirty="0" smtClean="0">
                <a:solidFill>
                  <a:srgbClr val="008000"/>
                </a:solidFill>
              </a:rPr>
              <a:t>8.6 </a:t>
            </a:r>
            <a:r>
              <a:rPr lang="en-GB" dirty="0" err="1" smtClean="0">
                <a:solidFill>
                  <a:srgbClr val="008000"/>
                </a:solidFill>
              </a:rPr>
              <a:t>Radioastronomy</a:t>
            </a:r>
            <a:r>
              <a:rPr lang="en-GB" dirty="0" smtClean="0">
                <a:solidFill>
                  <a:srgbClr val="008000"/>
                </a:solidFill>
              </a:rPr>
              <a:t> (LOFAR)</a:t>
            </a: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8.7 ICOS-</a:t>
            </a:r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eLTER</a:t>
            </a: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8.8 Disaster Mitigation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Status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839416" y="2132856"/>
            <a:ext cx="7560840" cy="244827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Ready for and require WP10 support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416" y="4581128"/>
            <a:ext cx="7560840" cy="93610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Working with them to get content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721" y="5733256"/>
            <a:ext cx="11533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DF3A10"/>
                </a:solidFill>
              </a:rPr>
              <a:t>On the next slides RED TEXT indicates requirements already submitted to JIRA</a:t>
            </a:r>
            <a:endParaRPr lang="en-US" sz="2800" dirty="0">
              <a:solidFill>
                <a:srgbClr val="DF3A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a federation of cloud sites, each providing storage and compute capacity for </a:t>
            </a:r>
            <a:r>
              <a:rPr lang="en-US" dirty="0" smtClean="0"/>
              <a:t>researchers. Replicate reference datasets to these sites using the ELIXIR RDSDS service</a:t>
            </a:r>
          </a:p>
          <a:p>
            <a:pPr lvl="1"/>
            <a:r>
              <a:rPr lang="en-US" dirty="0" smtClean="0"/>
              <a:t>Clouds: EBI, CSC, CESNET</a:t>
            </a:r>
          </a:p>
          <a:p>
            <a:pPr lvl="1"/>
            <a:r>
              <a:rPr lang="en-US" dirty="0" smtClean="0"/>
              <a:t>Access the setup with ELIXIR AAI (Cloud providers, data providers, researchers)</a:t>
            </a:r>
          </a:p>
          <a:p>
            <a:pPr lvl="1"/>
            <a:r>
              <a:rPr lang="en-US" dirty="0"/>
              <a:t>RDSDS: Prototype available as container with </a:t>
            </a:r>
            <a:r>
              <a:rPr lang="en-US" dirty="0" err="1"/>
              <a:t>Kubernetes</a:t>
            </a:r>
            <a:r>
              <a:rPr lang="en-US" dirty="0"/>
              <a:t> based on FTS and Globus Online.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Provide a central FTS that the ELIXIR service can use as back-end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err="1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 #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21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/>
              </a:rPr>
              <a:t>EOSC-hub to provide a ‘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Kubernetes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as a service’ interface for the EGI Cloud 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#22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8.1 ELIXIR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1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336" y="908720"/>
            <a:ext cx="11737304" cy="48550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Two use cases:</a:t>
            </a:r>
          </a:p>
          <a:p>
            <a:r>
              <a:rPr lang="en-US" sz="2000" dirty="0" smtClean="0"/>
              <a:t>A multi-cloud VO with opportunistic access </a:t>
            </a:r>
            <a:r>
              <a:rPr lang="en-US" sz="2000" dirty="0"/>
              <a:t>to run </a:t>
            </a:r>
            <a:r>
              <a:rPr lang="en-US" sz="2000" dirty="0" smtClean="0"/>
              <a:t>containerized workflows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Setup a cloud federation (new VO)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#73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err="1" smtClean="0"/>
              <a:t>Kubernetes</a:t>
            </a:r>
            <a:r>
              <a:rPr lang="en-US" sz="2000" dirty="0" smtClean="0"/>
              <a:t> access on the federation for PROMINENCE </a:t>
            </a:r>
            <a:r>
              <a:rPr lang="en-US" sz="2000" dirty="0" smtClean="0">
                <a:sym typeface="Wingdings"/>
              </a:rPr>
              <a:t> EGI Cloud user guide was sent to the CC</a:t>
            </a:r>
          </a:p>
          <a:p>
            <a:pPr lvl="1"/>
            <a:r>
              <a:rPr lang="en-US" sz="2000" dirty="0" smtClean="0"/>
              <a:t>Intermediate data can remain visible in the cloud, final data should be accessible from user’s home institute</a:t>
            </a:r>
          </a:p>
          <a:p>
            <a:r>
              <a:rPr lang="en-US" sz="2000" dirty="0" smtClean="0"/>
              <a:t>Storage to copy and safely store scientific data from fusion sites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Setup a B2SAFE allocation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#44</a:t>
            </a:r>
          </a:p>
          <a:p>
            <a:pPr lvl="1"/>
            <a:r>
              <a:rPr lang="en-US" sz="2000" dirty="0" smtClean="0"/>
              <a:t>2 copies (besides the generating fusion site)</a:t>
            </a:r>
          </a:p>
          <a:p>
            <a:pPr lvl="1"/>
            <a:r>
              <a:rPr lang="en-US" sz="2000" dirty="0" smtClean="0"/>
              <a:t>Embargo period with restricted access</a:t>
            </a:r>
          </a:p>
          <a:p>
            <a:endParaRPr lang="en-US" sz="2200" dirty="0" smtClean="0"/>
          </a:p>
          <a:p>
            <a:r>
              <a:rPr lang="en-US" sz="2200" dirty="0" smtClean="0"/>
              <a:t>Common needs to both use case: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AAI interoperability (EGI cloud </a:t>
            </a:r>
            <a:r>
              <a:rPr lang="mr-IN" sz="1800" dirty="0" smtClean="0">
                <a:solidFill>
                  <a:srgbClr val="FF0000"/>
                </a:solidFill>
              </a:rPr>
              <a:t>–</a:t>
            </a:r>
            <a:r>
              <a:rPr lang="en-US" sz="1800" dirty="0" smtClean="0">
                <a:solidFill>
                  <a:srgbClr val="FF0000"/>
                </a:solidFill>
              </a:rPr>
              <a:t> Check-in, B2SAFE </a:t>
            </a:r>
            <a:r>
              <a:rPr lang="mr-IN" sz="1800" dirty="0" smtClean="0">
                <a:solidFill>
                  <a:srgbClr val="FF0000"/>
                </a:solidFill>
              </a:rPr>
              <a:t>–</a:t>
            </a:r>
            <a:r>
              <a:rPr lang="en-US" sz="1800" dirty="0" smtClean="0">
                <a:solidFill>
                  <a:srgbClr val="FF0000"/>
                </a:solidFill>
              </a:rPr>
              <a:t> B2ACCESS; PROMINENCE </a:t>
            </a:r>
            <a:r>
              <a:rPr lang="mr-IN" sz="1800" dirty="0" smtClean="0">
                <a:solidFill>
                  <a:srgbClr val="FF0000"/>
                </a:solidFill>
              </a:rPr>
              <a:t>–</a:t>
            </a:r>
            <a:r>
              <a:rPr lang="en-US" sz="1800" dirty="0" smtClean="0">
                <a:solidFill>
                  <a:srgbClr val="FF0000"/>
                </a:solidFill>
              </a:rPr>
              <a:t> IAM)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#xx </a:t>
            </a:r>
            <a:r>
              <a:rPr lang="en-US" sz="1800" dirty="0" smtClean="0">
                <a:solidFill>
                  <a:srgbClr val="660066"/>
                </a:solidFill>
                <a:sym typeface="Wingdings"/>
              </a:rPr>
              <a:t>(link to be fixed)</a:t>
            </a:r>
            <a:endParaRPr lang="en-US" sz="1800" dirty="0" smtClean="0">
              <a:solidFill>
                <a:srgbClr val="660066"/>
              </a:solidFill>
            </a:endParaRPr>
          </a:p>
          <a:p>
            <a:pPr lvl="1"/>
            <a:r>
              <a:rPr lang="en-US" sz="1800" dirty="0" smtClean="0"/>
              <a:t>Data access with the “data </a:t>
            </a:r>
            <a:r>
              <a:rPr lang="en-US" sz="1800" dirty="0"/>
              <a:t>access mechanism (</a:t>
            </a:r>
            <a:r>
              <a:rPr lang="en-US" sz="1800" dirty="0" smtClean="0"/>
              <a:t>UDA)”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8.2 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7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areas of work: 1. Argo; 2. </a:t>
            </a:r>
            <a:r>
              <a:rPr lang="en-US" dirty="0" err="1" smtClean="0"/>
              <a:t>SeaDataNet</a:t>
            </a:r>
            <a:endParaRPr lang="en-US" dirty="0" smtClean="0"/>
          </a:p>
          <a:p>
            <a:r>
              <a:rPr lang="en-US" dirty="0" smtClean="0"/>
              <a:t>Argo use case: </a:t>
            </a:r>
          </a:p>
          <a:p>
            <a:pPr lvl="1"/>
            <a:r>
              <a:rPr lang="en-US" dirty="0" err="1"/>
              <a:t>Dropbox</a:t>
            </a:r>
            <a:r>
              <a:rPr lang="en-US" dirty="0"/>
              <a:t>-like system that makes relevant data files visible for each user in his/her ‘personal folder</a:t>
            </a:r>
            <a:r>
              <a:rPr lang="en-US" dirty="0" smtClean="0"/>
              <a:t>’ which can be accessed from </a:t>
            </a:r>
            <a:r>
              <a:rPr lang="en-US" dirty="0" err="1" smtClean="0"/>
              <a:t>Jupyter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SeaDataNet</a:t>
            </a:r>
            <a:r>
              <a:rPr lang="en-US" dirty="0" smtClean="0"/>
              <a:t> use case:</a:t>
            </a:r>
          </a:p>
          <a:p>
            <a:pPr lvl="1"/>
            <a:r>
              <a:rPr lang="en-US" dirty="0" smtClean="0"/>
              <a:t>Assess </a:t>
            </a:r>
            <a:r>
              <a:rPr lang="en-US" dirty="0" err="1" smtClean="0"/>
              <a:t>DataHub</a:t>
            </a:r>
            <a:r>
              <a:rPr lang="en-US" dirty="0" smtClean="0"/>
              <a:t> for caching and remote access to data from cloud compute applications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Requires a </a:t>
            </a:r>
            <a:r>
              <a:rPr lang="en-US" dirty="0" err="1" smtClean="0">
                <a:solidFill>
                  <a:srgbClr val="FF0000"/>
                </a:solidFill>
              </a:rPr>
              <a:t>DataHub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testbed</a:t>
            </a:r>
            <a:r>
              <a:rPr lang="en-US" dirty="0" smtClean="0">
                <a:solidFill>
                  <a:srgbClr val="FF0000"/>
                </a:solidFill>
              </a:rPr>
              <a:t>: CYFRONET? Others?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#77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8.3 Marine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10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Finalise</a:t>
            </a:r>
            <a:r>
              <a:rPr lang="en-US" dirty="0" smtClean="0"/>
              <a:t> the EISCAT_3D Portal which will provide access to EISCAT scientific data, metadata, community applications and compute-data resources where all these can be combined. </a:t>
            </a:r>
          </a:p>
          <a:p>
            <a:pPr lvl="1"/>
            <a:r>
              <a:rPr lang="en-US" dirty="0" smtClean="0"/>
              <a:t>Setup based on DIRAC, B2*, Integrated AAI</a:t>
            </a:r>
          </a:p>
          <a:p>
            <a:pPr lvl="1"/>
            <a:r>
              <a:rPr lang="en-US" dirty="0" smtClean="0"/>
              <a:t>Cloud capacity test recently started at CSC (not an EGI Cloud site)</a:t>
            </a:r>
          </a:p>
          <a:p>
            <a:pPr lvl="1"/>
            <a:r>
              <a:rPr lang="en-US" dirty="0" smtClean="0"/>
              <a:t>Capacity and technical development within the CC members</a:t>
            </a:r>
          </a:p>
          <a:p>
            <a:pPr lvl="1"/>
            <a:r>
              <a:rPr lang="en-US" dirty="0" smtClean="0"/>
              <a:t>The big question will be the long-term provisioning </a:t>
            </a:r>
            <a:r>
              <a:rPr lang="en-US" dirty="0" smtClean="0">
                <a:sym typeface="Wingdings"/>
              </a:rPr>
              <a:t> A case for procurement?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8.4 EISCAT_3D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0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040" y="188640"/>
            <a:ext cx="5583943" cy="314096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360" y="2996952"/>
            <a:ext cx="10873208" cy="309634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Access and calculate with data from EIDA sites via </a:t>
            </a:r>
            <a:r>
              <a:rPr lang="en-US" dirty="0" err="1" smtClean="0"/>
              <a:t>Jupyter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Accessing 4 iRODs-B2SAFE storage sites from a single EGI Notebook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#66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Adding custom kernels to EGI </a:t>
            </a:r>
            <a:r>
              <a:rPr lang="en-US" dirty="0" err="1" smtClean="0">
                <a:solidFill>
                  <a:srgbClr val="FF0000"/>
                </a:solidFill>
              </a:rPr>
              <a:t>Jupyter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#65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Personal data folder with staged data available for mounting in the </a:t>
            </a:r>
            <a:r>
              <a:rPr lang="en-US" dirty="0" err="1">
                <a:solidFill>
                  <a:srgbClr val="FF0000"/>
                </a:solidFill>
              </a:rPr>
              <a:t>Jupyter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notebook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#64</a:t>
            </a:r>
            <a:endParaRPr lang="en-US" dirty="0" smtClean="0"/>
          </a:p>
          <a:p>
            <a:pPr lvl="1"/>
            <a:r>
              <a:rPr lang="en-US" dirty="0" smtClean="0"/>
              <a:t>A catalogue of data management policies (</a:t>
            </a:r>
            <a:r>
              <a:rPr lang="en-US" dirty="0" err="1" smtClean="0"/>
              <a:t>e.g</a:t>
            </a:r>
            <a:r>
              <a:rPr lang="en-US" dirty="0" smtClean="0"/>
              <a:t> replication policies)? </a:t>
            </a:r>
            <a:r>
              <a:rPr lang="mr-IN" dirty="0" smtClean="0"/>
              <a:t>–</a:t>
            </a:r>
            <a:r>
              <a:rPr lang="en-US" dirty="0" smtClean="0"/>
              <a:t> Is there such a service in EOSC? Will there be?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8.5 EPOS-ORFEUS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5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SSO access to federated storage and compute resources to access LOFAR data and run </a:t>
            </a:r>
            <a:r>
              <a:rPr lang="en-US" dirty="0" err="1" smtClean="0"/>
              <a:t>containerised</a:t>
            </a:r>
            <a:r>
              <a:rPr lang="en-US" dirty="0" smtClean="0"/>
              <a:t> workflows on them:</a:t>
            </a:r>
          </a:p>
          <a:p>
            <a:pPr lvl="1"/>
            <a:r>
              <a:rPr lang="en-US" dirty="0" smtClean="0"/>
              <a:t>12 requirements in Confluence, 5 </a:t>
            </a:r>
            <a:r>
              <a:rPr lang="en-US" dirty="0" err="1" smtClean="0"/>
              <a:t>Jira</a:t>
            </a:r>
            <a:r>
              <a:rPr lang="en-US" dirty="0" smtClean="0"/>
              <a:t> tickets (for now):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(RQ1-RQ2-3) </a:t>
            </a:r>
            <a:r>
              <a:rPr lang="en-US" dirty="0" smtClean="0">
                <a:solidFill>
                  <a:srgbClr val="FF0000"/>
                </a:solidFill>
              </a:rPr>
              <a:t>Federated AAI for LOFAR services with Check-in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#80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/>
              <a:t>(RQ4) </a:t>
            </a:r>
            <a:r>
              <a:rPr lang="en-US" dirty="0" smtClean="0"/>
              <a:t>LOFAR-scoped PID service </a:t>
            </a:r>
            <a:r>
              <a:rPr lang="en-US" dirty="0" smtClean="0">
                <a:sym typeface="Wingdings"/>
              </a:rPr>
              <a:t> Assumed to be provided by </a:t>
            </a:r>
            <a:r>
              <a:rPr lang="en-US" dirty="0" err="1" smtClean="0">
                <a:sym typeface="Wingdings"/>
              </a:rPr>
              <a:t>SurfSARA</a:t>
            </a:r>
            <a:r>
              <a:rPr lang="en-US" dirty="0" smtClean="0">
                <a:sym typeface="Wingdings"/>
              </a:rPr>
              <a:t> EPIC service (in CC)</a:t>
            </a:r>
            <a:endParaRPr lang="en-US" dirty="0" smtClean="0"/>
          </a:p>
          <a:p>
            <a:pPr lvl="2"/>
            <a:r>
              <a:rPr lang="en-US" dirty="0">
                <a:solidFill>
                  <a:srgbClr val="FF0000"/>
                </a:solidFill>
              </a:rPr>
              <a:t>(RQ5-</a:t>
            </a:r>
            <a:r>
              <a:rPr lang="en-US" dirty="0" smtClean="0">
                <a:solidFill>
                  <a:srgbClr val="FF0000"/>
                </a:solidFill>
              </a:rPr>
              <a:t>6) B2SHARE with LOFAR metadata schema, sharable links, capacity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#81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(RQ7) B2FIND that can use the LOFAR metadata model and PIDs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#82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/>
              </a:rPr>
              <a:t>(RQ8) CVFMS mounting on processing clusters 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#83</a:t>
            </a:r>
          </a:p>
          <a:p>
            <a:pPr lvl="2"/>
            <a:r>
              <a:rPr lang="en-US" dirty="0">
                <a:solidFill>
                  <a:srgbClr val="FF0000"/>
                </a:solidFill>
                <a:sym typeface="Wingdings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RQ9)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Support for Singularity containers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on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processing clusters 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#84</a:t>
            </a:r>
            <a:endParaRPr lang="en-US" dirty="0">
              <a:solidFill>
                <a:srgbClr val="FF0000"/>
              </a:solidFill>
              <a:sym typeface="Wingdings"/>
            </a:endParaRPr>
          </a:p>
          <a:p>
            <a:pPr lvl="2"/>
            <a:r>
              <a:rPr lang="en-US" dirty="0">
                <a:solidFill>
                  <a:srgbClr val="FF0000"/>
                </a:solidFill>
                <a:sym typeface="Wingdings"/>
              </a:rPr>
              <a:t>(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RQ10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) Support for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CWL workflow framework 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Jira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#85</a:t>
            </a:r>
            <a:endParaRPr lang="en-US" dirty="0">
              <a:solidFill>
                <a:srgbClr val="FF0000"/>
              </a:solidFill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(RQ11) New </a:t>
            </a:r>
            <a:r>
              <a:rPr lang="en-US" dirty="0" err="1" smtClean="0">
                <a:sym typeface="Wingdings"/>
              </a:rPr>
              <a:t>dCACHE</a:t>
            </a:r>
            <a:r>
              <a:rPr lang="en-US" dirty="0" smtClean="0">
                <a:sym typeface="Wingdings"/>
              </a:rPr>
              <a:t> features (</a:t>
            </a:r>
            <a:r>
              <a:rPr lang="en-US" dirty="0" err="1" smtClean="0">
                <a:sym typeface="Wingdings"/>
              </a:rPr>
              <a:t>Webdav</a:t>
            </a:r>
            <a:r>
              <a:rPr lang="en-US" dirty="0" smtClean="0">
                <a:sym typeface="Wingdings"/>
              </a:rPr>
              <a:t>, Macaroons, </a:t>
            </a:r>
            <a:r>
              <a:rPr lang="mr-IN" dirty="0" smtClean="0">
                <a:sym typeface="Wingdings"/>
              </a:rPr>
              <a:t>…</a:t>
            </a:r>
            <a:r>
              <a:rPr lang="en-US" dirty="0" smtClean="0">
                <a:sym typeface="Wingdings"/>
              </a:rPr>
              <a:t>)  </a:t>
            </a:r>
            <a:r>
              <a:rPr lang="en-US" dirty="0" err="1" smtClean="0">
                <a:sym typeface="Wingdings"/>
              </a:rPr>
              <a:t>dCACHE</a:t>
            </a:r>
            <a:r>
              <a:rPr lang="en-US" dirty="0" smtClean="0">
                <a:sym typeface="Wingdings"/>
              </a:rPr>
              <a:t> team in the CC</a:t>
            </a:r>
          </a:p>
          <a:p>
            <a:pPr lvl="2"/>
            <a:r>
              <a:rPr lang="en-US" dirty="0" smtClean="0">
                <a:sym typeface="Wingdings"/>
              </a:rPr>
              <a:t>(RQ12) Integrate storage and compute systems in accordance with LOFAR processing workflows  CC members</a:t>
            </a:r>
          </a:p>
          <a:p>
            <a:pPr lvl="1"/>
            <a:r>
              <a:rPr lang="en-US" dirty="0" smtClean="0">
                <a:sym typeface="Wingdings"/>
              </a:rPr>
              <a:t>Capacity requirements are also provided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8.6 </a:t>
            </a:r>
            <a:r>
              <a:rPr lang="en-US" dirty="0" err="1" smtClean="0"/>
              <a:t>Radioastronomy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3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360" y="4293096"/>
            <a:ext cx="11521280" cy="183067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Containerized data processing module, </a:t>
            </a:r>
            <a:r>
              <a:rPr lang="en-GB" dirty="0" err="1" smtClean="0"/>
              <a:t>Ansible</a:t>
            </a:r>
            <a:r>
              <a:rPr lang="en-GB" dirty="0" smtClean="0"/>
              <a:t> orchestration, OpenStack</a:t>
            </a:r>
          </a:p>
          <a:p>
            <a:r>
              <a:rPr lang="en-GB" dirty="0" smtClean="0"/>
              <a:t>Community Linked Open Data repository (RDF, </a:t>
            </a:r>
            <a:r>
              <a:rPr lang="en-GB" dirty="0" err="1" smtClean="0"/>
              <a:t>SparQL</a:t>
            </a:r>
            <a:r>
              <a:rPr lang="en-GB" dirty="0" smtClean="0"/>
              <a:t> endpoint) publishes to global (meta)data systems (GEO, WMO, </a:t>
            </a:r>
            <a:r>
              <a:rPr lang="en-GB" dirty="0" err="1" smtClean="0"/>
              <a:t>DataCite</a:t>
            </a:r>
            <a:r>
              <a:rPr lang="en-GB" dirty="0" smtClean="0"/>
              <a:t>)</a:t>
            </a:r>
          </a:p>
          <a:p>
            <a:r>
              <a:rPr lang="en-GB" dirty="0" smtClean="0"/>
              <a:t>FAIR, data license, identification, usage tracking essential</a:t>
            </a: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19. 03. 04.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8.7 ICOS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824436" y="2799725"/>
            <a:ext cx="1775620" cy="12241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Cloud processing</a:t>
            </a:r>
          </a:p>
          <a:p>
            <a:pPr algn="ctr"/>
            <a:r>
              <a:rPr lang="en-GB" dirty="0" err="1" smtClean="0"/>
              <a:t>Ansible</a:t>
            </a:r>
            <a:r>
              <a:rPr lang="en-GB" dirty="0" smtClean="0"/>
              <a:t>, CSC OpenStack</a:t>
            </a:r>
            <a:endParaRPr lang="en-GB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3356482" y="1030966"/>
            <a:ext cx="4398238" cy="144016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ICOS linked open data </a:t>
            </a:r>
          </a:p>
          <a:p>
            <a:pPr algn="ctr"/>
            <a:r>
              <a:rPr lang="en-GB" dirty="0" smtClean="0"/>
              <a:t>catalogue and repository</a:t>
            </a:r>
            <a:endParaRPr lang="en-GB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8752942" y="1030966"/>
            <a:ext cx="2016224" cy="1440160"/>
          </a:xfrm>
          <a:prstGeom prst="flowChartMagneticDisk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B2SAFE Trusted Repository</a:t>
            </a:r>
            <a:endParaRPr lang="en-GB" dirty="0"/>
          </a:p>
        </p:txBody>
      </p:sp>
      <p:sp>
        <p:nvSpPr>
          <p:cNvPr id="9" name="Left-Right Arrow 8"/>
          <p:cNvSpPr/>
          <p:nvPr/>
        </p:nvSpPr>
        <p:spPr>
          <a:xfrm>
            <a:off x="8000535" y="1646574"/>
            <a:ext cx="504056" cy="36004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Magnetic Disk 9"/>
          <p:cNvSpPr/>
          <p:nvPr/>
        </p:nvSpPr>
        <p:spPr>
          <a:xfrm>
            <a:off x="336964" y="1069566"/>
            <a:ext cx="2016224" cy="1440160"/>
          </a:xfrm>
          <a:prstGeom prst="flowChartMagneticDisk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B2FIND, DEIMS,</a:t>
            </a:r>
          </a:p>
          <a:p>
            <a:pPr algn="ctr"/>
            <a:r>
              <a:rPr lang="en-GB" dirty="0" smtClean="0"/>
              <a:t>FLUXNET, EOSC catalogue, …</a:t>
            </a:r>
            <a:endParaRPr lang="en-GB" dirty="0"/>
          </a:p>
        </p:txBody>
      </p:sp>
      <p:sp>
        <p:nvSpPr>
          <p:cNvPr id="11" name="Left-Right Arrow 10"/>
          <p:cNvSpPr/>
          <p:nvPr/>
        </p:nvSpPr>
        <p:spPr>
          <a:xfrm>
            <a:off x="2601539" y="1609626"/>
            <a:ext cx="504056" cy="36004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Ribbon 11"/>
          <p:cNvSpPr/>
          <p:nvPr/>
        </p:nvSpPr>
        <p:spPr>
          <a:xfrm>
            <a:off x="425612" y="2974169"/>
            <a:ext cx="2664296" cy="1080120"/>
          </a:xfrm>
          <a:prstGeom prst="ribb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Field instruments</a:t>
            </a:r>
            <a:endParaRPr lang="en-GB" dirty="0"/>
          </a:p>
        </p:txBody>
      </p:sp>
      <p:sp>
        <p:nvSpPr>
          <p:cNvPr id="13" name="Bent-Up Arrow 12"/>
          <p:cNvSpPr/>
          <p:nvPr/>
        </p:nvSpPr>
        <p:spPr>
          <a:xfrm>
            <a:off x="3146541" y="2776827"/>
            <a:ext cx="648072" cy="697191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Bent-Up Arrow 13"/>
          <p:cNvSpPr/>
          <p:nvPr/>
        </p:nvSpPr>
        <p:spPr>
          <a:xfrm rot="5400000">
            <a:off x="3956960" y="2828376"/>
            <a:ext cx="720079" cy="697191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Bent-Up Arrow 14"/>
          <p:cNvSpPr/>
          <p:nvPr/>
        </p:nvSpPr>
        <p:spPr>
          <a:xfrm>
            <a:off x="6758897" y="2776826"/>
            <a:ext cx="648072" cy="697191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379242" y="2761555"/>
            <a:ext cx="3477398" cy="12241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AAI, User visualisation/analysis</a:t>
            </a:r>
          </a:p>
          <a:p>
            <a:pPr algn="ctr"/>
            <a:r>
              <a:rPr lang="en-GB" dirty="0" smtClean="0"/>
              <a:t>e.g. </a:t>
            </a:r>
            <a:r>
              <a:rPr lang="en-GB" dirty="0" err="1" smtClean="0"/>
              <a:t>Jupyter</a:t>
            </a:r>
            <a:r>
              <a:rPr lang="en-GB" dirty="0" smtClean="0"/>
              <a:t> Lab/Hub</a:t>
            </a:r>
            <a:endParaRPr lang="en-GB" dirty="0"/>
          </a:p>
        </p:txBody>
      </p:sp>
      <p:sp>
        <p:nvSpPr>
          <p:cNvPr id="17" name="Bent-Up Arrow 16"/>
          <p:cNvSpPr/>
          <p:nvPr/>
        </p:nvSpPr>
        <p:spPr>
          <a:xfrm rot="5400000">
            <a:off x="7530013" y="2829520"/>
            <a:ext cx="720079" cy="697191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Magnetic Disk 17"/>
          <p:cNvSpPr/>
          <p:nvPr/>
        </p:nvSpPr>
        <p:spPr>
          <a:xfrm>
            <a:off x="10144469" y="129601"/>
            <a:ext cx="1872113" cy="85490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Handle, </a:t>
            </a:r>
            <a:r>
              <a:rPr lang="en-GB" dirty="0" err="1" smtClean="0"/>
              <a:t>Datacite</a:t>
            </a:r>
            <a:endParaRPr lang="en-GB" dirty="0"/>
          </a:p>
        </p:txBody>
      </p:sp>
      <p:sp>
        <p:nvSpPr>
          <p:cNvPr id="19" name="Bent-Up Arrow 18"/>
          <p:cNvSpPr/>
          <p:nvPr/>
        </p:nvSpPr>
        <p:spPr>
          <a:xfrm rot="16200000" flipV="1">
            <a:off x="7451970" y="-1614942"/>
            <a:ext cx="648072" cy="4512140"/>
          </a:xfrm>
          <a:prstGeom prst="bentUpArrow">
            <a:avLst>
              <a:gd name="adj1" fmla="val 25000"/>
              <a:gd name="adj2" fmla="val 26425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s://eudat.eu/sites/default/files/logo-b2fi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03" y="774595"/>
            <a:ext cx="636112" cy="73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320" y="1076354"/>
            <a:ext cx="1179231" cy="38354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558" y="731657"/>
            <a:ext cx="815911" cy="776110"/>
          </a:xfrm>
          <a:prstGeom prst="rect">
            <a:avLst/>
          </a:prstGeom>
        </p:spPr>
      </p:pic>
      <p:sp>
        <p:nvSpPr>
          <p:cNvPr id="31" name="Down Arrow 30"/>
          <p:cNvSpPr/>
          <p:nvPr/>
        </p:nvSpPr>
        <p:spPr>
          <a:xfrm rot="10800000">
            <a:off x="11286491" y="1165062"/>
            <a:ext cx="360040" cy="144016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Go to the profile of Project Jupy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85" y="2557573"/>
            <a:ext cx="582981" cy="58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Left-Right Arrow 33"/>
          <p:cNvSpPr/>
          <p:nvPr/>
        </p:nvSpPr>
        <p:spPr>
          <a:xfrm rot="2317758">
            <a:off x="7797298" y="2337645"/>
            <a:ext cx="504056" cy="36004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879976" y="6165304"/>
            <a:ext cx="5184576" cy="523220"/>
          </a:xfrm>
          <a:prstGeom prst="rect">
            <a:avLst/>
          </a:prstGeom>
          <a:solidFill>
            <a:schemeClr val="accent4"/>
          </a:solidFill>
          <a:ln>
            <a:solidFill>
              <a:srgbClr val="1B216E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1"/>
                </a:solidFill>
              </a:rPr>
              <a:t>No content in Requirement DB. </a:t>
            </a:r>
          </a:p>
          <a:p>
            <a:r>
              <a:rPr lang="en-US" sz="1400" b="1" i="1" dirty="0" smtClean="0">
                <a:solidFill>
                  <a:schemeClr val="accent1"/>
                </a:solidFill>
              </a:rPr>
              <a:t>All this developed by CSC in WP8 </a:t>
            </a:r>
            <a:r>
              <a:rPr lang="en-US" sz="1400" b="1" i="1" dirty="0" smtClean="0">
                <a:solidFill>
                  <a:schemeClr val="accent1"/>
                </a:solidFill>
                <a:sym typeface="Wingdings"/>
              </a:rPr>
              <a:t> </a:t>
            </a:r>
            <a:r>
              <a:rPr lang="en-US" sz="1400" b="1" i="1" dirty="0" smtClean="0">
                <a:solidFill>
                  <a:schemeClr val="accent1"/>
                </a:solidFill>
              </a:rPr>
              <a:t>No need for WP10 involvement</a:t>
            </a:r>
            <a:endParaRPr lang="en-US" sz="14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0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</TotalTime>
  <Words>1069</Words>
  <Application>Microsoft Macintosh PowerPoint</Application>
  <PresentationFormat>Custom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slide_base</vt:lpstr>
      <vt:lpstr>PowerPoint Presentation</vt:lpstr>
      <vt:lpstr>Status</vt:lpstr>
      <vt:lpstr>8.1 ELIXIR</vt:lpstr>
      <vt:lpstr>8.2 Fusion</vt:lpstr>
      <vt:lpstr>8.3 Marine</vt:lpstr>
      <vt:lpstr>8.4 EISCAT_3D</vt:lpstr>
      <vt:lpstr>8.5 EPOS-ORFEUS</vt:lpstr>
      <vt:lpstr>8.6 Radioastronomy</vt:lpstr>
      <vt:lpstr>8.7 ICOS</vt:lpstr>
      <vt:lpstr>Next steps</vt:lpstr>
      <vt:lpstr>Feedback on WP10 Jira entry form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Gergely Sipos</cp:lastModifiedBy>
  <cp:revision>36</cp:revision>
  <dcterms:created xsi:type="dcterms:W3CDTF">2018-07-16T07:35:10Z</dcterms:created>
  <dcterms:modified xsi:type="dcterms:W3CDTF">2019-03-04T10:02:44Z</dcterms:modified>
</cp:coreProperties>
</file>