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Default Extension="xlsb" ContentType="application/vnd.ms-excel.sheet.binary.macroEnabled.12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96" r:id="rId2"/>
    <p:sldId id="315" r:id="rId3"/>
    <p:sldId id="319" r:id="rId4"/>
    <p:sldId id="320" r:id="rId5"/>
    <p:sldId id="334" r:id="rId6"/>
    <p:sldId id="328" r:id="rId7"/>
    <p:sldId id="321" r:id="rId8"/>
    <p:sldId id="322" r:id="rId9"/>
    <p:sldId id="323" r:id="rId10"/>
    <p:sldId id="333" r:id="rId11"/>
    <p:sldId id="317" r:id="rId12"/>
    <p:sldId id="332" r:id="rId13"/>
    <p:sldId id="324" r:id="rId14"/>
    <p:sldId id="335" r:id="rId15"/>
  </p:sldIdLst>
  <p:sldSz cx="9144000" cy="6858000" type="screen4x3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833" autoAdjust="0"/>
  </p:normalViewPr>
  <p:slideViewPr>
    <p:cSldViewPr>
      <p:cViewPr varScale="1">
        <p:scale>
          <a:sx n="74" d="100"/>
          <a:sy n="74" d="100"/>
        </p:scale>
        <p:origin x="-9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B155A21-3EF1-4813-B5EB-5401C975DD88}" type="datetimeFigureOut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E55AC34F-B4A2-4EE6-B72E-94CB076F694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A7F6F-592D-4530-83AF-6D2F179A9ED1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AAD9B-62A5-400C-AD97-0748C8FCA13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92DE0-595A-44AA-B834-9E9CA0F92319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39B1B-DD30-490D-94BE-EE340345F7F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9B59FB-7F85-462D-A5DB-181705E8EC1A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BB84C5-E790-47E5-A981-36D074BC445C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08C21-BC49-478C-B842-B2F490E76755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D8358-6228-4251-AE9C-1E9903912A2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CED8C-A0B1-4F0E-AF26-821D2B857B0D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CF0BC-99F2-465C-9066-F66D91C257E2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C1372-1BC0-408A-966F-7EA289FC55B7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5FB064-6053-4387-A846-78B3E41578F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CE011-1099-4452-A603-DEF3EB8B39DF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AF11D-8EEC-4F5D-905E-43D641FEEE39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00767-7A75-4378-9FE7-3DD0F7DE4036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47B4CF-A266-4029-9B49-3FF99F332EC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167EE-D1C7-42A4-A96C-A316824C4FCD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C77F8-0AF2-4422-856A-73C342752E7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7C9BF-9E3D-4BD5-ABD8-B2AB91B657E2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78241-906C-4726-A817-78D4B7E8EB0D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BA6711-F2AA-4640-983E-FCE422DB39B1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9B24D-1095-4A23-894E-DFA3498BB98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9D68F-D638-425A-8DBF-B9C1768AB9E5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DE49A-7FB7-420B-9360-25F662ED0EC6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1A6063-B90D-44F8-985E-8760B4C5D028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15D6-86C9-4A36-9383-022891941BB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urope_background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-19050"/>
            <a:ext cx="9144000" cy="690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Titelmasterformat durch Klicken bearbeiten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73C4DF-5238-4D0D-8929-FBE961F7965A}" type="datetime1">
              <a:rPr lang="en-US"/>
              <a:pPr>
                <a:defRPr/>
              </a:pPr>
              <a:t>6/3/2010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rgbClr val="36417A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CB381B-2B7A-4C38-BF5E-44B111D0B404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1032" name="Picture 7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243888" y="115888"/>
            <a:ext cx="777875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7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+mj-lt"/>
          <a:ea typeface="ＭＳ Ｐゴシック" pitchFamily="102" charset="-128"/>
          <a:cs typeface="ＭＳ Ｐゴシック" pitchFamily="10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  <a:ea typeface="ＭＳ Ｐゴシック" pitchFamily="102" charset="-128"/>
          <a:cs typeface="ＭＳ Ｐゴシック" pitchFamily="10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6417A"/>
          </a:solidFill>
          <a:latin typeface="Arial" pitchFamily="80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CC"/>
          </a:solidFill>
          <a:latin typeface="+mn-lt"/>
          <a:ea typeface="ＭＳ Ｐゴシック" pitchFamily="102" charset="-128"/>
          <a:cs typeface="ＭＳ Ｐゴシック" pitchFamily="10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8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6417A"/>
          </a:solidFill>
          <a:latin typeface="+mn-lt"/>
          <a:ea typeface="ＭＳ Ｐゴシック" pitchFamily="8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6417A"/>
          </a:solidFill>
          <a:latin typeface="+mn-lt"/>
          <a:ea typeface="ＭＳ Ｐゴシック" pitchFamily="8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36417A"/>
          </a:solidFill>
          <a:latin typeface="+mn-lt"/>
          <a:ea typeface="ＭＳ Ｐゴシック" pitchFamily="80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WP7-jra1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Ticket/Display.html?id=52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Cartella_di_lavoro_binaria_di_Microsoft_Office_Excel1.xlsb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gi.eu/indico/conferenceDisplay.py?confId=4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>
                <a:ea typeface="ＭＳ Ｐゴシック" pitchFamily="34" charset="-128"/>
              </a:rPr>
              <a:t>InSPIRE</a:t>
            </a:r>
            <a:r>
              <a:rPr lang="en-GB" dirty="0" smtClean="0">
                <a:ea typeface="ＭＳ Ｐゴシック" pitchFamily="34" charset="-128"/>
              </a:rPr>
              <a:t> JRA1 </a:t>
            </a:r>
            <a:br>
              <a:rPr lang="en-GB" dirty="0" smtClean="0">
                <a:ea typeface="ＭＳ Ｐゴシック" pitchFamily="34" charset="-128"/>
              </a:rPr>
            </a:br>
            <a:r>
              <a:rPr lang="en-GB" dirty="0" smtClean="0">
                <a:ea typeface="ＭＳ Ｐゴシック" pitchFamily="34" charset="-128"/>
              </a:rPr>
              <a:t>Kickoff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D. </a:t>
            </a:r>
            <a:r>
              <a:rPr lang="en-GB" dirty="0" err="1" smtClean="0"/>
              <a:t>Cesini</a:t>
            </a:r>
            <a:r>
              <a:rPr lang="en-GB" dirty="0" smtClean="0"/>
              <a:t> (INFN/IGI)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EGI-InSPIRE - EGEE UF5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2F16C-9B71-4D5D-AB72-660C443BE65D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Communication Channels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b="1" dirty="0" smtClean="0">
                <a:ea typeface="ＭＳ Ｐゴシック" pitchFamily="34" charset="-128"/>
              </a:rPr>
              <a:t>EGI Group InSPIRE-JRA1 created</a:t>
            </a:r>
          </a:p>
          <a:p>
            <a:r>
              <a:rPr lang="en-US" b="1" dirty="0" smtClean="0">
                <a:ea typeface="ＭＳ Ｐゴシック" pitchFamily="34" charset="-128"/>
              </a:rPr>
              <a:t>Inspire-jra1&lt;at&gt;mailman.egi.eu</a:t>
            </a:r>
          </a:p>
          <a:p>
            <a:r>
              <a:rPr lang="en-US" b="1" dirty="0" smtClean="0">
                <a:ea typeface="ＭＳ Ｐゴシック" pitchFamily="34" charset="-128"/>
                <a:hlinkClick r:id="rId2"/>
              </a:rPr>
              <a:t>https://wiki.egi.eu/wiki/WP7-jra1</a:t>
            </a:r>
            <a:endParaRPr lang="en-US" b="1" dirty="0" smtClean="0">
              <a:ea typeface="ＭＳ Ｐゴシック" pitchFamily="34" charset="-128"/>
            </a:endParaRPr>
          </a:p>
          <a:p>
            <a:r>
              <a:rPr lang="en-US" b="1" dirty="0" smtClean="0">
                <a:ea typeface="ＭＳ Ｐゴシック" pitchFamily="34" charset="-128"/>
              </a:rPr>
              <a:t>RT queue created on egi.eu portal</a:t>
            </a:r>
          </a:p>
          <a:p>
            <a:r>
              <a:rPr lang="en-US" dirty="0" smtClean="0">
                <a:ea typeface="ＭＳ Ｐゴシック" pitchFamily="34" charset="-128"/>
              </a:rPr>
              <a:t>IRC chat needed?</a:t>
            </a:r>
          </a:p>
          <a:p>
            <a:r>
              <a:rPr lang="en-US" dirty="0" smtClean="0">
                <a:ea typeface="ＭＳ Ｐゴシック" pitchFamily="34" charset="-128"/>
              </a:rPr>
              <a:t>Phone Meetings – every two weeks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Wed 11am 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Thu 10am ?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64CE72-3877-4FD9-8DFA-B69AD457F47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Staff Details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Need to complete table in task #52</a:t>
            </a:r>
          </a:p>
          <a:p>
            <a:pPr lvl="1"/>
            <a:r>
              <a:rPr lang="en-US" sz="2400" dirty="0" smtClean="0">
                <a:ea typeface="ＭＳ Ｐゴシック" pitchFamily="34" charset="-128"/>
                <a:hlinkClick r:id="rId2"/>
              </a:rPr>
              <a:t>https://rt.egi.eu/rt/Ticket/Display.html?id=52</a:t>
            </a:r>
            <a:endParaRPr lang="en-US" sz="2400" dirty="0" smtClean="0">
              <a:ea typeface="ＭＳ Ｐゴシック" pitchFamily="34" charset="-128"/>
            </a:endParaRP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Need new information: supervisor/deputy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Waiting input from LUH/CNRS, GRNET to confirm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1644CF-99AD-49CC-8966-98B73B484847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857248"/>
          </a:xfrm>
        </p:spPr>
        <p:txBody>
          <a:bodyPr/>
          <a:lstStyle/>
          <a:p>
            <a:r>
              <a:rPr lang="it-IT" dirty="0" err="1" smtClean="0"/>
              <a:t>Metrics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AD9B-62A5-400C-AD97-0748C8FCA13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6" name="Segnaposto contenuto 5"/>
          <p:cNvGraphicFramePr>
            <a:graphicFrameLocks noChangeAspect="1"/>
          </p:cNvGraphicFramePr>
          <p:nvPr>
            <p:ph idx="1"/>
          </p:nvPr>
        </p:nvGraphicFramePr>
        <p:xfrm>
          <a:off x="165357" y="954143"/>
          <a:ext cx="8764361" cy="5118063"/>
        </p:xfrm>
        <a:graphic>
          <a:graphicData uri="http://schemas.openxmlformats.org/presentationml/2006/ole">
            <p:oleObj spid="_x0000_s33794" name="Foglio di lavoro binario" r:id="rId3" imgW="6915184" imgH="4038600" progId="Excel.SheetBinary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/>
          <a:lstStyle/>
          <a:p>
            <a:r>
              <a:rPr lang="it-IT" sz="3200" dirty="0" smtClean="0">
                <a:ea typeface="ＭＳ Ｐゴシック" pitchFamily="34" charset="-128"/>
              </a:rPr>
              <a:t>First </a:t>
            </a:r>
            <a:r>
              <a:rPr lang="it-IT" sz="3200" dirty="0" err="1" smtClean="0">
                <a:ea typeface="ＭＳ Ｐゴシック" pitchFamily="34" charset="-128"/>
              </a:rPr>
              <a:t>Year</a:t>
            </a:r>
            <a:r>
              <a:rPr lang="it-IT" sz="3200" dirty="0" smtClean="0">
                <a:ea typeface="ＭＳ Ｐゴシック" pitchFamily="34" charset="-128"/>
              </a:rPr>
              <a:t> </a:t>
            </a:r>
            <a:r>
              <a:rPr lang="it-IT" sz="3200" dirty="0" err="1" smtClean="0">
                <a:ea typeface="ＭＳ Ｐゴシック" pitchFamily="34" charset="-128"/>
              </a:rPr>
              <a:t>Milestones</a:t>
            </a:r>
            <a:r>
              <a:rPr lang="it-IT" sz="3200" dirty="0" smtClean="0">
                <a:ea typeface="ＭＳ Ｐゴシック" pitchFamily="34" charset="-128"/>
              </a:rPr>
              <a:t> and </a:t>
            </a:r>
            <a:r>
              <a:rPr lang="it-IT" sz="3200" dirty="0" err="1" smtClean="0">
                <a:ea typeface="ＭＳ Ｐゴシック" pitchFamily="34" charset="-128"/>
              </a:rPr>
              <a:t>Deliverables</a:t>
            </a:r>
            <a:endParaRPr lang="it-IT" sz="3200" dirty="0" smtClean="0">
              <a:ea typeface="ＭＳ Ｐゴシック" pitchFamily="34" charset="-128"/>
            </a:endParaRP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>
          <a:xfrm>
            <a:off x="785786" y="1142984"/>
            <a:ext cx="8229600" cy="4983179"/>
          </a:xfrm>
        </p:spPr>
        <p:txBody>
          <a:bodyPr/>
          <a:lstStyle/>
          <a:p>
            <a:r>
              <a:rPr lang="en-US" sz="1800" dirty="0" smtClean="0"/>
              <a:t>MS701: Define the roadmap for the CIC Operations Portal taking into account the CIC Operations </a:t>
            </a:r>
            <a:r>
              <a:rPr lang="en-US" sz="1800" dirty="0" err="1" smtClean="0"/>
              <a:t>regionalisation</a:t>
            </a:r>
            <a:r>
              <a:rPr lang="en-US" sz="1800" dirty="0" smtClean="0"/>
              <a:t> of the Portal work plan operational tools and new resource types being used on the infrastructure. </a:t>
            </a:r>
            <a:r>
              <a:rPr lang="en-US" sz="1800" b="1" dirty="0" smtClean="0"/>
              <a:t>(CNRS)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MS702:  A report describing the different operational tool product team’s development infrastructure and procedures including details of their development infrastructure.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(INFN)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MS703: Specify a work plan identifying the upcoming releases and associated plan functionality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. (CERN) </a:t>
            </a: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MS704: A public report describing the roadmap for all the deployed operational tools over the next 18 months defining release tools and deployment dates.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(KIT)</a:t>
            </a: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r>
              <a:rPr lang="en-US" sz="1800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D7.1: Annual Report on Operational Tool maintenance and development activity </a:t>
            </a:r>
            <a:r>
              <a:rPr lang="en-US" sz="1800" b="1" dirty="0" smtClean="0">
                <a:solidFill>
                  <a:srgbClr val="3333CC"/>
                </a:solidFill>
                <a:ea typeface="ＭＳ Ｐゴシック" pitchFamily="102" charset="-128"/>
                <a:cs typeface="ＭＳ Ｐゴシック" pitchFamily="102" charset="-128"/>
              </a:rPr>
              <a:t>(INFN) 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it-IT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pPr marL="342900" lvl="1" indent="-342900">
              <a:buFontTx/>
              <a:buChar char="•"/>
            </a:pPr>
            <a:endParaRPr lang="en-US" sz="1800" dirty="0" smtClean="0">
              <a:solidFill>
                <a:srgbClr val="3333CC"/>
              </a:solidFill>
              <a:ea typeface="ＭＳ Ｐゴシック" pitchFamily="102" charset="-128"/>
              <a:cs typeface="ＭＳ Ｐゴシック" pitchFamily="102" charset="-128"/>
            </a:endParaRPr>
          </a:p>
          <a:p>
            <a:endParaRPr lang="it-IT" sz="1800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F88443-29DA-4137-8542-EB2EF3F16A1E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7" name="CasellaDiTesto 9"/>
          <p:cNvSpPr txBox="1">
            <a:spLocks noChangeArrowheads="1"/>
          </p:cNvSpPr>
          <p:nvPr/>
        </p:nvSpPr>
        <p:spPr bwMode="auto">
          <a:xfrm>
            <a:off x="-15903" y="2058980"/>
            <a:ext cx="6588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/>
              <a:t>PM1</a:t>
            </a:r>
          </a:p>
        </p:txBody>
      </p:sp>
      <p:sp>
        <p:nvSpPr>
          <p:cNvPr id="8" name="Parentesi graffa aperta 7"/>
          <p:cNvSpPr/>
          <p:nvPr/>
        </p:nvSpPr>
        <p:spPr bwMode="auto">
          <a:xfrm>
            <a:off x="571472" y="1214422"/>
            <a:ext cx="357190" cy="207170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9" name="Parentesi graffa aperta 8"/>
          <p:cNvSpPr/>
          <p:nvPr/>
        </p:nvSpPr>
        <p:spPr bwMode="auto">
          <a:xfrm>
            <a:off x="642910" y="3571876"/>
            <a:ext cx="285752" cy="64294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-32" y="3702054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PM2</a:t>
            </a:r>
            <a:endParaRPr lang="it-IT" dirty="0"/>
          </a:p>
        </p:txBody>
      </p:sp>
      <p:sp>
        <p:nvSpPr>
          <p:cNvPr id="11" name="Parentesi graffa aperta 10"/>
          <p:cNvSpPr/>
          <p:nvPr/>
        </p:nvSpPr>
        <p:spPr bwMode="auto">
          <a:xfrm>
            <a:off x="642910" y="4214818"/>
            <a:ext cx="285752" cy="857256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-32" y="4488428"/>
            <a:ext cx="6591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PM3</a:t>
            </a:r>
            <a:endParaRPr lang="it-IT" dirty="0"/>
          </a:p>
        </p:txBody>
      </p:sp>
      <p:sp>
        <p:nvSpPr>
          <p:cNvPr id="13" name="Parentesi graffa aperta 12"/>
          <p:cNvSpPr/>
          <p:nvPr/>
        </p:nvSpPr>
        <p:spPr bwMode="auto">
          <a:xfrm>
            <a:off x="642910" y="5214950"/>
            <a:ext cx="285752" cy="785818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E7DBB1"/>
              </a:solidFill>
              <a:effectLst/>
              <a:latin typeface="Arial" pitchFamily="80" charset="0"/>
            </a:endParaRP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-71470" y="5417122"/>
            <a:ext cx="7702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it-IT" dirty="0" smtClean="0"/>
              <a:t>PM11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Meetings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57298"/>
            <a:ext cx="8543956" cy="4929222"/>
          </a:xfrm>
        </p:spPr>
        <p:txBody>
          <a:bodyPr/>
          <a:lstStyle/>
          <a:p>
            <a:r>
              <a:rPr lang="en-US" dirty="0" smtClean="0"/>
              <a:t>June 10</a:t>
            </a:r>
            <a:r>
              <a:rPr lang="en-US" baseline="30000" dirty="0" smtClean="0"/>
              <a:t>th</a:t>
            </a:r>
            <a:r>
              <a:rPr lang="en-US" dirty="0" smtClean="0"/>
              <a:t> : Task </a:t>
            </a:r>
            <a:r>
              <a:rPr lang="en-US" smtClean="0"/>
              <a:t>Leaders Meeting </a:t>
            </a:r>
            <a:r>
              <a:rPr lang="en-US" dirty="0" smtClean="0"/>
              <a:t>– Amsterdam</a:t>
            </a:r>
          </a:p>
          <a:p>
            <a:pPr lvl="1"/>
            <a:r>
              <a:rPr lang="en-US" sz="2000" dirty="0" smtClean="0">
                <a:hlinkClick r:id="rId2"/>
              </a:rPr>
              <a:t>https://www.egi.eu/indico/conferenceDisplay.py?confId=41</a:t>
            </a:r>
            <a:endParaRPr lang="en-US" sz="2000" dirty="0" smtClean="0"/>
          </a:p>
          <a:p>
            <a:r>
              <a:rPr lang="en-US" dirty="0" smtClean="0"/>
              <a:t>Sept 13/17 - Technical Forum – Amsterdam</a:t>
            </a:r>
          </a:p>
          <a:p>
            <a:pPr lvl="1"/>
            <a:r>
              <a:rPr lang="en-US" dirty="0" smtClean="0"/>
              <a:t>Open session on Tuesday </a:t>
            </a:r>
            <a:r>
              <a:rPr lang="en-US" sz="2000" dirty="0" smtClean="0"/>
              <a:t>(op. tools roadmap 1h30m)</a:t>
            </a:r>
          </a:p>
          <a:p>
            <a:pPr lvl="2"/>
            <a:r>
              <a:rPr lang="en-US" dirty="0" smtClean="0"/>
              <a:t>Need to have a draft </a:t>
            </a:r>
            <a:r>
              <a:rPr lang="en-US" dirty="0" err="1" smtClean="0"/>
              <a:t>programme</a:t>
            </a:r>
            <a:r>
              <a:rPr lang="en-US" dirty="0" smtClean="0"/>
              <a:t> by June 10</a:t>
            </a:r>
          </a:p>
          <a:p>
            <a:pPr lvl="2"/>
            <a:r>
              <a:rPr lang="en-US" dirty="0" smtClean="0"/>
              <a:t>ideas welcome, in particular on interaction with other projects (OSG?)</a:t>
            </a:r>
          </a:p>
          <a:p>
            <a:pPr lvl="1"/>
            <a:r>
              <a:rPr lang="en-US" dirty="0" smtClean="0"/>
              <a:t>Would like to have a closed JRA1 F2F and an maybe an OTAG F2F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AD9B-62A5-400C-AD97-0748C8FCA13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5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/>
          <a:lstStyle/>
          <a:p>
            <a:r>
              <a:rPr lang="en-GB" smtClean="0">
                <a:ea typeface="ＭＳ Ｐゴシック" pitchFamily="34" charset="-128"/>
              </a:rPr>
              <a:t>InSPIRE-JRA1 </a:t>
            </a:r>
            <a:endParaRPr lang="it-IT" smtClean="0">
              <a:ea typeface="ＭＳ Ｐゴシック" pitchFamily="34" charset="-128"/>
            </a:endParaRPr>
          </a:p>
        </p:txBody>
      </p:sp>
      <p:sp>
        <p:nvSpPr>
          <p:cNvPr id="4099" name="Segnaposto contenuto 6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571500"/>
          </a:xfrm>
        </p:spPr>
        <p:txBody>
          <a:bodyPr/>
          <a:lstStyle/>
          <a:p>
            <a:r>
              <a:rPr lang="en-GB" sz="1800" b="1" dirty="0" smtClean="0">
                <a:ea typeface="ＭＳ Ｐゴシック" pitchFamily="34" charset="-128"/>
              </a:rPr>
              <a:t>https://documents.egi.eu/secure/RetrieveFile?docid=10&amp;version=3&amp;filename=EGI-InSPIRE_%28261323%29_2010-05-10_DOW.pdf</a:t>
            </a:r>
            <a:endParaRPr lang="it-IT" sz="1800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976733-6B3F-4EFB-B21B-E5561C387B8E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4102" name="Picture 2"/>
          <p:cNvPicPr>
            <a:picLocks noChangeAspect="1" noChangeArrowheads="1"/>
          </p:cNvPicPr>
          <p:nvPr/>
        </p:nvPicPr>
        <p:blipFill>
          <a:blip r:embed="rId2" cstate="print"/>
          <a:srcRect l="21355" t="16493" r="9064" b="53645"/>
          <a:stretch>
            <a:fillRect/>
          </a:stretch>
        </p:blipFill>
        <p:spPr bwMode="auto">
          <a:xfrm>
            <a:off x="317500" y="1173162"/>
            <a:ext cx="8483600" cy="2184400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</p:pic>
      <p:sp>
        <p:nvSpPr>
          <p:cNvPr id="9" name="Segnaposto contenuto 6"/>
          <p:cNvSpPr txBox="1">
            <a:spLocks/>
          </p:cNvSpPr>
          <p:nvPr/>
        </p:nvSpPr>
        <p:spPr bwMode="auto">
          <a:xfrm>
            <a:off x="1500166" y="4786322"/>
            <a:ext cx="6215106" cy="1285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numCol="2"/>
          <a:lstStyle/>
          <a:p>
            <a:pPr>
              <a:spcBef>
                <a:spcPct val="20000"/>
              </a:spcBef>
              <a:buClr>
                <a:srgbClr val="FFCC66"/>
              </a:buClr>
              <a:defRPr/>
            </a:pPr>
            <a:r>
              <a:rPr lang="it-IT" b="1" dirty="0" err="1" smtClean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Germany</a:t>
            </a:r>
            <a:r>
              <a:rPr lang="it-IT" b="1" dirty="0" smtClean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 </a:t>
            </a: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- KIT-G, LUH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 err="1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Spain</a:t>
            </a: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 - CSIC, FCTSG 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France - CNRS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 err="1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Greece</a:t>
            </a: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 - GRNET </a:t>
            </a:r>
            <a:endParaRPr lang="it-IT" b="1" dirty="0" smtClean="0">
              <a:solidFill>
                <a:srgbClr val="3333CC"/>
              </a:solidFill>
              <a:latin typeface="+mn-lt"/>
              <a:ea typeface="ＭＳ Ｐゴシック" pitchFamily="102" charset="-128"/>
              <a:cs typeface="ＭＳ Ｐゴシック" pitchFamily="102" charset="-128"/>
            </a:endParaRPr>
          </a:p>
          <a:p>
            <a:pPr>
              <a:spcBef>
                <a:spcPct val="20000"/>
              </a:spcBef>
              <a:buClr>
                <a:srgbClr val="FFCC66"/>
              </a:buClr>
              <a:defRPr/>
            </a:pPr>
            <a:r>
              <a:rPr lang="it-IT" b="1" dirty="0" err="1" smtClean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Croatia</a:t>
            </a:r>
            <a:r>
              <a:rPr lang="it-IT" b="1" dirty="0" smtClean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 </a:t>
            </a: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- SRCE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Italy - INFN 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UK – STFC </a:t>
            </a:r>
            <a:b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</a:br>
            <a:r>
              <a:rPr lang="it-IT" b="1" dirty="0">
                <a:solidFill>
                  <a:srgbClr val="3333CC"/>
                </a:solidFill>
                <a:latin typeface="+mn-lt"/>
                <a:ea typeface="ＭＳ Ｐゴシック" pitchFamily="102" charset="-128"/>
                <a:cs typeface="ＭＳ Ｐゴシック" pitchFamily="102" charset="-128"/>
              </a:rPr>
              <a:t>CERN </a:t>
            </a:r>
            <a:endParaRPr lang="it-IT" kern="0" dirty="0">
              <a:solidFill>
                <a:srgbClr val="3333CC"/>
              </a:solidFill>
              <a:latin typeface="+mn-lt"/>
              <a:ea typeface="ＭＳ Ｐゴシック" pitchFamily="102" charset="-128"/>
              <a:cs typeface="ＭＳ Ｐゴシック" pitchFamily="102" charset="-128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786050" y="4214818"/>
            <a:ext cx="31822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err="1">
                <a:solidFill>
                  <a:schemeClr val="accent2"/>
                </a:solidFill>
                <a:ea typeface="ＭＳ Ｐゴシック" pitchFamily="102" charset="-128"/>
                <a:cs typeface="ＭＳ Ｐゴシック" pitchFamily="102" charset="-128"/>
              </a:rPr>
              <a:t>Involved</a:t>
            </a:r>
            <a:r>
              <a:rPr lang="it-IT" sz="2800" b="1" dirty="0">
                <a:solidFill>
                  <a:schemeClr val="accent2"/>
                </a:solidFill>
                <a:ea typeface="ＭＳ Ｐゴシック" pitchFamily="102" charset="-128"/>
                <a:cs typeface="ＭＳ Ｐゴシック" pitchFamily="102" charset="-128"/>
              </a:rPr>
              <a:t> </a:t>
            </a:r>
            <a:r>
              <a:rPr lang="it-IT" sz="2800" b="1" dirty="0" err="1">
                <a:solidFill>
                  <a:schemeClr val="accent2"/>
                </a:solidFill>
                <a:ea typeface="ＭＳ Ｐゴシック" pitchFamily="102" charset="-128"/>
                <a:cs typeface="ＭＳ Ｐゴシック" pitchFamily="102" charset="-128"/>
              </a:rPr>
              <a:t>partners</a:t>
            </a:r>
            <a:endParaRPr lang="it-IT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TJRA1.1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TJRA1.1 Activity Management (Daniele </a:t>
            </a:r>
            <a:r>
              <a:rPr lang="en-US" sz="2400" dirty="0" err="1" smtClean="0">
                <a:ea typeface="ＭＳ Ｐゴシック" pitchFamily="34" charset="-128"/>
              </a:rPr>
              <a:t>Cesini</a:t>
            </a:r>
            <a:r>
              <a:rPr lang="en-US" sz="2400" dirty="0" smtClean="0">
                <a:ea typeface="ＭＳ Ｐゴシック" pitchFamily="34" charset="-128"/>
              </a:rPr>
              <a:t>, CNAF)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coordination of the tool development work; 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definition and follow-up of the software development roadmaps, in collaboration with the Operational Tools Advisory Group;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representation of the activity within </a:t>
            </a:r>
            <a:r>
              <a:rPr lang="en-US" sz="2000" dirty="0" err="1" smtClean="0">
                <a:ea typeface="ＭＳ Ｐゴシック" pitchFamily="34" charset="-128"/>
              </a:rPr>
              <a:t>EGI.eu‘s</a:t>
            </a:r>
            <a:r>
              <a:rPr lang="en-US" sz="2000" dirty="0" smtClean="0">
                <a:ea typeface="ＭＳ Ｐゴシック" pitchFamily="34" charset="-128"/>
              </a:rPr>
              <a:t> management boards;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overseeing the testing and release preparation of software before deployment;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reporting on status and open issues related to the activity;</a:t>
            </a: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OTAG and USAG participation </a:t>
            </a:r>
            <a:r>
              <a:rPr lang="en-US" sz="2000" dirty="0" smtClean="0">
                <a:ea typeface="ＭＳ Ｐゴシック" pitchFamily="34" charset="-128"/>
                <a:sym typeface="Wingdings" pitchFamily="2" charset="2"/>
              </a:rPr>
              <a:t> New requirements</a:t>
            </a:r>
            <a:endParaRPr lang="en-US" sz="2000" dirty="0" smtClean="0">
              <a:ea typeface="ＭＳ Ｐゴシック" pitchFamily="34" charset="-128"/>
            </a:endParaRPr>
          </a:p>
          <a:p>
            <a:pPr lvl="1"/>
            <a:r>
              <a:rPr lang="en-US" sz="2000" dirty="0" smtClean="0">
                <a:ea typeface="ＭＳ Ｐゴシック" pitchFamily="34" charset="-128"/>
              </a:rPr>
              <a:t>(New mandate) OAT participation</a:t>
            </a:r>
            <a:endParaRPr lang="it-IT" sz="2000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B06EC-1713-4A87-94F6-A9E5382EB7D9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TJRA1.2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114800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TJRA1.2 Maintenance and development of the deployed operational tools (</a:t>
            </a:r>
            <a:r>
              <a:rPr lang="en-US" sz="2400" dirty="0" err="1" smtClean="0">
                <a:ea typeface="ＭＳ Ｐゴシック" pitchFamily="34" charset="-128"/>
              </a:rPr>
              <a:t>Torsten</a:t>
            </a:r>
            <a:r>
              <a:rPr lang="en-US" sz="2400" dirty="0" smtClean="0">
                <a:ea typeface="ＭＳ Ｐゴシック" pitchFamily="34" charset="-128"/>
              </a:rPr>
              <a:t>, KIT)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TJRA1.2.1 Operations portal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TJRA1.2.2 EGI Helpdesk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TJRA1.2.3 Grid configuration repository: GOCDB 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TJRA1.2.4 Accounting repository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TJRA1.2.5 Accounting portal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TJRA1.2.6 Service Availability Monitoring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TJRA1.2.7 Metrics Portal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71B9ED-5066-4C04-88D8-D1D9B47466B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174" name="CasellaDiTesto 5"/>
          <p:cNvSpPr txBox="1">
            <a:spLocks noChangeArrowheads="1"/>
          </p:cNvSpPr>
          <p:nvPr/>
        </p:nvSpPr>
        <p:spPr bwMode="auto">
          <a:xfrm>
            <a:off x="500063" y="5286389"/>
            <a:ext cx="739657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rgbClr val="3333CC"/>
                </a:solidFill>
                <a:latin typeface="+mn-lt"/>
                <a:ea typeface="ＭＳ Ｐゴシック" pitchFamily="34" charset="-128"/>
                <a:cs typeface="ＭＳ Ｐゴシック" pitchFamily="102" charset="-128"/>
              </a:rPr>
              <a:t>DoW</a:t>
            </a:r>
            <a:r>
              <a:rPr lang="en-US" sz="2400" dirty="0" smtClean="0">
                <a:solidFill>
                  <a:srgbClr val="3333CC"/>
                </a:solidFill>
                <a:latin typeface="+mn-lt"/>
                <a:ea typeface="ＭＳ Ｐゴシック" pitchFamily="34" charset="-128"/>
                <a:cs typeface="ＭＳ Ｐゴシック" pitchFamily="102" charset="-128"/>
              </a:rPr>
              <a:t> or wiki for maintenance details about each tool</a:t>
            </a:r>
          </a:p>
          <a:p>
            <a:endParaRPr lang="it-IT" sz="2400" dirty="0">
              <a:solidFill>
                <a:srgbClr val="3333CC"/>
              </a:solidFill>
              <a:latin typeface="+mn-lt"/>
              <a:ea typeface="ＭＳ Ｐゴシック" pitchFamily="34" charset="-128"/>
              <a:cs typeface="ＭＳ Ｐゴシック" pitchFamily="102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and bug fixing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525963"/>
          </a:xfrm>
        </p:spPr>
        <p:txBody>
          <a:bodyPr/>
          <a:lstStyle/>
          <a:p>
            <a:r>
              <a:rPr lang="en-US" dirty="0" smtClean="0"/>
              <a:t>Will not be very different from the past but since we have regional tools now we need:</a:t>
            </a:r>
          </a:p>
          <a:p>
            <a:pPr lvl="1"/>
            <a:r>
              <a:rPr lang="en-US" dirty="0" smtClean="0"/>
              <a:t>to define a common Release Procedure</a:t>
            </a:r>
          </a:p>
          <a:p>
            <a:pPr lvl="1"/>
            <a:r>
              <a:rPr lang="en-US" dirty="0" smtClean="0"/>
              <a:t>to edit carefully the documentation for users and </a:t>
            </a:r>
            <a:r>
              <a:rPr lang="en-US" dirty="0" err="1" smtClean="0">
                <a:solidFill>
                  <a:srgbClr val="FF0000"/>
                </a:solidFill>
              </a:rPr>
              <a:t>sitemanagers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a list of detailed dependencies among the tools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FAAD9B-62A5-400C-AD97-0748C8FCA13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Release</a:t>
            </a:r>
            <a:r>
              <a:rPr lang="it-IT" dirty="0" smtClean="0">
                <a:ea typeface="ＭＳ Ｐゴシック" pitchFamily="34" charset="-128"/>
              </a:rPr>
              <a:t> Procedure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C7CA1-C6D8-433A-A402-A024019F76B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cxnSp>
        <p:nvCxnSpPr>
          <p:cNvPr id="7" name="Connettore 2 6"/>
          <p:cNvCxnSpPr/>
          <p:nvPr/>
        </p:nvCxnSpPr>
        <p:spPr bwMode="auto">
          <a:xfrm>
            <a:off x="1143008" y="3214686"/>
            <a:ext cx="4429124" cy="15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CasellaDiTesto 7"/>
          <p:cNvSpPr txBox="1"/>
          <p:nvPr/>
        </p:nvSpPr>
        <p:spPr>
          <a:xfrm>
            <a:off x="714380" y="4402589"/>
            <a:ext cx="2143140" cy="1169551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First Announce:</a:t>
            </a:r>
          </a:p>
          <a:p>
            <a:r>
              <a:rPr lang="en-US" sz="1400" dirty="0" smtClean="0"/>
              <a:t>- release notes</a:t>
            </a:r>
          </a:p>
          <a:p>
            <a:r>
              <a:rPr lang="en-US" sz="1400" dirty="0" smtClean="0"/>
              <a:t>- </a:t>
            </a:r>
            <a:r>
              <a:rPr lang="en-US" sz="1400" dirty="0"/>
              <a:t>d</a:t>
            </a:r>
            <a:r>
              <a:rPr lang="en-US" sz="1400" dirty="0" smtClean="0"/>
              <a:t>ocumentation links</a:t>
            </a:r>
          </a:p>
          <a:p>
            <a:r>
              <a:rPr lang="en-US" sz="1400" dirty="0" smtClean="0"/>
              <a:t>- detailed test plan</a:t>
            </a:r>
          </a:p>
          <a:p>
            <a:r>
              <a:rPr lang="en-US" sz="1400" dirty="0" smtClean="0"/>
              <a:t>- expected release date</a:t>
            </a:r>
            <a:endParaRPr lang="en-US" sz="1400" dirty="0"/>
          </a:p>
        </p:txBody>
      </p:sp>
      <p:cxnSp>
        <p:nvCxnSpPr>
          <p:cNvPr id="10" name="Connettore 1 9"/>
          <p:cNvCxnSpPr>
            <a:endCxn id="8" idx="0"/>
          </p:cNvCxnSpPr>
          <p:nvPr/>
        </p:nvCxnSpPr>
        <p:spPr bwMode="auto">
          <a:xfrm rot="5400000">
            <a:off x="1084842" y="3701480"/>
            <a:ext cx="1402217" cy="0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Connettore 1 13"/>
          <p:cNvCxnSpPr/>
          <p:nvPr/>
        </p:nvCxnSpPr>
        <p:spPr bwMode="auto">
          <a:xfrm rot="10800000">
            <a:off x="142876" y="3214686"/>
            <a:ext cx="10001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Connettore 1 14"/>
          <p:cNvCxnSpPr/>
          <p:nvPr/>
        </p:nvCxnSpPr>
        <p:spPr bwMode="auto">
          <a:xfrm rot="5400000">
            <a:off x="3728017" y="3701479"/>
            <a:ext cx="1402218" cy="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asellaDiTesto 15"/>
          <p:cNvSpPr txBox="1"/>
          <p:nvPr/>
        </p:nvSpPr>
        <p:spPr>
          <a:xfrm>
            <a:off x="3357554" y="4402589"/>
            <a:ext cx="2143140" cy="1169551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Release Announce:</a:t>
            </a:r>
          </a:p>
          <a:p>
            <a:r>
              <a:rPr lang="en-US" sz="1400" dirty="0" smtClean="0"/>
              <a:t>- release notes</a:t>
            </a:r>
          </a:p>
          <a:p>
            <a:r>
              <a:rPr lang="en-US" sz="1400" dirty="0" smtClean="0"/>
              <a:t>- Documentation links</a:t>
            </a:r>
          </a:p>
          <a:p>
            <a:r>
              <a:rPr lang="en-US" sz="1400" dirty="0" smtClean="0"/>
              <a:t>- testing results</a:t>
            </a:r>
          </a:p>
          <a:p>
            <a:endParaRPr lang="en-US" sz="1400" dirty="0"/>
          </a:p>
        </p:txBody>
      </p:sp>
      <p:cxnSp>
        <p:nvCxnSpPr>
          <p:cNvPr id="24" name="Connettore 1 23"/>
          <p:cNvCxnSpPr/>
          <p:nvPr/>
        </p:nvCxnSpPr>
        <p:spPr bwMode="auto">
          <a:xfrm rot="5400000" flipH="1" flipV="1">
            <a:off x="3750463" y="2750339"/>
            <a:ext cx="9286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Connettore 1 25"/>
          <p:cNvCxnSpPr/>
          <p:nvPr/>
        </p:nvCxnSpPr>
        <p:spPr bwMode="auto">
          <a:xfrm rot="10800000">
            <a:off x="857256" y="2285992"/>
            <a:ext cx="335755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Connettore 1 27"/>
          <p:cNvCxnSpPr/>
          <p:nvPr/>
        </p:nvCxnSpPr>
        <p:spPr bwMode="auto">
          <a:xfrm rot="5400000">
            <a:off x="392909" y="2750339"/>
            <a:ext cx="9286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30" name="CasellaDiTesto 29"/>
          <p:cNvSpPr txBox="1"/>
          <p:nvPr/>
        </p:nvSpPr>
        <p:spPr>
          <a:xfrm>
            <a:off x="2857520" y="1785926"/>
            <a:ext cx="966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fail</a:t>
            </a:r>
            <a:endParaRPr lang="en-US" dirty="0"/>
          </a:p>
        </p:txBody>
      </p:sp>
      <p:cxnSp>
        <p:nvCxnSpPr>
          <p:cNvPr id="38" name="Connettore 2 37"/>
          <p:cNvCxnSpPr>
            <a:endCxn id="41" idx="1"/>
          </p:cNvCxnSpPr>
          <p:nvPr/>
        </p:nvCxnSpPr>
        <p:spPr bwMode="auto">
          <a:xfrm flipV="1">
            <a:off x="5572132" y="1773784"/>
            <a:ext cx="1571636" cy="144090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Connettore 2 38"/>
          <p:cNvCxnSpPr/>
          <p:nvPr/>
        </p:nvCxnSpPr>
        <p:spPr bwMode="auto">
          <a:xfrm rot="16200000" flipH="1">
            <a:off x="5464975" y="3321843"/>
            <a:ext cx="714381" cy="50006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CasellaDiTesto 40"/>
          <p:cNvSpPr txBox="1"/>
          <p:nvPr/>
        </p:nvSpPr>
        <p:spPr>
          <a:xfrm>
            <a:off x="7143768" y="1404452"/>
            <a:ext cx="1928826" cy="738664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Install into production for central instances</a:t>
            </a:r>
          </a:p>
        </p:txBody>
      </p:sp>
      <p:sp>
        <p:nvSpPr>
          <p:cNvPr id="42" name="CasellaDiTesto 41"/>
          <p:cNvSpPr txBox="1"/>
          <p:nvPr/>
        </p:nvSpPr>
        <p:spPr>
          <a:xfrm>
            <a:off x="5643570" y="5000636"/>
            <a:ext cx="1857356" cy="52322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Release to SA1 for regional instances</a:t>
            </a:r>
          </a:p>
        </p:txBody>
      </p:sp>
      <p:sp>
        <p:nvSpPr>
          <p:cNvPr id="43" name="CasellaDiTesto 42"/>
          <p:cNvSpPr txBox="1"/>
          <p:nvPr/>
        </p:nvSpPr>
        <p:spPr>
          <a:xfrm>
            <a:off x="142876" y="3357562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1785918" y="3214686"/>
            <a:ext cx="2401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Internal testing functionalities and </a:t>
            </a:r>
            <a:r>
              <a:rPr lang="en-US" dirty="0" smtClean="0">
                <a:solidFill>
                  <a:srgbClr val="FF0000"/>
                </a:solidFill>
              </a:rPr>
              <a:t>documentation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5" name="Connettore 2 54"/>
          <p:cNvCxnSpPr/>
          <p:nvPr/>
        </p:nvCxnSpPr>
        <p:spPr bwMode="auto">
          <a:xfrm flipV="1">
            <a:off x="6072198" y="3857628"/>
            <a:ext cx="1785950" cy="952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Connettore 1 63"/>
          <p:cNvCxnSpPr/>
          <p:nvPr/>
        </p:nvCxnSpPr>
        <p:spPr bwMode="auto">
          <a:xfrm rot="5400000">
            <a:off x="5371087" y="4299525"/>
            <a:ext cx="1402218" cy="3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CasellaDiTesto 64"/>
          <p:cNvSpPr txBox="1"/>
          <p:nvPr/>
        </p:nvSpPr>
        <p:spPr>
          <a:xfrm>
            <a:off x="6099822" y="3929066"/>
            <a:ext cx="1697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Staged Rollout</a:t>
            </a:r>
            <a:endParaRPr lang="en-US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7858148" y="3571876"/>
            <a:ext cx="1214382" cy="52322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Release to Production</a:t>
            </a:r>
          </a:p>
        </p:txBody>
      </p:sp>
      <p:cxnSp>
        <p:nvCxnSpPr>
          <p:cNvPr id="70" name="Connettore 1 69"/>
          <p:cNvCxnSpPr/>
          <p:nvPr/>
        </p:nvCxnSpPr>
        <p:spPr bwMode="auto">
          <a:xfrm rot="5400000" flipH="1" flipV="1">
            <a:off x="6465107" y="3250405"/>
            <a:ext cx="121444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Connettore 1 71"/>
          <p:cNvCxnSpPr/>
          <p:nvPr/>
        </p:nvCxnSpPr>
        <p:spPr bwMode="auto">
          <a:xfrm rot="10800000">
            <a:off x="4214810" y="2643182"/>
            <a:ext cx="28575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6" name="CasellaDiTesto 75"/>
          <p:cNvSpPr txBox="1"/>
          <p:nvPr/>
        </p:nvSpPr>
        <p:spPr>
          <a:xfrm>
            <a:off x="4890888" y="2202412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SR fail</a:t>
            </a:r>
            <a:endParaRPr lang="en-US" dirty="0"/>
          </a:p>
        </p:txBody>
      </p:sp>
      <p:sp>
        <p:nvSpPr>
          <p:cNvPr id="79" name="CasellaDiTesto 78"/>
          <p:cNvSpPr txBox="1"/>
          <p:nvPr/>
        </p:nvSpPr>
        <p:spPr>
          <a:xfrm>
            <a:off x="5286380" y="3429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4286248" y="263104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sz="1200" dirty="0" smtClean="0"/>
              <a:t>1</a:t>
            </a:r>
            <a:endParaRPr lang="en-US" dirty="0"/>
          </a:p>
        </p:txBody>
      </p:sp>
      <p:sp>
        <p:nvSpPr>
          <p:cNvPr id="81" name="CasellaDiTesto 80"/>
          <p:cNvSpPr txBox="1"/>
          <p:nvPr/>
        </p:nvSpPr>
        <p:spPr>
          <a:xfrm>
            <a:off x="1643042" y="264318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sz="1200" dirty="0"/>
              <a:t>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Task TJRA1.3</a:t>
            </a:r>
          </a:p>
        </p:txBody>
      </p:sp>
      <p:sp>
        <p:nvSpPr>
          <p:cNvPr id="8195" name="Segnaposto contenuto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TJRA1.3 National deployment models (COO, EGI.eu)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TJRA1.3.1 Operations Portal</a:t>
            </a:r>
            <a:endParaRPr lang="en-US" sz="1600" dirty="0" smtClean="0">
              <a:ea typeface="ＭＳ Ｐゴシック" pitchFamily="34" charset="-128"/>
            </a:endParaRP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from a federation-based to a NGI-based structure of operations 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central operation portal will be a catch-all instance providing NGI-</a:t>
            </a:r>
            <a:r>
              <a:rPr lang="en-US" sz="1400" dirty="0" err="1" smtClean="0">
                <a:ea typeface="ＭＳ Ｐゴシック" pitchFamily="34" charset="-128"/>
              </a:rPr>
              <a:t>customised</a:t>
            </a:r>
            <a:r>
              <a:rPr lang="en-US" sz="1400" dirty="0" smtClean="0">
                <a:ea typeface="ＭＳ Ｐゴシック" pitchFamily="34" charset="-128"/>
              </a:rPr>
              <a:t> views at a central level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TJRA1.3.2 GOCDB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This task will provide an instance of the GOCDB service that could be deployed nationally and information federated into a central instance.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TJRA1.3.3 Accounting portal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central accounting portal will be extended to support regional national deployments that allow NGIs to operate a full and standalone national accounting infrastructure using a national deployment of the accounting repository </a:t>
            </a:r>
          </a:p>
          <a:p>
            <a:pPr lvl="1"/>
            <a:r>
              <a:rPr lang="en-US" sz="1600" b="1" dirty="0" smtClean="0">
                <a:ea typeface="ＭＳ Ｐゴシック" pitchFamily="34" charset="-128"/>
              </a:rPr>
              <a:t>TJRA1.3.4 Service Availability Monitoring</a:t>
            </a:r>
          </a:p>
          <a:p>
            <a:pPr lvl="2"/>
            <a:r>
              <a:rPr lang="en-US" sz="1400" dirty="0" smtClean="0">
                <a:ea typeface="ＭＳ Ｐゴシック" pitchFamily="34" charset="-128"/>
              </a:rPr>
              <a:t>The visualization portal </a:t>
            </a:r>
            <a:r>
              <a:rPr lang="en-US" sz="1400" dirty="0" err="1" smtClean="0">
                <a:ea typeface="ＭＳ Ｐゴシック" pitchFamily="34" charset="-128"/>
              </a:rPr>
              <a:t>MyEGI</a:t>
            </a:r>
            <a:r>
              <a:rPr lang="en-US" sz="1400" dirty="0" smtClean="0">
                <a:ea typeface="ＭＳ Ｐゴシック" pitchFamily="34" charset="-128"/>
              </a:rPr>
              <a:t> will be adapted to a new pluggable framework, and provide EGI-specific NGI views. </a:t>
            </a:r>
            <a:r>
              <a:rPr lang="en-US" sz="1400" dirty="0" err="1" smtClean="0">
                <a:ea typeface="ＭＳ Ｐゴシック" pitchFamily="34" charset="-128"/>
              </a:rPr>
              <a:t>MyEGI</a:t>
            </a:r>
            <a:r>
              <a:rPr lang="en-US" sz="1400" dirty="0" smtClean="0">
                <a:ea typeface="ＭＳ Ｐゴシック" pitchFamily="34" charset="-128"/>
              </a:rPr>
              <a:t> will be the place to see availability, reliability, service status of NGI resources. '</a:t>
            </a:r>
            <a:r>
              <a:rPr lang="en-US" sz="1400" dirty="0" err="1" smtClean="0">
                <a:ea typeface="ＭＳ Ｐゴシック" pitchFamily="34" charset="-128"/>
              </a:rPr>
              <a:t>GridMap</a:t>
            </a:r>
            <a:r>
              <a:rPr lang="en-US" sz="1400" dirty="0" smtClean="0">
                <a:ea typeface="ＭＳ Ｐゴシック" pitchFamily="34" charset="-128"/>
              </a:rPr>
              <a:t> style' </a:t>
            </a:r>
            <a:r>
              <a:rPr lang="en-US" sz="1400" dirty="0" err="1" smtClean="0">
                <a:ea typeface="ＭＳ Ｐゴシック" pitchFamily="34" charset="-128"/>
              </a:rPr>
              <a:t>TreeMap</a:t>
            </a:r>
            <a:r>
              <a:rPr lang="en-US" sz="1400" dirty="0" smtClean="0">
                <a:ea typeface="ＭＳ Ｐゴシック" pitchFamily="34" charset="-128"/>
              </a:rPr>
              <a:t> views will be added, showing both regional and global views of the stored data.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241C1-CCE8-4EE5-BCD6-B54C664C0BDE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TJRA1.4</a:t>
            </a: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TJRA1.4 Accounting for different resource types (John, </a:t>
            </a:r>
            <a:r>
              <a:rPr lang="en-US" sz="1600" dirty="0" smtClean="0">
                <a:ea typeface="ＭＳ Ｐゴシック" pitchFamily="34" charset="-128"/>
              </a:rPr>
              <a:t>STFC</a:t>
            </a:r>
            <a:r>
              <a:rPr lang="en-US" sz="2400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it-IT" sz="2400" b="1" dirty="0" smtClean="0">
                <a:ea typeface="ＭＳ Ｐゴシック" pitchFamily="34" charset="-128"/>
              </a:rPr>
              <a:t>TJRA1.4.1 </a:t>
            </a:r>
            <a:r>
              <a:rPr lang="it-IT" sz="2400" b="1" dirty="0" err="1" smtClean="0">
                <a:ea typeface="ＭＳ Ｐゴシック" pitchFamily="34" charset="-128"/>
              </a:rPr>
              <a:t>Billing</a:t>
            </a:r>
            <a:endParaRPr lang="it-IT" sz="2400" b="1" dirty="0" smtClean="0">
              <a:ea typeface="ＭＳ Ｐゴシック" pitchFamily="34" charset="-128"/>
            </a:endParaRP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TJRA1.4.2 Accounting of application usage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TJRA1.4.3 Accounting of data usage</a:t>
            </a:r>
          </a:p>
          <a:p>
            <a:pPr lvl="1"/>
            <a:r>
              <a:rPr lang="en-US" sz="2400" b="1" dirty="0" smtClean="0">
                <a:ea typeface="ＭＳ Ｐゴシック" pitchFamily="34" charset="-128"/>
              </a:rPr>
              <a:t>TJRA1.4.4 Accounting of capacity and cloud computing usage</a:t>
            </a:r>
            <a:endParaRPr lang="en-US" b="1" dirty="0" smtClean="0">
              <a:ea typeface="ＭＳ Ｐゴシック" pitchFamily="34" charset="-128"/>
            </a:endParaRPr>
          </a:p>
          <a:p>
            <a:endParaRPr lang="en-US" sz="2400" dirty="0" smtClean="0">
              <a:ea typeface="ＭＳ Ｐゴシック" pitchFamily="34" charset="-128"/>
            </a:endParaRPr>
          </a:p>
          <a:p>
            <a:r>
              <a:rPr lang="en-US" sz="2400" dirty="0" smtClean="0">
                <a:ea typeface="ＭＳ Ｐゴシック" pitchFamily="34" charset="-128"/>
              </a:rPr>
              <a:t>Depends on the new resource types integrated into the project</a:t>
            </a:r>
          </a:p>
          <a:p>
            <a:r>
              <a:rPr lang="en-US" sz="2400" dirty="0" smtClean="0">
                <a:ea typeface="ＭＳ Ｐゴシック" pitchFamily="34" charset="-128"/>
              </a:rPr>
              <a:t>Dedicated meetings later this year</a:t>
            </a:r>
          </a:p>
          <a:p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B0E8A-153C-41FE-9504-B8FFBBCD6EE6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ea typeface="ＭＳ Ｐゴシック" pitchFamily="34" charset="-128"/>
              </a:rPr>
              <a:t>TJRA1.5</a:t>
            </a:r>
          </a:p>
        </p:txBody>
      </p:sp>
      <p:sp>
        <p:nvSpPr>
          <p:cNvPr id="10243" name="Segnaposto contenuto 2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r>
              <a:rPr lang="en-US" sz="2400" dirty="0" smtClean="0">
                <a:ea typeface="ＭＳ Ｐゴシック" pitchFamily="34" charset="-128"/>
              </a:rPr>
              <a:t>TJRA1.5: Integrated Operations Portal (Cyril, CNRS)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ported to the </a:t>
            </a:r>
            <a:r>
              <a:rPr lang="en-US" sz="2200" dirty="0" err="1" smtClean="0">
                <a:ea typeface="ＭＳ Ｐゴシック" pitchFamily="34" charset="-128"/>
              </a:rPr>
              <a:t>Symfony</a:t>
            </a: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extended to support messaging (downtime and broadcast tools) 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ea typeface="ＭＳ Ｐゴシック" pitchFamily="34" charset="-128"/>
              </a:rPr>
              <a:t>harmonized with other portal framework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pluggable through </a:t>
            </a:r>
            <a:r>
              <a:rPr lang="en-US" sz="2200" dirty="0" err="1" smtClean="0">
                <a:ea typeface="ＭＳ Ｐゴシック" pitchFamily="34" charset="-128"/>
              </a:rPr>
              <a:t>portlet</a:t>
            </a:r>
            <a:r>
              <a:rPr lang="en-US" sz="2200" dirty="0" smtClean="0">
                <a:ea typeface="ＭＳ Ｐゴシック" pitchFamily="34" charset="-128"/>
              </a:rPr>
              <a:t>/widget technologies into other portals such as scientific gateways, </a:t>
            </a:r>
            <a:r>
              <a:rPr lang="en-US" sz="2200" dirty="0" err="1" smtClean="0">
                <a:ea typeface="ＭＳ Ｐゴシック" pitchFamily="34" charset="-128"/>
              </a:rPr>
              <a:t>myEGI</a:t>
            </a:r>
            <a:r>
              <a:rPr lang="en-US" sz="2200" dirty="0" smtClean="0">
                <a:ea typeface="ＭＳ Ｐゴシック" pitchFamily="34" charset="-128"/>
              </a:rPr>
              <a:t>, </a:t>
            </a:r>
            <a:r>
              <a:rPr lang="en-US" sz="2200" dirty="0" err="1" smtClean="0">
                <a:ea typeface="ＭＳ Ｐゴシック" pitchFamily="34" charset="-128"/>
              </a:rPr>
              <a:t>iGoogle</a:t>
            </a:r>
            <a:r>
              <a:rPr lang="en-US" sz="2200" dirty="0" smtClean="0">
                <a:ea typeface="ＭＳ Ｐゴシック" pitchFamily="34" charset="-128"/>
              </a:rPr>
              <a:t>, etc </a:t>
            </a:r>
          </a:p>
          <a:p>
            <a:pPr lvl="1"/>
            <a:r>
              <a:rPr lang="en-US" sz="2200" dirty="0" smtClean="0">
                <a:ea typeface="ＭＳ Ｐゴシック" pitchFamily="34" charset="-128"/>
              </a:rPr>
              <a:t>incorporates other DCIs technologies through the development of new plug-ins and procedures </a:t>
            </a:r>
          </a:p>
          <a:p>
            <a:pPr lvl="1"/>
            <a:r>
              <a:rPr lang="en-US" sz="2200" dirty="0" smtClean="0">
                <a:solidFill>
                  <a:srgbClr val="FF0000"/>
                </a:solidFill>
                <a:ea typeface="ＭＳ Ｐゴシック" pitchFamily="34" charset="-128"/>
              </a:rPr>
              <a:t>GOCDB and CIC portal will also be harmonized at the front-end and back-end level </a:t>
            </a:r>
          </a:p>
          <a:p>
            <a:endParaRPr lang="it-IT" dirty="0" smtClean="0">
              <a:ea typeface="ＭＳ Ｐゴシック" pitchFamily="34" charset="-128"/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EGI-InSPIRE - EGEE UF5</a:t>
            </a:r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99256-2999-472E-86D5-4871EDE260C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">
  <a:themeElements>
    <a:clrScheme name="EGI_DS Kickoff Meeting (WP1)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GI_DS Kickoff Meeting (WP1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>
            <a:ln>
              <a:noFill/>
            </a:ln>
            <a:solidFill>
              <a:srgbClr val="E7DBB1"/>
            </a:solidFill>
            <a:effectLst/>
            <a:latin typeface="Arial" pitchFamily="80" charset="0"/>
          </a:defRPr>
        </a:defPPr>
      </a:lstStyle>
    </a:lnDef>
  </a:objectDefaults>
  <a:extraClrSchemeLst>
    <a:extraClrScheme>
      <a:clrScheme name="EGI_DS Kickoff Meeting (WP1)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GI_DS Kickoff Meeting (WP1)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GI_DS Kickoff Meeting (WP1)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17416</TotalTime>
  <Words>864</Words>
  <Application>Microsoft Office PowerPoint</Application>
  <PresentationFormat>Presentazione su schermo (4:3)</PresentationFormat>
  <Paragraphs>143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6" baseType="lpstr">
      <vt:lpstr>EGITheme</vt:lpstr>
      <vt:lpstr>Foglio di lavoro binario</vt:lpstr>
      <vt:lpstr>InSPIRE JRA1  Kickoff Meeting</vt:lpstr>
      <vt:lpstr>InSPIRE-JRA1 </vt:lpstr>
      <vt:lpstr>Task TJRA1.1</vt:lpstr>
      <vt:lpstr>Task TJRA1.2</vt:lpstr>
      <vt:lpstr>Maintenance and bug fixing</vt:lpstr>
      <vt:lpstr>Release Procedure</vt:lpstr>
      <vt:lpstr>Task TJRA1.3</vt:lpstr>
      <vt:lpstr>TJRA1.4</vt:lpstr>
      <vt:lpstr>TJRA1.5</vt:lpstr>
      <vt:lpstr>Communication Channels</vt:lpstr>
      <vt:lpstr>Staff Details</vt:lpstr>
      <vt:lpstr>Metrics</vt:lpstr>
      <vt:lpstr>First Year Milestones and Deliverables</vt:lpstr>
      <vt:lpstr>Upcoming Meetings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EGI-ASPIRE</dc:title>
  <dc:creator>Steven Newhouse</dc:creator>
  <cp:lastModifiedBy>cesini</cp:lastModifiedBy>
  <cp:revision>300</cp:revision>
  <dcterms:created xsi:type="dcterms:W3CDTF">2009-09-16T12:32:50Z</dcterms:created>
  <dcterms:modified xsi:type="dcterms:W3CDTF">2010-06-03T07:16:32Z</dcterms:modified>
</cp:coreProperties>
</file>