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301" r:id="rId5"/>
    <p:sldId id="306" r:id="rId6"/>
    <p:sldId id="302" r:id="rId7"/>
    <p:sldId id="303" r:id="rId8"/>
    <p:sldId id="304" r:id="rId9"/>
    <p:sldId id="305" r:id="rId10"/>
    <p:sldId id="29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5" autoAdjust="0"/>
    <p:restoredTop sz="94531" autoAdjust="0"/>
  </p:normalViewPr>
  <p:slideViewPr>
    <p:cSldViewPr showGuides="1">
      <p:cViewPr varScale="1">
        <p:scale>
          <a:sx n="79" d="100"/>
          <a:sy n="79" d="100"/>
        </p:scale>
        <p:origin x="16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21-03-19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 Mar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45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63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C70BFF-7E8B-4B39-8F73-BD7B312B0C28}" type="datetimeFigureOut">
              <a:rPr lang="nl-NL" smtClean="0"/>
              <a:t>21-03-19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43D399-2533-49A8-9026-A38F625F59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5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PROC19" TargetMode="External"/><Relationship Id="rId2" Type="http://schemas.openxmlformats.org/officeDocument/2006/relationships/hyperlink" Target="https://twiki.cern.ch/twiki/bin/view/LCG/HtCondorCeAccounting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gus.eu/index.php?mode=ticket_info&amp;ticket_id=13937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y.egi.eu/2019/03/11/release-umd-4-8-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/index.php?title=IPV6_Assessment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event/4431/progra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EGI Operations Manger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OMB March 2019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Matthew Viljoen – EGI Foundation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nl-NL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2F5625-4D4F-F048-98C7-CCE144B14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08912" cy="519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6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HTCondor</a:t>
            </a:r>
            <a:r>
              <a:rPr lang="en-US" dirty="0"/>
              <a:t>-CE integration - Status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Accounting:</a:t>
            </a:r>
          </a:p>
          <a:p>
            <a:pPr lvl="1"/>
            <a:r>
              <a:rPr lang="en-US" dirty="0"/>
              <a:t>Successfully tested the data accuracy @Liverpool (with APEL 1.8.0) </a:t>
            </a:r>
            <a:r>
              <a:rPr lang="nl-NL" sz="2200" dirty="0">
                <a:hlinkClick r:id="rId2"/>
              </a:rPr>
              <a:t>https://twiki.cern.ch/twiki/bin/view/LCG/HtCondorCeAccounting</a:t>
            </a:r>
            <a:endParaRPr lang="en-US" dirty="0"/>
          </a:p>
          <a:p>
            <a:pPr lvl="1"/>
            <a:r>
              <a:rPr lang="en-US" dirty="0"/>
              <a:t>Need to involve more sites</a:t>
            </a:r>
          </a:p>
          <a:p>
            <a:r>
              <a:rPr lang="en-US" dirty="0"/>
              <a:t>Integration with UMD:</a:t>
            </a:r>
          </a:p>
          <a:p>
            <a:pPr lvl="1"/>
            <a:r>
              <a:rPr lang="en-US" dirty="0"/>
              <a:t>Product UMD card created</a:t>
            </a:r>
          </a:p>
          <a:p>
            <a:pPr lvl="1"/>
            <a:r>
              <a:rPr lang="en-US" dirty="0"/>
              <a:t>Working on ansible files for automated deployment to make easier the verification tests</a:t>
            </a:r>
          </a:p>
          <a:p>
            <a:r>
              <a:rPr lang="en-US" dirty="0"/>
              <a:t>Monitoring:</a:t>
            </a:r>
          </a:p>
          <a:p>
            <a:pPr lvl="1"/>
            <a:r>
              <a:rPr lang="en-US" dirty="0"/>
              <a:t>Discussion ongoing about the </a:t>
            </a:r>
            <a:r>
              <a:rPr lang="en-US" dirty="0" err="1"/>
              <a:t>nagios</a:t>
            </a:r>
            <a:r>
              <a:rPr lang="en-US" dirty="0"/>
              <a:t> probes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89390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Procedure: </a:t>
            </a:r>
            <a:r>
              <a:rPr lang="en-US" sz="1200" dirty="0">
                <a:hlinkClick r:id="rId3"/>
              </a:rPr>
              <a:t>https://wiki.egi.eu/wiki/PROC19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407768" y="893908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Ticket: </a:t>
            </a:r>
            <a:r>
              <a:rPr lang="en-US" sz="1050" dirty="0">
                <a:hlinkClick r:id="rId4"/>
              </a:rPr>
              <a:t>https://ggus.eu/index.php?mode=ticket_info&amp;ticket_id=139377</a:t>
            </a:r>
            <a:endParaRPr lang="en-US" sz="1050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27186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DP Legacy </a:t>
            </a:r>
            <a:r>
              <a:rPr lang="en-US" dirty="0"/>
              <a:t>end of support – Migration to Dome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on </a:t>
            </a:r>
            <a:r>
              <a:rPr lang="en-US" b="1" dirty="0"/>
              <a:t>Jun 1st 2019 </a:t>
            </a:r>
            <a:r>
              <a:rPr lang="en-US" dirty="0"/>
              <a:t>the support to DPM Legacy (LCGDM) is going to end</a:t>
            </a:r>
          </a:p>
          <a:p>
            <a:r>
              <a:rPr lang="en-US" dirty="0"/>
              <a:t>since DPM 1.10.3 release, it is possible enabling the non-legacy mode DOME (Disk operations Management Engine)</a:t>
            </a:r>
          </a:p>
          <a:p>
            <a:r>
              <a:rPr lang="en-US" dirty="0"/>
              <a:t>97 sites (112 servers) involved</a:t>
            </a:r>
          </a:p>
          <a:p>
            <a:r>
              <a:rPr lang="en-US" dirty="0"/>
              <a:t>Testing on-going with some WLCG sites</a:t>
            </a:r>
          </a:p>
          <a:p>
            <a:r>
              <a:rPr lang="en-US" dirty="0"/>
              <a:t>No rush (yet) for the migration:</a:t>
            </a:r>
          </a:p>
          <a:p>
            <a:pPr lvl="1"/>
            <a:r>
              <a:rPr lang="en-US" dirty="0"/>
              <a:t>Found some issues </a:t>
            </a:r>
            <a:r>
              <a:rPr lang="en-US"/>
              <a:t>that are </a:t>
            </a:r>
            <a:r>
              <a:rPr lang="en-US" dirty="0"/>
              <a:t>going to be fixed in DPM 1.12.0 (not yet in EPEL)</a:t>
            </a:r>
          </a:p>
          <a:p>
            <a:pPr lvl="1"/>
            <a:r>
              <a:rPr lang="en-US" dirty="0"/>
              <a:t>Waiting for some more tests before giving the OK</a:t>
            </a:r>
          </a:p>
          <a:p>
            <a:pPr lvl="2"/>
            <a:r>
              <a:rPr lang="en-US" dirty="0"/>
              <a:t>One more month or so</a:t>
            </a:r>
          </a:p>
          <a:p>
            <a:r>
              <a:rPr lang="en-US" dirty="0"/>
              <a:t>Start the campaign after tests with DPM 1.12.0 are OK</a:t>
            </a:r>
          </a:p>
          <a:p>
            <a:pPr lvl="1"/>
            <a:r>
              <a:rPr lang="en-US" dirty="0"/>
              <a:t>With DOME enabled, the DPM legacy mode (SRM protocol) can be kept to allow a smooth migration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694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UMD 4.8.2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" sz="2800" dirty="0"/>
              <a:t>released including updates for CentOS7 and SL6, details here:</a:t>
            </a:r>
          </a:p>
          <a:p>
            <a:pPr lvl="1"/>
            <a:r>
              <a:rPr lang="en" sz="2400" dirty="0">
                <a:hlinkClick r:id="rId3"/>
              </a:rPr>
              <a:t>http://repository.egi.eu/2019/03/11/release-umd-4-8-2/</a:t>
            </a:r>
            <a:r>
              <a:rPr lang="en" sz="2400" dirty="0"/>
              <a:t>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8166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Accounting check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" sz="2800" dirty="0"/>
              <a:t>Looking at could accounting data, investigated on suspicious drops (&gt;50%) of VO/site resources' usage in the last months</a:t>
            </a:r>
          </a:p>
          <a:p>
            <a:r>
              <a:rPr lang="en" sz="2800" dirty="0"/>
              <a:t>Findings: </a:t>
            </a:r>
          </a:p>
          <a:p>
            <a:pPr lvl="1"/>
            <a:r>
              <a:rPr lang="en" sz="2400" dirty="0"/>
              <a:t>there is a spike on July 2018, probably related to </a:t>
            </a:r>
            <a:r>
              <a:rPr lang="en" sz="2400" dirty="0" err="1"/>
              <a:t>cASO</a:t>
            </a:r>
            <a:r>
              <a:rPr lang="en" sz="2400" dirty="0"/>
              <a:t> upgrade triggering previously-missed records </a:t>
            </a:r>
            <a:r>
              <a:rPr lang="en" sz="2400" dirty="0">
                <a:sym typeface="Wingdings" pitchFamily="2" charset="2"/>
              </a:rPr>
              <a:t></a:t>
            </a:r>
            <a:r>
              <a:rPr lang="en" sz="2400" dirty="0"/>
              <a:t> nothing to do</a:t>
            </a:r>
          </a:p>
          <a:p>
            <a:pPr lvl="1"/>
            <a:r>
              <a:rPr lang="en" sz="2400" dirty="0"/>
              <a:t>2 minor temporary drops in Sept-Oct 2018 on two different use cases</a:t>
            </a:r>
          </a:p>
          <a:p>
            <a:r>
              <a:rPr lang="en" sz="2800" dirty="0">
                <a:sym typeface="Wingdings" pitchFamily="2" charset="2"/>
              </a:rPr>
              <a:t>Still under investigations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2393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IPv6 readiness</a:t>
            </a:r>
            <a:endParaRPr lang="nl-NL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97C078DC-6132-DA48-B7EC-B3EA762B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APEL-SSM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dirty="0"/>
              <a:t>IPv6-ready ✅</a:t>
            </a:r>
          </a:p>
          <a:p>
            <a:r>
              <a:rPr lang="it-IT" sz="2000" dirty="0"/>
              <a:t>ARC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dirty="0"/>
              <a:t>IPv6-ready ✅</a:t>
            </a:r>
          </a:p>
          <a:p>
            <a:r>
              <a:rPr lang="it-IT" sz="2000" dirty="0" err="1"/>
              <a:t>lcmaps</a:t>
            </a:r>
            <a:r>
              <a:rPr lang="it-IT" sz="2000" dirty="0"/>
              <a:t>-</a:t>
            </a:r>
            <a:r>
              <a:rPr lang="it-IT" sz="2000" dirty="0" err="1"/>
              <a:t>plugins</a:t>
            </a:r>
            <a:r>
              <a:rPr lang="it-IT" sz="2000" dirty="0"/>
              <a:t>-</a:t>
            </a:r>
            <a:r>
              <a:rPr lang="it-IT" sz="2000" dirty="0" err="1"/>
              <a:t>scas</a:t>
            </a:r>
            <a:r>
              <a:rPr lang="it-IT" sz="2000" dirty="0"/>
              <a:t>-client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dirty="0"/>
              <a:t>IPv6 </a:t>
            </a:r>
            <a:r>
              <a:rPr lang="it-IT" sz="2000" dirty="0" err="1"/>
              <a:t>compliant</a:t>
            </a:r>
            <a:r>
              <a:rPr lang="it-IT" sz="2000" dirty="0"/>
              <a:t> ✅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/>
              <a:t>NGI_CH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dirty="0" err="1">
                <a:sym typeface="Wingdings" pitchFamily="2" charset="2"/>
              </a:rPr>
              <a:t>almost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done</a:t>
            </a:r>
            <a:r>
              <a:rPr lang="it-IT" sz="2000" dirty="0">
                <a:sym typeface="Wingdings" pitchFamily="2" charset="2"/>
              </a:rPr>
              <a:t> (4/6 </a:t>
            </a:r>
            <a:r>
              <a:rPr lang="it-IT" sz="2000" dirty="0" err="1">
                <a:sym typeface="Wingdings" pitchFamily="2" charset="2"/>
              </a:rPr>
              <a:t>sites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dual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stack</a:t>
            </a:r>
            <a:r>
              <a:rPr lang="it-IT" sz="2000" dirty="0">
                <a:sym typeface="Wingdings" pitchFamily="2" charset="2"/>
              </a:rPr>
              <a:t>) ☑️</a:t>
            </a:r>
          </a:p>
          <a:p>
            <a:r>
              <a:rPr lang="it-IT" sz="2000" dirty="0">
                <a:sym typeface="Wingdings" pitchFamily="2" charset="2"/>
              </a:rPr>
              <a:t>NGI_FRANCE  </a:t>
            </a:r>
            <a:r>
              <a:rPr lang="it-IT" sz="2000" dirty="0" err="1">
                <a:sym typeface="Wingdings" pitchFamily="2" charset="2"/>
              </a:rPr>
              <a:t>almost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done</a:t>
            </a:r>
            <a:r>
              <a:rPr lang="it-IT" sz="2000" dirty="0">
                <a:sym typeface="Wingdings" pitchFamily="2" charset="2"/>
              </a:rPr>
              <a:t> ☑️</a:t>
            </a:r>
          </a:p>
          <a:p>
            <a:r>
              <a:rPr lang="it-IT" sz="2000" dirty="0">
                <a:sym typeface="Wingdings" pitchFamily="2" charset="2"/>
              </a:rPr>
              <a:t>NGI_IL  </a:t>
            </a:r>
            <a:r>
              <a:rPr lang="it-IT" sz="2000" dirty="0" err="1">
                <a:sym typeface="Wingdings" pitchFamily="2" charset="2"/>
              </a:rPr>
              <a:t>almost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done</a:t>
            </a:r>
            <a:r>
              <a:rPr lang="it-IT" sz="2000" dirty="0">
                <a:sym typeface="Wingdings" pitchFamily="2" charset="2"/>
              </a:rPr>
              <a:t> (2/3 </a:t>
            </a:r>
            <a:r>
              <a:rPr lang="it-IT" sz="2000" dirty="0" err="1">
                <a:sym typeface="Wingdings" pitchFamily="2" charset="2"/>
              </a:rPr>
              <a:t>sites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dual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stack</a:t>
            </a:r>
            <a:r>
              <a:rPr lang="it-IT" sz="2000" dirty="0">
                <a:sym typeface="Wingdings" pitchFamily="2" charset="2"/>
              </a:rPr>
              <a:t>) ☑️</a:t>
            </a:r>
          </a:p>
          <a:p>
            <a:r>
              <a:rPr lang="it-IT" sz="2000" dirty="0">
                <a:sym typeface="Wingdings" pitchFamily="2" charset="2"/>
              </a:rPr>
              <a:t>NGI_NDGF  READY (</a:t>
            </a:r>
            <a:r>
              <a:rPr lang="it-IT" sz="2000" dirty="0" err="1">
                <a:sym typeface="Wingdings" pitchFamily="2" charset="2"/>
              </a:rPr>
              <a:t>waiting</a:t>
            </a:r>
            <a:r>
              <a:rPr lang="it-IT" sz="2000" dirty="0">
                <a:sym typeface="Wingdings" pitchFamily="2" charset="2"/>
              </a:rPr>
              <a:t> for VOMS to </a:t>
            </a:r>
            <a:r>
              <a:rPr lang="it-IT" sz="2000" dirty="0" err="1">
                <a:sym typeface="Wingdings" pitchFamily="2" charset="2"/>
              </a:rPr>
              <a:t>get</a:t>
            </a:r>
            <a:r>
              <a:rPr lang="it-IT" sz="2000" dirty="0">
                <a:sym typeface="Wingdings" pitchFamily="2" charset="2"/>
              </a:rPr>
              <a:t> IPv6 </a:t>
            </a:r>
            <a:r>
              <a:rPr lang="it-IT" sz="2000" dirty="0" err="1">
                <a:sym typeface="Wingdings" pitchFamily="2" charset="2"/>
              </a:rPr>
              <a:t>compliant</a:t>
            </a:r>
            <a:r>
              <a:rPr lang="it-IT" sz="2000" dirty="0">
                <a:sym typeface="Wingdings" pitchFamily="2" charset="2"/>
              </a:rPr>
              <a:t>) </a:t>
            </a:r>
            <a:r>
              <a:rPr lang="it-IT" sz="2000" dirty="0"/>
              <a:t>✅</a:t>
            </a:r>
            <a:endParaRPr lang="it-IT" sz="2000" dirty="0">
              <a:sym typeface="Wingdings" pitchFamily="2" charset="2"/>
            </a:endParaRPr>
          </a:p>
          <a:p>
            <a:r>
              <a:rPr lang="it-IT" sz="2000" dirty="0">
                <a:sym typeface="Wingdings" pitchFamily="2" charset="2"/>
              </a:rPr>
              <a:t>NGI_SI  DONE! </a:t>
            </a:r>
            <a:r>
              <a:rPr lang="it-IT" sz="2000" dirty="0"/>
              <a:t>✅</a:t>
            </a:r>
            <a:endParaRPr lang="it-IT" sz="2000" dirty="0">
              <a:sym typeface="Wingdings" pitchFamily="2" charset="2"/>
            </a:endParaRPr>
          </a:p>
          <a:p>
            <a:r>
              <a:rPr lang="it-IT" sz="2000" dirty="0">
                <a:sym typeface="Wingdings" pitchFamily="2" charset="2"/>
              </a:rPr>
              <a:t>NGI_TR  </a:t>
            </a:r>
            <a:r>
              <a:rPr lang="it-IT" sz="2000" dirty="0" err="1">
                <a:sym typeface="Wingdings" pitchFamily="2" charset="2"/>
              </a:rPr>
              <a:t>almost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done</a:t>
            </a:r>
            <a:r>
              <a:rPr lang="it-IT" sz="2000" dirty="0">
                <a:sym typeface="Wingdings" pitchFamily="2" charset="2"/>
              </a:rPr>
              <a:t> (6/8 </a:t>
            </a:r>
            <a:r>
              <a:rPr lang="it-IT" sz="2000" dirty="0" err="1">
                <a:sym typeface="Wingdings" pitchFamily="2" charset="2"/>
              </a:rPr>
              <a:t>sites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dual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stack</a:t>
            </a:r>
            <a:r>
              <a:rPr lang="it-IT" sz="2000" dirty="0">
                <a:sym typeface="Wingdings" pitchFamily="2" charset="2"/>
              </a:rPr>
              <a:t>) ☑️</a:t>
            </a:r>
          </a:p>
          <a:p>
            <a:r>
              <a:rPr lang="it-IT" sz="2000" dirty="0">
                <a:sym typeface="Wingdings" pitchFamily="2" charset="2"/>
              </a:rPr>
              <a:t>NGI_UA  in progress (some </a:t>
            </a:r>
            <a:r>
              <a:rPr lang="it-IT" sz="2000" dirty="0" err="1">
                <a:sym typeface="Wingdings" pitchFamily="2" charset="2"/>
              </a:rPr>
              <a:t>services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still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running</a:t>
            </a:r>
            <a:r>
              <a:rPr lang="it-IT" sz="2000" dirty="0">
                <a:sym typeface="Wingdings" pitchFamily="2" charset="2"/>
              </a:rPr>
              <a:t> IPv4 </a:t>
            </a:r>
            <a:r>
              <a:rPr lang="it-IT" sz="2000" dirty="0" err="1">
                <a:sym typeface="Wingdings" pitchFamily="2" charset="2"/>
              </a:rPr>
              <a:t>only</a:t>
            </a:r>
            <a:r>
              <a:rPr lang="it-IT" sz="2000" dirty="0">
                <a:sym typeface="Wingdings" pitchFamily="2" charset="2"/>
              </a:rPr>
              <a:t>) ☑️</a:t>
            </a:r>
          </a:p>
          <a:p>
            <a:pPr marL="0" indent="0">
              <a:buNone/>
            </a:pPr>
            <a:endParaRPr lang="it-IT" sz="2000" dirty="0">
              <a:sym typeface="Wingdings" pitchFamily="2" charset="2"/>
              <a:hlinkClick r:id="rId2"/>
            </a:endParaRPr>
          </a:p>
          <a:p>
            <a:pPr marL="0" indent="0">
              <a:buNone/>
            </a:pPr>
            <a:r>
              <a:rPr lang="it-IT" sz="2000" dirty="0">
                <a:sym typeface="Wingdings" pitchFamily="2" charset="2"/>
                <a:hlinkClick r:id="rId2"/>
              </a:rPr>
              <a:t>https://wiki.egi.eu/w/index.php?title=IPV6_Assessment</a:t>
            </a:r>
            <a:endParaRPr lang="it-IT" sz="2000" dirty="0">
              <a:sym typeface="Wingdings" pitchFamily="2" charset="2"/>
            </a:endParaRPr>
          </a:p>
          <a:p>
            <a:pPr marL="0" indent="0">
              <a:buNone/>
            </a:pPr>
            <a:endParaRPr lang="it-IT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072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 and Next OMB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Finally…</a:t>
            </a:r>
          </a:p>
          <a:p>
            <a:r>
              <a:rPr lang="en-US" sz="2400" dirty="0"/>
              <a:t>High level Ops objectives for 2019 in next EGI newsletter</a:t>
            </a:r>
          </a:p>
          <a:p>
            <a:r>
              <a:rPr lang="en-US" sz="2400" dirty="0"/>
              <a:t>EGI Conference 2019 (6-8 May, Amsterdam)</a:t>
            </a:r>
          </a:p>
          <a:p>
            <a:pPr lvl="1"/>
            <a:r>
              <a:rPr lang="en-US" dirty="0">
                <a:hlinkClick r:id="rId3"/>
              </a:rPr>
              <a:t>https://indico.egi.eu/indico/event/4431/program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b="1" dirty="0"/>
              <a:t>Next OMB</a:t>
            </a:r>
          </a:p>
          <a:p>
            <a:r>
              <a:rPr lang="en-US" sz="2400" dirty="0"/>
              <a:t>Move to monthly meetings to cover all Operations tools</a:t>
            </a:r>
          </a:p>
          <a:p>
            <a:r>
              <a:rPr lang="en-US" sz="2400" dirty="0"/>
              <a:t>During May EGI Conference (also poss. 18 Apr, if necessary)</a:t>
            </a:r>
          </a:p>
          <a:p>
            <a:r>
              <a:rPr lang="en-US" sz="2400" dirty="0"/>
              <a:t>To be confirmed on ML</a:t>
            </a:r>
          </a:p>
          <a:p>
            <a:r>
              <a:rPr lang="en-US" sz="2400" dirty="0"/>
              <a:t>After EGI Conference, may move back to monthly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1947357338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614</TotalTime>
  <Words>534</Words>
  <Application>Microsoft Macintosh PowerPoint</Application>
  <PresentationFormat>On-screen Show (4:3)</PresentationFormat>
  <Paragraphs>65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EGI powerpoint presentation v3.2</vt:lpstr>
      <vt:lpstr>EGI Powerpoint Presentation (body)</vt:lpstr>
      <vt:lpstr>EGI Powerpoint Presentation (closing)</vt:lpstr>
      <vt:lpstr>OMB March 2019</vt:lpstr>
      <vt:lpstr>Agenda</vt:lpstr>
      <vt:lpstr>HTCondor-CE integration - Status</vt:lpstr>
      <vt:lpstr>DP Legacy end of support – Migration to Dome</vt:lpstr>
      <vt:lpstr>UMD 4.8.2</vt:lpstr>
      <vt:lpstr>Accounting check</vt:lpstr>
      <vt:lpstr>IPv6 readiness</vt:lpstr>
      <vt:lpstr>Finally and Next OMB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apaolini</dc:creator>
  <cp:lastModifiedBy>Matthew Viljoen</cp:lastModifiedBy>
  <cp:revision>49</cp:revision>
  <dcterms:created xsi:type="dcterms:W3CDTF">2015-12-15T10:29:40Z</dcterms:created>
  <dcterms:modified xsi:type="dcterms:W3CDTF">2019-03-21T08:52:57Z</dcterms:modified>
</cp:coreProperties>
</file>